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401" r:id="rId2"/>
    <p:sldId id="402" r:id="rId3"/>
    <p:sldId id="322" r:id="rId4"/>
    <p:sldId id="387" r:id="rId5"/>
    <p:sldId id="318" r:id="rId6"/>
    <p:sldId id="391" r:id="rId7"/>
    <p:sldId id="395" r:id="rId8"/>
    <p:sldId id="390" r:id="rId9"/>
    <p:sldId id="392" r:id="rId10"/>
    <p:sldId id="348" r:id="rId11"/>
    <p:sldId id="347" r:id="rId12"/>
    <p:sldId id="349" r:id="rId13"/>
    <p:sldId id="351" r:id="rId14"/>
    <p:sldId id="397" r:id="rId15"/>
    <p:sldId id="352" r:id="rId16"/>
    <p:sldId id="363" r:id="rId17"/>
    <p:sldId id="398" r:id="rId18"/>
    <p:sldId id="343" r:id="rId19"/>
    <p:sldId id="344" r:id="rId20"/>
    <p:sldId id="345" r:id="rId21"/>
    <p:sldId id="324" r:id="rId22"/>
    <p:sldId id="365" r:id="rId23"/>
    <p:sldId id="366" r:id="rId24"/>
    <p:sldId id="325" r:id="rId25"/>
    <p:sldId id="396" r:id="rId26"/>
    <p:sldId id="320" r:id="rId27"/>
    <p:sldId id="360" r:id="rId28"/>
    <p:sldId id="359" r:id="rId29"/>
    <p:sldId id="354" r:id="rId30"/>
    <p:sldId id="353" r:id="rId31"/>
    <p:sldId id="357" r:id="rId32"/>
    <p:sldId id="358" r:id="rId33"/>
    <p:sldId id="356" r:id="rId34"/>
    <p:sldId id="361" r:id="rId35"/>
    <p:sldId id="362" r:id="rId36"/>
    <p:sldId id="408" r:id="rId37"/>
    <p:sldId id="409" r:id="rId38"/>
    <p:sldId id="323" r:id="rId39"/>
    <p:sldId id="369" r:id="rId40"/>
    <p:sldId id="372" r:id="rId41"/>
    <p:sldId id="373" r:id="rId42"/>
    <p:sldId id="374" r:id="rId43"/>
    <p:sldId id="405" r:id="rId44"/>
    <p:sldId id="403" r:id="rId45"/>
    <p:sldId id="406" r:id="rId46"/>
    <p:sldId id="410" r:id="rId47"/>
    <p:sldId id="404" r:id="rId48"/>
    <p:sldId id="326" r:id="rId49"/>
    <p:sldId id="333" r:id="rId50"/>
    <p:sldId id="381" r:id="rId51"/>
    <p:sldId id="382" r:id="rId52"/>
    <p:sldId id="335" r:id="rId53"/>
    <p:sldId id="337" r:id="rId54"/>
    <p:sldId id="316" r:id="rId55"/>
    <p:sldId id="314" r:id="rId56"/>
    <p:sldId id="311" r:id="rId57"/>
    <p:sldId id="308" r:id="rId58"/>
    <p:sldId id="312" r:id="rId59"/>
    <p:sldId id="339" r:id="rId60"/>
    <p:sldId id="385" r:id="rId61"/>
    <p:sldId id="341" r:id="rId62"/>
    <p:sldId id="400" r:id="rId63"/>
    <p:sldId id="407" r:id="rId64"/>
    <p:sldId id="386" r:id="rId6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799">
          <p15:clr>
            <a:srgbClr val="A4A3A4"/>
          </p15:clr>
        </p15:guide>
        <p15:guide id="3" pos="2880">
          <p15:clr>
            <a:srgbClr val="A4A3A4"/>
          </p15:clr>
        </p15:guide>
        <p15:guide id="4" pos="5556">
          <p15:clr>
            <a:srgbClr val="A4A3A4"/>
          </p15:clr>
        </p15:guide>
        <p15:guide id="5" pos="22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00CC66"/>
    <a:srgbClr val="FFCC66"/>
    <a:srgbClr val="FF9999"/>
    <a:srgbClr val="0099FF"/>
    <a:srgbClr val="FF9966"/>
    <a:srgbClr val="FFFFFF"/>
    <a:srgbClr val="FFE4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10" autoAdjust="0"/>
    <p:restoredTop sz="80064" autoAdjust="0"/>
  </p:normalViewPr>
  <p:slideViewPr>
    <p:cSldViewPr>
      <p:cViewPr>
        <p:scale>
          <a:sx n="97" d="100"/>
          <a:sy n="97" d="100"/>
        </p:scale>
        <p:origin x="1186" y="69"/>
      </p:cViewPr>
      <p:guideLst>
        <p:guide orient="horz" pos="2160"/>
        <p:guide orient="horz" pos="799"/>
        <p:guide pos="2880"/>
        <p:guide pos="5556"/>
        <p:guide pos="22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109" d="100"/>
          <a:sy n="109" d="100"/>
        </p:scale>
        <p:origin x="-388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DEC7DE-7223-47E2-B19F-EE2A35AAA01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AU"/>
          </a:p>
        </p:txBody>
      </p:sp>
      <p:sp>
        <p:nvSpPr>
          <p:cNvPr id="3" name="Date Placeholder 2">
            <a:extLst>
              <a:ext uri="{FF2B5EF4-FFF2-40B4-BE49-F238E27FC236}">
                <a16:creationId xmlns:a16="http://schemas.microsoft.com/office/drawing/2014/main" id="{FEEB21CF-7BA9-4BE7-90FF-8937D47D68D5}"/>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1EC5D86C-4247-412D-81D0-A4166D12653E}" type="datetimeFigureOut">
              <a:rPr lang="en-AU"/>
              <a:pPr>
                <a:defRPr/>
              </a:pPr>
              <a:t>12/09/2018</a:t>
            </a:fld>
            <a:endParaRPr lang="en-AU"/>
          </a:p>
        </p:txBody>
      </p:sp>
      <p:sp>
        <p:nvSpPr>
          <p:cNvPr id="4" name="Footer Placeholder 3">
            <a:extLst>
              <a:ext uri="{FF2B5EF4-FFF2-40B4-BE49-F238E27FC236}">
                <a16:creationId xmlns:a16="http://schemas.microsoft.com/office/drawing/2014/main" id="{31D2B4AD-2012-410B-BDDF-B634CE9C9E5F}"/>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AU"/>
          </a:p>
        </p:txBody>
      </p:sp>
      <p:sp>
        <p:nvSpPr>
          <p:cNvPr id="5" name="Slide Number Placeholder 4">
            <a:extLst>
              <a:ext uri="{FF2B5EF4-FFF2-40B4-BE49-F238E27FC236}">
                <a16:creationId xmlns:a16="http://schemas.microsoft.com/office/drawing/2014/main" id="{CA6DDDB3-1A54-4E4F-89B4-42353CAFCE06}"/>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1D0A38F-FAA3-4152-BBCB-E04E0CDEF1D5}"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E4D7D3-4089-4EA2-A1C1-D33140EC8C7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AU"/>
          </a:p>
        </p:txBody>
      </p:sp>
      <p:sp>
        <p:nvSpPr>
          <p:cNvPr id="3" name="Date Placeholder 2">
            <a:extLst>
              <a:ext uri="{FF2B5EF4-FFF2-40B4-BE49-F238E27FC236}">
                <a16:creationId xmlns:a16="http://schemas.microsoft.com/office/drawing/2014/main" id="{2A824064-F5CC-4202-86F4-5B9761D729E9}"/>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74BF867A-28B5-4DBB-87D9-F1627994090A}" type="datetimeFigureOut">
              <a:rPr lang="en-AU"/>
              <a:pPr>
                <a:defRPr/>
              </a:pPr>
              <a:t>12/09/2018</a:t>
            </a:fld>
            <a:endParaRPr lang="en-AU"/>
          </a:p>
        </p:txBody>
      </p:sp>
      <p:sp>
        <p:nvSpPr>
          <p:cNvPr id="4" name="Slide Image Placeholder 3">
            <a:extLst>
              <a:ext uri="{FF2B5EF4-FFF2-40B4-BE49-F238E27FC236}">
                <a16:creationId xmlns:a16="http://schemas.microsoft.com/office/drawing/2014/main" id="{A1F67F51-8947-4C1C-B7FE-AB132490F7F4}"/>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a:extLst>
              <a:ext uri="{FF2B5EF4-FFF2-40B4-BE49-F238E27FC236}">
                <a16:creationId xmlns:a16="http://schemas.microsoft.com/office/drawing/2014/main" id="{E368CFA9-9C0B-4410-8130-330B423E42B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6" name="Footer Placeholder 5">
            <a:extLst>
              <a:ext uri="{FF2B5EF4-FFF2-40B4-BE49-F238E27FC236}">
                <a16:creationId xmlns:a16="http://schemas.microsoft.com/office/drawing/2014/main" id="{2F0BDC24-C46F-487C-A149-64ECDFA1AB26}"/>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AU"/>
          </a:p>
        </p:txBody>
      </p:sp>
      <p:sp>
        <p:nvSpPr>
          <p:cNvPr id="7" name="Slide Number Placeholder 6">
            <a:extLst>
              <a:ext uri="{FF2B5EF4-FFF2-40B4-BE49-F238E27FC236}">
                <a16:creationId xmlns:a16="http://schemas.microsoft.com/office/drawing/2014/main" id="{E5FD2AD2-909D-49C3-8DAA-47F55E1EDC0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E8DF90F-185C-4399-955B-470418CD6255}"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Good morning everyone! I hope everyone is able to stay awake despite the crazy jet lag we are all having.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1</a:t>
            </a:fld>
            <a:endParaRPr lang="en-AU" altLang="en-US"/>
          </a:p>
        </p:txBody>
      </p:sp>
    </p:spTree>
    <p:extLst>
      <p:ext uri="{BB962C8B-B14F-4D97-AF65-F5344CB8AC3E}">
        <p14:creationId xmlns:p14="http://schemas.microsoft.com/office/powerpoint/2010/main" val="4097668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just overfitting! Come on. Statistics 101. </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10</a:t>
            </a:fld>
            <a:endParaRPr lang="en-AU" altLang="en-US"/>
          </a:p>
        </p:txBody>
      </p:sp>
    </p:spTree>
    <p:extLst>
      <p:ext uri="{BB962C8B-B14F-4D97-AF65-F5344CB8AC3E}">
        <p14:creationId xmlns:p14="http://schemas.microsoft.com/office/powerpoint/2010/main" val="790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We’ve dealt with this so many times already in machine learning. We already have a lot of great ways to deal with this!</a:t>
            </a:r>
          </a:p>
          <a:p>
            <a:endParaRPr lang="en-AU" dirty="0"/>
          </a:p>
          <a:p>
            <a:r>
              <a:rPr lang="en-AU" dirty="0"/>
              <a:t>You know, things like cross validation is like the go-to method for this problem and it’ll certainly work for conditional mean embeddings too!</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11</a:t>
            </a:fld>
            <a:endParaRPr lang="en-AU" altLang="en-US"/>
          </a:p>
        </p:txBody>
      </p:sp>
    </p:spTree>
    <p:extLst>
      <p:ext uri="{BB962C8B-B14F-4D97-AF65-F5344CB8AC3E}">
        <p14:creationId xmlns:p14="http://schemas.microsoft.com/office/powerpoint/2010/main" val="536827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Right?</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12</a:t>
            </a:fld>
            <a:endParaRPr lang="en-AU" altLang="en-US"/>
          </a:p>
        </p:txBody>
      </p:sp>
    </p:spTree>
    <p:extLst>
      <p:ext uri="{BB962C8B-B14F-4D97-AF65-F5344CB8AC3E}">
        <p14:creationId xmlns:p14="http://schemas.microsoft.com/office/powerpoint/2010/main" val="1322610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Well… Unfortunately not!</a:t>
            </a:r>
          </a:p>
          <a:p>
            <a:endParaRPr lang="en-AU" dirty="0"/>
          </a:p>
          <a:p>
            <a:r>
              <a:rPr lang="en-AU" dirty="0"/>
              <a:t>Here are three decision probability maps obtained using current standard methods for hyperparameter learning.</a:t>
            </a:r>
          </a:p>
          <a:p>
            <a:endParaRPr lang="en-AU" dirty="0"/>
          </a:p>
          <a:p>
            <a:r>
              <a:rPr lang="en-AU" dirty="0"/>
              <a:t>On the left we have the commonly used median length heuristic used to set hyperparameters that have a length scale interpretation. The first problem is, well, it can only be used to set hyperparameters that are length scales, so things like regularisation hyperparameters are out the question. The second problem is, it makes no use of the target labels! So, unless you do something special, it never had the critical information that any learning algorithm would need to do well.</a:t>
            </a:r>
          </a:p>
          <a:p>
            <a:endParaRPr lang="en-AU" dirty="0"/>
          </a:p>
          <a:p>
            <a:r>
              <a:rPr lang="en-AU" dirty="0"/>
              <a:t>On the middle and right we have our favourite cross validation algorithm. You can see that they perform much better than the median length heuristic. In fact, the middle one achieves pretty much the same best test accuracy you could hope for here. </a:t>
            </a:r>
          </a:p>
          <a:p>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But, something feels a bit off. Can you see it? It’s the bit on the corners, where there are some unnatural patches of different classes appearing. There is nothing mysterious about it - this is happening simply because we are extrapolating to places where we do not have any data. Cross validation is based on minimizing the error on validation sets, and since there are no data points there for validation, it will not bother to do anything about those areas.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And you could argue that this is simply an extrapolation problem and since we do not have data at those far away regions it’s unfair to say the learning algorithm did a bad job at those area. But I would argue that for such a simple toy scenario, any reasonable pattern recognition learning algorithm should be able to generalize quite well beyond unseen regions with the simplest pattern.</a:t>
            </a:r>
          </a:p>
          <a:p>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And we know this is not the model’s problem. We know that a simple generalization is possible for a conditional mean embedding, because …</a:t>
            </a:r>
          </a:p>
          <a:p>
            <a:endParaRPr lang="en-AU" dirty="0"/>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13</a:t>
            </a:fld>
            <a:endParaRPr lang="en-AU" altLang="en-US"/>
          </a:p>
        </p:txBody>
      </p:sp>
    </p:spTree>
    <p:extLst>
      <p:ext uri="{BB962C8B-B14F-4D97-AF65-F5344CB8AC3E}">
        <p14:creationId xmlns:p14="http://schemas.microsoft.com/office/powerpoint/2010/main" val="2246620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 we have just seen this one doing just fine before! So it’s not that the class of model cannot represent this simple generalisation, but that the learning algorithm is unable to learn the right model.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Not only that, all of us here would know that cross validation has some standard major problems.</a:t>
            </a:r>
          </a:p>
          <a:p>
            <a:endParaRPr lang="en-AU" dirty="0"/>
          </a:p>
          <a:p>
            <a:endParaRPr lang="en-AU" dirty="0"/>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14</a:t>
            </a:fld>
            <a:endParaRPr lang="en-AU" altLang="en-US"/>
          </a:p>
        </p:txBody>
      </p:sp>
    </p:spTree>
    <p:extLst>
      <p:ext uri="{BB962C8B-B14F-4D97-AF65-F5344CB8AC3E}">
        <p14:creationId xmlns:p14="http://schemas.microsoft.com/office/powerpoint/2010/main" val="353760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 many folds do we use? 5? 10? 20?</a:t>
            </a:r>
          </a:p>
          <a:p>
            <a:endParaRPr lang="en-AU" dirty="0"/>
          </a:p>
          <a:p>
            <a:r>
              <a:rPr lang="en-AU" dirty="0"/>
              <a:t>And what seed do we use to randomize the split of the folds? Every time you use a different seed to split the data into folds, your end result is just going to be slightly different. This is why I showed two slightly different results here. They were the results of two different seeds.</a:t>
            </a:r>
          </a:p>
          <a:p>
            <a:endParaRPr lang="en-AU" dirty="0"/>
          </a:p>
          <a:p>
            <a:r>
              <a:rPr lang="en-AU" dirty="0"/>
              <a:t>And perhaps the most critical problem of all – it is really expensive! You have to retrain multiple models on the different folds and every model needs to access all the data points. For a standard conditional mean embedding, training each of these models has a cubic time complexity. It’s fine in a toy example like this, but it just doesn’t scale.</a:t>
            </a:r>
          </a:p>
          <a:p>
            <a:endParaRPr lang="en-AU" dirty="0"/>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15</a:t>
            </a:fld>
            <a:endParaRPr lang="en-AU" altLang="en-US"/>
          </a:p>
        </p:txBody>
      </p:sp>
    </p:spTree>
    <p:extLst>
      <p:ext uri="{BB962C8B-B14F-4D97-AF65-F5344CB8AC3E}">
        <p14:creationId xmlns:p14="http://schemas.microsoft.com/office/powerpoint/2010/main" val="1791371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also, I did not even mention the choice for the loss! What loss should we be minimizing for cross validation? For conditional mean embeddings, current methods effectively use a form of mean squared error, but in the reproducing kernel Hilbert space, which I will go through soon. Mean squared error may be suitable if your task is a regression task, but a natural question is: could there be other types of losses that are more effective for the purpose of generalizing our predictions in a classification scenario?</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16</a:t>
            </a:fld>
            <a:endParaRPr lang="en-AU" altLang="en-US"/>
          </a:p>
        </p:txBody>
      </p:sp>
    </p:spTree>
    <p:extLst>
      <p:ext uri="{BB962C8B-B14F-4D97-AF65-F5344CB8AC3E}">
        <p14:creationId xmlns:p14="http://schemas.microsoft.com/office/powerpoint/2010/main" val="4197441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summary, current hyperparameter learning methods are too generic and not suited for conditional mean embeddings.</a:t>
            </a:r>
          </a:p>
          <a:p>
            <a:endParaRPr lang="en-AU" dirty="0"/>
          </a:p>
          <a:p>
            <a:r>
              <a:rPr lang="en-AU" dirty="0"/>
              <a:t>As you can see from the cross validation example, just being good at predictions on validation sets are not enough, you need a sense of model complexity too.</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17</a:t>
            </a:fld>
            <a:endParaRPr lang="en-AU" altLang="en-US"/>
          </a:p>
        </p:txBody>
      </p:sp>
    </p:spTree>
    <p:extLst>
      <p:ext uri="{BB962C8B-B14F-4D97-AF65-F5344CB8AC3E}">
        <p14:creationId xmlns:p14="http://schemas.microsoft.com/office/powerpoint/2010/main" val="558112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with all these problems for hyperparameter learning in mind, I want to turn your attention to how Gaussian processes solve this problem.</a:t>
            </a:r>
          </a:p>
          <a:p>
            <a:endParaRPr lang="en-AU" dirty="0"/>
          </a:p>
          <a:p>
            <a:r>
              <a:rPr lang="en-AU" dirty="0"/>
              <a:t>Gaussian processes are also based on kernels, and they also have hyperparameters like length scales of the kernel or noise standard deviations. This figure is taken directly from the bible on Gaussian processes by Rasmussen and Williams. “l” here is the length scale, and you can see that changing the length scales dramatically affects the performance of the GP too.</a:t>
            </a:r>
          </a:p>
          <a:p>
            <a:endParaRPr lang="en-AU" dirty="0"/>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18</a:t>
            </a:fld>
            <a:endParaRPr lang="en-AU" altLang="en-US"/>
          </a:p>
        </p:txBody>
      </p:sp>
    </p:spTree>
    <p:extLst>
      <p:ext uri="{BB962C8B-B14F-4D97-AF65-F5344CB8AC3E}">
        <p14:creationId xmlns:p14="http://schemas.microsoft.com/office/powerpoint/2010/main" val="1879774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Many of you would be familiar with how hyperparameters are learned in a Gaussian process. They are done by minimizing the negative log marginal likelihood, shown here. And it works phenomenally. </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19</a:t>
            </a:fld>
            <a:endParaRPr lang="en-AU" altLang="en-US"/>
          </a:p>
        </p:txBody>
      </p:sp>
    </p:spTree>
    <p:extLst>
      <p:ext uri="{BB962C8B-B14F-4D97-AF65-F5344CB8AC3E}">
        <p14:creationId xmlns:p14="http://schemas.microsoft.com/office/powerpoint/2010/main" val="2801533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Good morning everyone! I hope everyone is able to stay awake despite the crazy jet lag we are all having.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My name is Kelvin. My goal today is to have everyone appreciate why hyperparameter learning </a:t>
            </a:r>
            <a:r>
              <a:rPr lang="en-AU" sz="1200" dirty="0"/>
              <a:t>is such a critical problem </a:t>
            </a:r>
            <a:r>
              <a:rPr lang="en-AU" dirty="0"/>
              <a:t>for conditional mean embeddings, or CMEs, how conditional mean embeddings are naturally suited for multiclass probabilistic classification, and how Rademacher complexity bounds can help us </a:t>
            </a:r>
            <a:r>
              <a:rPr lang="en-AU" sz="1200" dirty="0"/>
              <a:t>address this problem.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In order to do this, I want to start off with a simple exercise!</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2</a:t>
            </a:fld>
            <a:endParaRPr lang="en-AU" altLang="en-US"/>
          </a:p>
        </p:txBody>
      </p:sp>
    </p:spTree>
    <p:extLst>
      <p:ext uri="{BB962C8B-B14F-4D97-AF65-F5344CB8AC3E}">
        <p14:creationId xmlns:p14="http://schemas.microsoft.com/office/powerpoint/2010/main" val="3760389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If you break it down, the negative log marginal likelihood balances two things – the data fit error and the model complexity. This balance is so critical when it comes to generalizing our model to unseen areas, and it provides two semantically different quantities that are useful for debugging how a model is learning. By doing this, you will end up getting the fit shown in the middle.</a:t>
            </a:r>
          </a:p>
          <a:p>
            <a:endParaRPr lang="en-AU" dirty="0"/>
          </a:p>
          <a:p>
            <a:r>
              <a:rPr lang="en-AU" dirty="0"/>
              <a:t>This awesome marginal likelihood is a product of the Bayesian formulation of Gaussian process regressors. Unfortunately, conditional mean embeddings are not necessarily Bayesian, so they do not have a natural marginal likelihood quantity just yet. That definitely makes us very jelly of Gaussian processes.</a:t>
            </a:r>
          </a:p>
          <a:p>
            <a:endParaRPr lang="en-AU" dirty="0"/>
          </a:p>
          <a:p>
            <a:r>
              <a:rPr lang="en-AU" dirty="0"/>
              <a:t>However, this is for regression. We want to do this for classification. Unfortunately, Gaussian process classification has several problems. Both the posterior and marginal likelihood cannot be exactly computed so it must be approximated. Also, it is formulated only for binary classification. Multiclass extensions usually involves combining many separate binary classifiers. There is no guarantee that this is optimal or even if the output is coherent. This is a similar story for other kernel based classifiers, and the situation is worse because often they don’t even have marginal likelihoods for hyperparameter learning!</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20</a:t>
            </a:fld>
            <a:endParaRPr lang="en-AU" altLang="en-US"/>
          </a:p>
        </p:txBody>
      </p:sp>
    </p:spTree>
    <p:extLst>
      <p:ext uri="{BB962C8B-B14F-4D97-AF65-F5344CB8AC3E}">
        <p14:creationId xmlns:p14="http://schemas.microsoft.com/office/powerpoint/2010/main" val="71469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this leads us to the question,</a:t>
            </a:r>
          </a:p>
          <a:p>
            <a:endParaRPr lang="en-AU" dirty="0"/>
          </a:p>
          <a:p>
            <a:r>
              <a:rPr lang="en-AU" dirty="0"/>
              <a:t>Can conditional mean embeddings be as cool as Gaussian processes?</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21</a:t>
            </a:fld>
            <a:endParaRPr lang="en-AU" altLang="en-US"/>
          </a:p>
        </p:txBody>
      </p:sp>
    </p:spTree>
    <p:extLst>
      <p:ext uri="{BB962C8B-B14F-4D97-AF65-F5344CB8AC3E}">
        <p14:creationId xmlns:p14="http://schemas.microsoft.com/office/powerpoint/2010/main" val="847002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More specifically, can we design a hyperparameter learning objective for conditional mean embeddings to ensure good generalization?</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22</a:t>
            </a:fld>
            <a:endParaRPr lang="en-AU" altLang="en-US"/>
          </a:p>
        </p:txBody>
      </p:sp>
    </p:spTree>
    <p:extLst>
      <p:ext uri="{BB962C8B-B14F-4D97-AF65-F5344CB8AC3E}">
        <p14:creationId xmlns:p14="http://schemas.microsoft.com/office/powerpoint/2010/main" val="3156028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given what we have just seen, can we do this in a way that balances data fit and model complexity? And can we do this in a way that is scalable?</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23</a:t>
            </a:fld>
            <a:endParaRPr lang="en-AU" altLang="en-US"/>
          </a:p>
        </p:txBody>
      </p:sp>
    </p:spTree>
    <p:extLst>
      <p:ext uri="{BB962C8B-B14F-4D97-AF65-F5344CB8AC3E}">
        <p14:creationId xmlns:p14="http://schemas.microsoft.com/office/powerpoint/2010/main" val="1509549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answer is yes we can!</a:t>
            </a:r>
          </a:p>
          <a:p>
            <a:endParaRPr lang="en-AU" dirty="0"/>
          </a:p>
          <a:p>
            <a:endParaRPr lang="en-AU" dirty="0"/>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24</a:t>
            </a:fld>
            <a:endParaRPr lang="en-AU" altLang="en-US"/>
          </a:p>
        </p:txBody>
      </p:sp>
    </p:spTree>
    <p:extLst>
      <p:ext uri="{BB962C8B-B14F-4D97-AF65-F5344CB8AC3E}">
        <p14:creationId xmlns:p14="http://schemas.microsoft.com/office/powerpoint/2010/main" val="1370776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Have a motivation</a:t>
            </a:r>
          </a:p>
          <a:p>
            <a:endParaRPr lang="en-AU" dirty="0"/>
          </a:p>
          <a:p>
            <a:r>
              <a:rPr lang="en-AU" dirty="0"/>
              <a:t>So, what are kernel  mean embeddings?</a:t>
            </a:r>
          </a:p>
          <a:p>
            <a:endParaRPr lang="en-AU" dirty="0"/>
          </a:p>
          <a:p>
            <a:r>
              <a:rPr lang="en-AU" dirty="0"/>
              <a:t>Simply put, kernel mean embeddings are a class of models that </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26</a:t>
            </a:fld>
            <a:endParaRPr lang="en-AU" altLang="en-US"/>
          </a:p>
        </p:txBody>
      </p:sp>
    </p:spTree>
    <p:extLst>
      <p:ext uri="{BB962C8B-B14F-4D97-AF65-F5344CB8AC3E}">
        <p14:creationId xmlns:p14="http://schemas.microsoft.com/office/powerpoint/2010/main" val="2676335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why is this property so useful?</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29</a:t>
            </a:fld>
            <a:endParaRPr lang="en-AU" altLang="en-US"/>
          </a:p>
        </p:txBody>
      </p:sp>
    </p:spTree>
    <p:extLst>
      <p:ext uri="{BB962C8B-B14F-4D97-AF65-F5344CB8AC3E}">
        <p14:creationId xmlns:p14="http://schemas.microsoft.com/office/powerpoint/2010/main" val="2293673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 to construct a conditional mean embedding:</a:t>
            </a:r>
          </a:p>
          <a:p>
            <a:endParaRPr lang="en-AU" dirty="0"/>
          </a:p>
          <a:p>
            <a:pPr marL="171450" indent="-171450">
              <a:buFontTx/>
              <a:buChar char="-"/>
            </a:pPr>
            <a:r>
              <a:rPr lang="en-AU" dirty="0"/>
              <a:t>You need input and output kernel</a:t>
            </a:r>
          </a:p>
          <a:p>
            <a:pPr marL="171450" indent="-171450">
              <a:buFontTx/>
              <a:buChar char="-"/>
            </a:pPr>
            <a:r>
              <a:rPr lang="en-AU" dirty="0"/>
              <a:t>You have data points (pair)</a:t>
            </a:r>
          </a:p>
          <a:p>
            <a:pPr marL="171450" indent="-171450">
              <a:buFontTx/>
              <a:buChar char="-"/>
            </a:pPr>
            <a:r>
              <a:rPr lang="en-AU" dirty="0"/>
              <a:t>You have a query point x</a:t>
            </a:r>
          </a:p>
          <a:p>
            <a:pPr marL="171450" indent="-171450">
              <a:buFontTx/>
              <a:buChar char="-"/>
            </a:pPr>
            <a:r>
              <a:rPr lang="en-AU" dirty="0"/>
              <a:t>The empirical CME is given by…</a:t>
            </a:r>
          </a:p>
          <a:p>
            <a:pPr marL="171450" indent="-171450">
              <a:buFontTx/>
              <a:buChar char="-"/>
            </a:pPr>
            <a:r>
              <a:rPr lang="en-AU" dirty="0"/>
              <a:t>To find expectations, you do a dot product</a:t>
            </a:r>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43</a:t>
            </a:fld>
            <a:endParaRPr lang="en-AU" altLang="en-US"/>
          </a:p>
        </p:txBody>
      </p:sp>
    </p:spTree>
    <p:extLst>
      <p:ext uri="{BB962C8B-B14F-4D97-AF65-F5344CB8AC3E}">
        <p14:creationId xmlns:p14="http://schemas.microsoft.com/office/powerpoint/2010/main" val="1791789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Emphasize more on the discrete output part</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44</a:t>
            </a:fld>
            <a:endParaRPr lang="en-AU" altLang="en-US"/>
          </a:p>
        </p:txBody>
      </p:sp>
    </p:spTree>
    <p:extLst>
      <p:ext uri="{BB962C8B-B14F-4D97-AF65-F5344CB8AC3E}">
        <p14:creationId xmlns:p14="http://schemas.microsoft.com/office/powerpoint/2010/main" val="3490323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Emphasize more on the discrete output part</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45</a:t>
            </a:fld>
            <a:endParaRPr lang="en-AU" altLang="en-US"/>
          </a:p>
        </p:txBody>
      </p:sp>
    </p:spTree>
    <p:extLst>
      <p:ext uri="{BB962C8B-B14F-4D97-AF65-F5344CB8AC3E}">
        <p14:creationId xmlns:p14="http://schemas.microsoft.com/office/powerpoint/2010/main" val="342445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Suppose you are doing probabilistic classification in a multiclass setting, and you’re doing this in two dimensions. The scatter dots are our data, and the coloured map itself is the prediction or decision probability across the entire space. There are three classes in total (red, green, and blue), so that conveniently means I can use the three RGB colour channels to visualize the strength of each of the three decision probabilities with red, green, and blue.</a:t>
            </a:r>
          </a:p>
          <a:p>
            <a:endParaRPr lang="en-AU" dirty="0"/>
          </a:p>
          <a:p>
            <a:r>
              <a:rPr lang="en-AU" dirty="0"/>
              <a:t>Take a careful look at these three maps – A, B, and C, and I want you to pick the one you think that has the most appropriate fit. Which one of these would you rather have if you were to make a prediction map? This should be an easy one.</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3</a:t>
            </a:fld>
            <a:endParaRPr lang="en-AU" altLang="en-US"/>
          </a:p>
        </p:txBody>
      </p:sp>
    </p:spTree>
    <p:extLst>
      <p:ext uri="{BB962C8B-B14F-4D97-AF65-F5344CB8AC3E}">
        <p14:creationId xmlns:p14="http://schemas.microsoft.com/office/powerpoint/2010/main" val="89577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Emphasize more on the discrete output part</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47</a:t>
            </a:fld>
            <a:endParaRPr lang="en-AU" altLang="en-US"/>
          </a:p>
        </p:txBody>
      </p:sp>
    </p:spTree>
    <p:extLst>
      <p:ext uri="{BB962C8B-B14F-4D97-AF65-F5344CB8AC3E}">
        <p14:creationId xmlns:p14="http://schemas.microsoft.com/office/powerpoint/2010/main" val="1991781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Put RC equation</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48</a:t>
            </a:fld>
            <a:endParaRPr lang="en-AU" altLang="en-US"/>
          </a:p>
        </p:txBody>
      </p:sp>
    </p:spTree>
    <p:extLst>
      <p:ext uri="{BB962C8B-B14F-4D97-AF65-F5344CB8AC3E}">
        <p14:creationId xmlns:p14="http://schemas.microsoft.com/office/powerpoint/2010/main" val="3251166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sounds familiar!</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49</a:t>
            </a:fld>
            <a:endParaRPr lang="en-AU" altLang="en-US"/>
          </a:p>
        </p:txBody>
      </p:sp>
    </p:spTree>
    <p:extLst>
      <p:ext uri="{BB962C8B-B14F-4D97-AF65-F5344CB8AC3E}">
        <p14:creationId xmlns:p14="http://schemas.microsoft.com/office/powerpoint/2010/main" val="1462187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This sounds familiar!</a:t>
            </a:r>
          </a:p>
          <a:p>
            <a:endParaRPr lang="en-AU" dirty="0"/>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50</a:t>
            </a:fld>
            <a:endParaRPr lang="en-AU" altLang="en-US"/>
          </a:p>
        </p:txBody>
      </p:sp>
    </p:spTree>
    <p:extLst>
      <p:ext uri="{BB962C8B-B14F-4D97-AF65-F5344CB8AC3E}">
        <p14:creationId xmlns:p14="http://schemas.microsoft.com/office/powerpoint/2010/main" val="2426419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This sounds familiar!</a:t>
            </a:r>
          </a:p>
          <a:p>
            <a:endParaRPr lang="en-AU" dirty="0"/>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51</a:t>
            </a:fld>
            <a:endParaRPr lang="en-AU" altLang="en-US"/>
          </a:p>
        </p:txBody>
      </p:sp>
    </p:spTree>
    <p:extLst>
      <p:ext uri="{BB962C8B-B14F-4D97-AF65-F5344CB8AC3E}">
        <p14:creationId xmlns:p14="http://schemas.microsoft.com/office/powerpoint/2010/main" val="1459982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5EE34EFE-3D47-46C9-B83D-C2383454EE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1BFE3A79-51AE-4A44-AD29-017A3C4E10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15364" name="Slide Number Placeholder 3">
            <a:extLst>
              <a:ext uri="{FF2B5EF4-FFF2-40B4-BE49-F238E27FC236}">
                <a16:creationId xmlns:a16="http://schemas.microsoft.com/office/drawing/2014/main" id="{8CF3A011-E2E2-4DFD-8348-883C4FD145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EAEE271-87D1-4CD1-875B-339890FC40C5}" type="slidenum">
              <a:rPr lang="en-AU" altLang="en-US" smtClean="0"/>
              <a:pPr/>
              <a:t>55</a:t>
            </a:fld>
            <a:endParaRPr lang="en-AU"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E7E49AC6-4977-4B03-9968-F4848127AC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4D0ACE9B-8FE1-4288-83A0-D6F832DB3E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17412" name="Slide Number Placeholder 3">
            <a:extLst>
              <a:ext uri="{FF2B5EF4-FFF2-40B4-BE49-F238E27FC236}">
                <a16:creationId xmlns:a16="http://schemas.microsoft.com/office/drawing/2014/main" id="{49660CAA-8969-4BF2-AE97-3A3D648246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886A5B5-A7DA-4E0C-B50D-7A6FF9318C5C}" type="slidenum">
              <a:rPr lang="en-AU" altLang="en-US" smtClean="0"/>
              <a:pPr/>
              <a:t>56</a:t>
            </a:fld>
            <a:endParaRPr lang="en-AU"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024FA973-65BA-416E-9A31-97C7840C79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333D739D-F23C-4533-8762-BF3854DA52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19460" name="Slide Number Placeholder 3">
            <a:extLst>
              <a:ext uri="{FF2B5EF4-FFF2-40B4-BE49-F238E27FC236}">
                <a16:creationId xmlns:a16="http://schemas.microsoft.com/office/drawing/2014/main" id="{08EBAE2A-7D9D-4467-9D74-77B3549408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368E278B-2E36-498D-A31F-8BF1B05455D0}" type="slidenum">
              <a:rPr lang="en-AU" altLang="en-US" smtClean="0"/>
              <a:pPr/>
              <a:t>57</a:t>
            </a:fld>
            <a:endParaRPr lang="en-AU"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8A508320-B301-4E00-AE09-45DA302039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2731B65F-F3FC-4C4E-A4B9-A245D73AFF3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21508" name="Slide Number Placeholder 3">
            <a:extLst>
              <a:ext uri="{FF2B5EF4-FFF2-40B4-BE49-F238E27FC236}">
                <a16:creationId xmlns:a16="http://schemas.microsoft.com/office/drawing/2014/main" id="{67E4BFE2-16DA-4C83-802E-A808A6A96B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28986B50-58AA-45F7-9F1C-D4F177B75EE3}" type="slidenum">
              <a:rPr lang="en-AU" altLang="en-US" smtClean="0"/>
              <a:pPr/>
              <a:t>58</a:t>
            </a:fld>
            <a:endParaRPr lang="en-AU"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024FA973-65BA-416E-9A31-97C7840C79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333D739D-F23C-4533-8762-BF3854DA52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19460" name="Slide Number Placeholder 3">
            <a:extLst>
              <a:ext uri="{FF2B5EF4-FFF2-40B4-BE49-F238E27FC236}">
                <a16:creationId xmlns:a16="http://schemas.microsoft.com/office/drawing/2014/main" id="{08EBAE2A-7D9D-4467-9D74-77B3549408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368E278B-2E36-498D-A31F-8BF1B05455D0}" type="slidenum">
              <a:rPr lang="en-AU" altLang="en-US" smtClean="0"/>
              <a:pPr/>
              <a:t>64</a:t>
            </a:fld>
            <a:endParaRPr lang="en-AU" altLang="en-US"/>
          </a:p>
        </p:txBody>
      </p:sp>
    </p:spTree>
    <p:extLst>
      <p:ext uri="{BB962C8B-B14F-4D97-AF65-F5344CB8AC3E}">
        <p14:creationId xmlns:p14="http://schemas.microsoft.com/office/powerpoint/2010/main" val="241761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if you picked anything other than A, you’re crazy </a:t>
            </a:r>
            <a:r>
              <a:rPr lang="en-AU" dirty="0">
                <a:sym typeface="Wingdings" panose="05000000000000000000" pitchFamily="2" charset="2"/>
              </a:rPr>
              <a:t></a:t>
            </a:r>
          </a:p>
          <a:p>
            <a:endParaRPr lang="en-AU" dirty="0">
              <a:sym typeface="Wingdings" panose="05000000000000000000" pitchFamily="2" charset="2"/>
            </a:endParaRPr>
          </a:p>
          <a:p>
            <a:r>
              <a:rPr lang="en-AU" dirty="0">
                <a:sym typeface="Wingdings" panose="05000000000000000000" pitchFamily="2" charset="2"/>
              </a:rPr>
              <a:t>Of course you’d pick A! It has the best fit to the data and the model seems to be at the right complexity to do the job.</a:t>
            </a:r>
          </a:p>
          <a:p>
            <a:endParaRPr lang="en-AU" dirty="0">
              <a:sym typeface="Wingdings" panose="05000000000000000000"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So that was an easy one. Let’s do another one. </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4</a:t>
            </a:fld>
            <a:endParaRPr lang="en-AU" altLang="en-US"/>
          </a:p>
        </p:txBody>
      </p:sp>
    </p:spTree>
    <p:extLst>
      <p:ext uri="{BB962C8B-B14F-4D97-AF65-F5344CB8AC3E}">
        <p14:creationId xmlns:p14="http://schemas.microsoft.com/office/powerpoint/2010/main" val="3503571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about this one? This time I included both training and testing data. Training are circles, testing are stars. Which map would you rather have now? A, B, or C?</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5</a:t>
            </a:fld>
            <a:endParaRPr lang="en-AU" altLang="en-US"/>
          </a:p>
        </p:txBody>
      </p:sp>
    </p:spTree>
    <p:extLst>
      <p:ext uri="{BB962C8B-B14F-4D97-AF65-F5344CB8AC3E}">
        <p14:creationId xmlns:p14="http://schemas.microsoft.com/office/powerpoint/2010/main" val="1680817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Definitely, it’s probably better to pick B this time, even though A fits the training data the best.</a:t>
            </a:r>
          </a:p>
          <a:p>
            <a:endParaRPr lang="en-AU" dirty="0"/>
          </a:p>
          <a:p>
            <a:endParaRPr lang="en-AU" dirty="0"/>
          </a:p>
          <a:p>
            <a:r>
              <a:rPr lang="en-AU" dirty="0"/>
              <a:t>And this is because after all, what we care about is how well our model generalizes, and we use the accuracy on the test set (here) as a proxy to measure how well it generalizes. </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6</a:t>
            </a:fld>
            <a:endParaRPr lang="en-AU" altLang="en-US"/>
          </a:p>
        </p:txBody>
      </p:sp>
    </p:spTree>
    <p:extLst>
      <p:ext uri="{BB962C8B-B14F-4D97-AF65-F5344CB8AC3E}">
        <p14:creationId xmlns:p14="http://schemas.microsoft.com/office/powerpoint/2010/main" val="97609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some of you might recognize this dataset. It’s the standard iris dataset used in our favourite first year statistics class. You might remember that the original dataset is 4D, but if you take only the first 2 dimensions, the dataset is actually not separable by any means. The same point can have different labels! So, for this split of training and testing set, 73.33% is pretty much the best we can do in this dataset.</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7</a:t>
            </a:fld>
            <a:endParaRPr lang="en-AU" altLang="en-US"/>
          </a:p>
        </p:txBody>
      </p:sp>
    </p:spTree>
    <p:extLst>
      <p:ext uri="{BB962C8B-B14F-4D97-AF65-F5344CB8AC3E}">
        <p14:creationId xmlns:p14="http://schemas.microsoft.com/office/powerpoint/2010/main" val="4139989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in fact, the three decision probability maps actually came from the same kernel model. Sometimes we also call this the kernel machine.</a:t>
            </a:r>
          </a:p>
          <a:p>
            <a:endParaRPr lang="en-AU" dirty="0"/>
          </a:p>
          <a:p>
            <a:r>
              <a:rPr lang="en-AU" dirty="0"/>
              <a:t>So, what is a kernel machine? Most of the time, a kernel machine is a model whose predictions are a linear combination of kernels. And what are kernels? Kernels are symmetric functions of two variables that measure the similarity between two data points. The most common example that we often see is the Gaussian kernel given here.</a:t>
            </a:r>
          </a:p>
          <a:p>
            <a:endParaRPr lang="en-AU" dirty="0"/>
          </a:p>
          <a:p>
            <a:r>
              <a:rPr lang="en-AU" dirty="0"/>
              <a:t>For a kernel machine, the weights alpha are trained from data, usually by solving a linear set of equations of finding the solution a convex optimization problem. However, you can also see that the kernel itself has some parameters. Here, we have l for the length scale of the kernel. The tricky part is that these kernel parameters are inputs to the kernel algorithm and not learned by the kernel machine, which is why we call them hyperparameters.</a:t>
            </a:r>
          </a:p>
          <a:p>
            <a:endParaRPr lang="en-AU" dirty="0"/>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8</a:t>
            </a:fld>
            <a:endParaRPr lang="en-AU" altLang="en-US"/>
          </a:p>
        </p:txBody>
      </p:sp>
    </p:spTree>
    <p:extLst>
      <p:ext uri="{BB962C8B-B14F-4D97-AF65-F5344CB8AC3E}">
        <p14:creationId xmlns:p14="http://schemas.microsoft.com/office/powerpoint/2010/main" val="2964971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happens when we change those hyperparameters? For the Gaussian kernel, if you fix one of the inputs to zero, say x’, then we can visualize it like these curves here.</a:t>
            </a:r>
          </a:p>
          <a:p>
            <a:endParaRPr lang="en-AU" dirty="0"/>
          </a:p>
          <a:p>
            <a:r>
              <a:rPr lang="en-AU" dirty="0"/>
              <a:t>Length scales determine how distance is measured in a model. Short length scales on the left means our model can change its predictions more quickly as it moves across the space and long length scales on the right means our model changes its prediction more slowly as it moves across the space. </a:t>
            </a:r>
          </a:p>
          <a:p>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And there can be more types of hyperparameters. For example the conditional mean embedding has another hyperparameter for regularizing an inversion to make the computation more numerically stable. But whatever hyperparameters we might have, the point is that they govern how our model learns from the data, and changing them will result in very different models that we are seeing here.</a:t>
            </a:r>
          </a:p>
          <a:p>
            <a:endParaRPr lang="en-AU" dirty="0"/>
          </a:p>
          <a:p>
            <a:r>
              <a:rPr lang="en-AU" dirty="0"/>
              <a:t>So I know what you’re thinking…</a:t>
            </a:r>
          </a:p>
        </p:txBody>
      </p:sp>
      <p:sp>
        <p:nvSpPr>
          <p:cNvPr id="4" name="Slide Number Placeholder 3"/>
          <p:cNvSpPr>
            <a:spLocks noGrp="1"/>
          </p:cNvSpPr>
          <p:nvPr>
            <p:ph type="sldNum" sz="quarter" idx="10"/>
          </p:nvPr>
        </p:nvSpPr>
        <p:spPr/>
        <p:txBody>
          <a:bodyPr/>
          <a:lstStyle/>
          <a:p>
            <a:pPr>
              <a:defRPr/>
            </a:pPr>
            <a:fld id="{8E8DF90F-185C-4399-955B-470418CD6255}" type="slidenum">
              <a:rPr lang="en-AU" altLang="en-US" smtClean="0"/>
              <a:pPr>
                <a:defRPr/>
              </a:pPr>
              <a:t>9</a:t>
            </a:fld>
            <a:endParaRPr lang="en-AU" altLang="en-US"/>
          </a:p>
        </p:txBody>
      </p:sp>
    </p:spTree>
    <p:extLst>
      <p:ext uri="{BB962C8B-B14F-4D97-AF65-F5344CB8AC3E}">
        <p14:creationId xmlns:p14="http://schemas.microsoft.com/office/powerpoint/2010/main" val="3970999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11" descr="Data61_bground_title_ppt.png">
            <a:extLst>
              <a:ext uri="{FF2B5EF4-FFF2-40B4-BE49-F238E27FC236}">
                <a16:creationId xmlns:a16="http://schemas.microsoft.com/office/drawing/2014/main" id="{39AD3E75-874E-49B4-A3EE-F8ECD6AC483D}"/>
              </a:ext>
            </a:extLst>
          </p:cNvPr>
          <p:cNvPicPr>
            <a:picLocks noChangeAspect="1"/>
          </p:cNvPicPr>
          <p:nvPr userDrawn="1"/>
        </p:nvPicPr>
        <p:blipFill>
          <a:blip r:embed="rId2">
            <a:extLst>
              <a:ext uri="{28A0092B-C50C-407E-A947-70E740481C1C}">
                <a14:useLocalDpi xmlns:a14="http://schemas.microsoft.com/office/drawing/2010/main" val="0"/>
              </a:ext>
            </a:extLst>
          </a:blip>
          <a:srcRect l="36349" t="5186" r="722" b="24820"/>
          <a:stretch>
            <a:fillRect/>
          </a:stretch>
        </p:blipFill>
        <p:spPr bwMode="auto">
          <a:xfrm>
            <a:off x="3108325" y="0"/>
            <a:ext cx="6035675"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Data61_CSIROlogo_ppt.png">
            <a:extLst>
              <a:ext uri="{FF2B5EF4-FFF2-40B4-BE49-F238E27FC236}">
                <a16:creationId xmlns:a16="http://schemas.microsoft.com/office/drawing/2014/main" id="{A614B22B-DEBF-4DF5-9FBC-F51F81F362C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74013" y="5732463"/>
            <a:ext cx="846137"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Data61_logo_title_ppt.png">
            <a:extLst>
              <a:ext uri="{FF2B5EF4-FFF2-40B4-BE49-F238E27FC236}">
                <a16:creationId xmlns:a16="http://schemas.microsoft.com/office/drawing/2014/main" id="{4F88217D-3753-4574-BDB1-96A7AF08193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58775" y="333375"/>
            <a:ext cx="2125663"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13D91D8F-6F8B-4B30-BE38-C7D3B43E4CC2}"/>
              </a:ext>
            </a:extLst>
          </p:cNvPr>
          <p:cNvSpPr txBox="1">
            <a:spLocks noChangeArrowheads="1"/>
          </p:cNvSpPr>
          <p:nvPr userDrawn="1"/>
        </p:nvSpPr>
        <p:spPr bwMode="auto">
          <a:xfrm>
            <a:off x="358775" y="6165850"/>
            <a:ext cx="4213225" cy="214313"/>
          </a:xfrm>
          <a:prstGeom prst="rect">
            <a:avLst/>
          </a:prstGeom>
          <a:noFill/>
          <a:ln>
            <a:noFill/>
          </a:ln>
          <a:extLst>
            <a:ext uri="{909E8E84-426E-40dd-AFC4-6F175D3DCCD1}"/>
            <a:ext uri="{91240B29-F687-4f45-9708-019B960494DF}"/>
          </a:extLst>
        </p:spPr>
        <p:txBody>
          <a:bodyPr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AU" sz="1400" b="1">
                <a:solidFill>
                  <a:schemeClr val="accent1"/>
                </a:solidFill>
              </a:rPr>
              <a:t>www.data61.csiro.au</a:t>
            </a:r>
          </a:p>
        </p:txBody>
      </p:sp>
      <p:sp>
        <p:nvSpPr>
          <p:cNvPr id="2" name="Title 1"/>
          <p:cNvSpPr>
            <a:spLocks noGrp="1"/>
          </p:cNvSpPr>
          <p:nvPr>
            <p:ph type="ctrTitle"/>
          </p:nvPr>
        </p:nvSpPr>
        <p:spPr>
          <a:xfrm>
            <a:off x="344440" y="3429000"/>
            <a:ext cx="5955752" cy="1080000"/>
          </a:xfrm>
        </p:spPr>
        <p:txBody>
          <a:bodyPr anchor="b">
            <a:normAutofit/>
          </a:bodyPr>
          <a:lstStyle>
            <a:lvl1pPr algn="l">
              <a:defRPr sz="4400">
                <a:solidFill>
                  <a:schemeClr val="bg1"/>
                </a:solidFill>
              </a:defRPr>
            </a:lvl1pPr>
          </a:lstStyle>
          <a:p>
            <a:r>
              <a:rPr lang="en-US" dirty="0"/>
              <a:t>Click to edit Master title style</a:t>
            </a:r>
            <a:endParaRPr lang="en-AU" dirty="0"/>
          </a:p>
        </p:txBody>
      </p:sp>
      <p:sp>
        <p:nvSpPr>
          <p:cNvPr id="3" name="Subtitle 2"/>
          <p:cNvSpPr>
            <a:spLocks noGrp="1"/>
          </p:cNvSpPr>
          <p:nvPr>
            <p:ph type="subTitle" idx="1"/>
          </p:nvPr>
        </p:nvSpPr>
        <p:spPr>
          <a:xfrm>
            <a:off x="344440" y="4563479"/>
            <a:ext cx="5955752" cy="396044"/>
          </a:xfrm>
        </p:spPr>
        <p:txBody>
          <a:bodyPr>
            <a:normAutofit/>
          </a:bodyPr>
          <a:lstStyle>
            <a:lvl1pPr marL="0" indent="0" algn="l">
              <a:buNone/>
              <a:defRPr sz="2200" b="1">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Tree>
    <p:extLst>
      <p:ext uri="{BB962C8B-B14F-4D97-AF65-F5344CB8AC3E}">
        <p14:creationId xmlns:p14="http://schemas.microsoft.com/office/powerpoint/2010/main" val="4053942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tx1"/>
        </a:solidFill>
        <a:effectLst/>
      </p:bgPr>
    </p:bg>
    <p:spTree>
      <p:nvGrpSpPr>
        <p:cNvPr id="1" name=""/>
        <p:cNvGrpSpPr/>
        <p:nvPr/>
      </p:nvGrpSpPr>
      <p:grpSpPr>
        <a:xfrm>
          <a:off x="0" y="0"/>
          <a:ext cx="0" cy="0"/>
          <a:chOff x="0" y="0"/>
          <a:chExt cx="0" cy="0"/>
        </a:xfrm>
      </p:grpSpPr>
      <p:pic>
        <p:nvPicPr>
          <p:cNvPr id="4" name="Picture 11" descr="Data61_bground_title_ppt.png">
            <a:extLst>
              <a:ext uri="{FF2B5EF4-FFF2-40B4-BE49-F238E27FC236}">
                <a16:creationId xmlns:a16="http://schemas.microsoft.com/office/drawing/2014/main" id="{8E30495E-97A6-4FF6-BEA4-6B3C3460393D}"/>
              </a:ext>
            </a:extLst>
          </p:cNvPr>
          <p:cNvPicPr>
            <a:picLocks noChangeAspect="1"/>
          </p:cNvPicPr>
          <p:nvPr userDrawn="1"/>
        </p:nvPicPr>
        <p:blipFill>
          <a:blip r:embed="rId2">
            <a:extLst>
              <a:ext uri="{28A0092B-C50C-407E-A947-70E740481C1C}">
                <a14:useLocalDpi xmlns:a14="http://schemas.microsoft.com/office/drawing/2010/main" val="0"/>
              </a:ext>
            </a:extLst>
          </a:blip>
          <a:srcRect l="36349" t="5186" r="722" b="24820"/>
          <a:stretch>
            <a:fillRect/>
          </a:stretch>
        </p:blipFill>
        <p:spPr bwMode="auto">
          <a:xfrm>
            <a:off x="3108325" y="0"/>
            <a:ext cx="6035675"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Data61_CSIROlogo_ppt.png">
            <a:extLst>
              <a:ext uri="{FF2B5EF4-FFF2-40B4-BE49-F238E27FC236}">
                <a16:creationId xmlns:a16="http://schemas.microsoft.com/office/drawing/2014/main" id="{0824FF7E-9C24-414C-A3E7-45EC3FABE9E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74013" y="5732463"/>
            <a:ext cx="846137"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Data61_logo_title_ppt.png">
            <a:extLst>
              <a:ext uri="{FF2B5EF4-FFF2-40B4-BE49-F238E27FC236}">
                <a16:creationId xmlns:a16="http://schemas.microsoft.com/office/drawing/2014/main" id="{7377B028-1808-49A9-A8E1-77A87EBB89B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58775" y="333375"/>
            <a:ext cx="2125663"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7879CD6-01BF-4D3B-8B6F-BC4CCABD0B2E}"/>
              </a:ext>
            </a:extLst>
          </p:cNvPr>
          <p:cNvSpPr txBox="1">
            <a:spLocks noChangeArrowheads="1"/>
          </p:cNvSpPr>
          <p:nvPr userDrawn="1"/>
        </p:nvSpPr>
        <p:spPr bwMode="auto">
          <a:xfrm>
            <a:off x="358775" y="6165850"/>
            <a:ext cx="4213225" cy="214313"/>
          </a:xfrm>
          <a:prstGeom prst="rect">
            <a:avLst/>
          </a:prstGeom>
          <a:noFill/>
          <a:ln>
            <a:noFill/>
          </a:ln>
          <a:extLst>
            <a:ext uri="{909E8E84-426E-40dd-AFC4-6F175D3DCCD1}"/>
            <a:ext uri="{91240B29-F687-4f45-9708-019B960494DF}"/>
          </a:extLst>
        </p:spPr>
        <p:txBody>
          <a:bodyPr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AU" sz="1400" b="1">
                <a:solidFill>
                  <a:schemeClr val="accent1"/>
                </a:solidFill>
              </a:rPr>
              <a:t>www.data61.csiro.au</a:t>
            </a:r>
          </a:p>
        </p:txBody>
      </p:sp>
      <p:sp>
        <p:nvSpPr>
          <p:cNvPr id="3" name="Subtitle 2"/>
          <p:cNvSpPr>
            <a:spLocks noGrp="1"/>
          </p:cNvSpPr>
          <p:nvPr>
            <p:ph type="subTitle" idx="1"/>
          </p:nvPr>
        </p:nvSpPr>
        <p:spPr>
          <a:xfrm>
            <a:off x="358774" y="4238042"/>
            <a:ext cx="6121438" cy="1539200"/>
          </a:xfrm>
        </p:spPr>
        <p:txBody>
          <a:bodyPr numCol="2" spcCol="360000">
            <a:normAutofit/>
          </a:bodyPr>
          <a:lstStyle>
            <a:lvl1pPr marL="0" indent="0" algn="l">
              <a:lnSpc>
                <a:spcPct val="90000"/>
              </a:lnSpc>
              <a:spcBef>
                <a:spcPts val="3000"/>
              </a:spcBef>
              <a:buNone/>
              <a:defRPr sz="1600" b="1">
                <a:solidFill>
                  <a:schemeClr val="bg1"/>
                </a:solidFill>
              </a:defRPr>
            </a:lvl1pPr>
            <a:lvl2pPr marL="0" indent="0" algn="l">
              <a:lnSpc>
                <a:spcPct val="90000"/>
              </a:lnSpc>
              <a:spcBef>
                <a:spcPts val="0"/>
              </a:spcBef>
              <a:spcAft>
                <a:spcPts val="563"/>
              </a:spcAft>
              <a:buNone/>
              <a:defRPr sz="1600">
                <a:solidFill>
                  <a:schemeClr val="bg1"/>
                </a:solidFill>
              </a:defRPr>
            </a:lvl2pPr>
            <a:lvl3pPr marL="266400" indent="-266400" algn="l">
              <a:lnSpc>
                <a:spcPct val="90000"/>
              </a:lnSpc>
              <a:spcBef>
                <a:spcPts val="0"/>
              </a:spcBef>
              <a:buNone/>
              <a:tabLst>
                <a:tab pos="356400" algn="l"/>
              </a:tabLst>
              <a:defRPr sz="1600">
                <a:solidFill>
                  <a:schemeClr val="bg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AU"/>
              <a:t>Click to edit Master subtitle style</a:t>
            </a:r>
            <a:endParaRPr lang="en-US" dirty="0"/>
          </a:p>
        </p:txBody>
      </p:sp>
      <p:sp>
        <p:nvSpPr>
          <p:cNvPr id="23" name="Title 22"/>
          <p:cNvSpPr>
            <a:spLocks noGrp="1"/>
          </p:cNvSpPr>
          <p:nvPr>
            <p:ph type="title"/>
          </p:nvPr>
        </p:nvSpPr>
        <p:spPr>
          <a:xfrm>
            <a:off x="358776" y="3265934"/>
            <a:ext cx="5365352" cy="852487"/>
          </a:xfrm>
        </p:spPr>
        <p:txBody>
          <a:bodyPr>
            <a:noAutofit/>
          </a:bodyPr>
          <a:lstStyle>
            <a:lvl1pPr>
              <a:defRPr sz="5500">
                <a:solidFill>
                  <a:schemeClr val="bg1"/>
                </a:solidFill>
              </a:defRPr>
            </a:lvl1pPr>
          </a:lstStyle>
          <a:p>
            <a:r>
              <a:rPr lang="en-US" dirty="0"/>
              <a:t>Click to edit Master title style</a:t>
            </a:r>
            <a:endParaRPr lang="en-AU" dirty="0"/>
          </a:p>
        </p:txBody>
      </p:sp>
    </p:spTree>
    <p:extLst>
      <p:ext uri="{BB962C8B-B14F-4D97-AF65-F5344CB8AC3E}">
        <p14:creationId xmlns:p14="http://schemas.microsoft.com/office/powerpoint/2010/main" val="934095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4">
            <a:extLst>
              <a:ext uri="{FF2B5EF4-FFF2-40B4-BE49-F238E27FC236}">
                <a16:creationId xmlns:a16="http://schemas.microsoft.com/office/drawing/2014/main" id="{6D6CFC57-0ACB-4E06-9882-EDD130A8431B}"/>
              </a:ext>
            </a:extLst>
          </p:cNvPr>
          <p:cNvSpPr>
            <a:spLocks noGrp="1"/>
          </p:cNvSpPr>
          <p:nvPr>
            <p:ph type="ftr" sz="quarter" idx="10"/>
          </p:nvPr>
        </p:nvSpPr>
        <p:spPr/>
        <p:txBody>
          <a:bodyPr/>
          <a:lstStyle>
            <a:lvl1pPr>
              <a:defRPr/>
            </a:lvl1pPr>
          </a:lstStyle>
          <a:p>
            <a:pPr>
              <a:defRPr/>
            </a:pPr>
            <a:r>
              <a:rPr lang="en-AU"/>
              <a:t>Presentation title  |  Presenter name</a:t>
            </a:r>
          </a:p>
        </p:txBody>
      </p:sp>
      <p:sp>
        <p:nvSpPr>
          <p:cNvPr id="5" name="Slide Number Placeholder 17">
            <a:extLst>
              <a:ext uri="{FF2B5EF4-FFF2-40B4-BE49-F238E27FC236}">
                <a16:creationId xmlns:a16="http://schemas.microsoft.com/office/drawing/2014/main" id="{44A24F92-34CE-447A-8474-BFBF620ECB16}"/>
              </a:ext>
            </a:extLst>
          </p:cNvPr>
          <p:cNvSpPr>
            <a:spLocks noGrp="1"/>
          </p:cNvSpPr>
          <p:nvPr>
            <p:ph type="sldNum" sz="quarter" idx="11"/>
          </p:nvPr>
        </p:nvSpPr>
        <p:spPr/>
        <p:txBody>
          <a:bodyPr/>
          <a:lstStyle>
            <a:lvl1pPr>
              <a:defRPr/>
            </a:lvl1pPr>
          </a:lstStyle>
          <a:p>
            <a:pPr>
              <a:defRPr/>
            </a:pPr>
            <a:fld id="{0892AB53-4C45-4C07-8A5A-80A3AE43662B}" type="slidenum">
              <a:rPr lang="en-AU" altLang="en-US"/>
              <a:pPr>
                <a:defRPr/>
              </a:pPr>
              <a:t>‹#›</a:t>
            </a:fld>
            <a:r>
              <a:rPr lang="en-AU" altLang="en-US"/>
              <a:t>  |</a:t>
            </a:r>
          </a:p>
        </p:txBody>
      </p:sp>
    </p:spTree>
    <p:extLst>
      <p:ext uri="{BB962C8B-B14F-4D97-AF65-F5344CB8AC3E}">
        <p14:creationId xmlns:p14="http://schemas.microsoft.com/office/powerpoint/2010/main" val="2818974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4">
            <a:extLst>
              <a:ext uri="{FF2B5EF4-FFF2-40B4-BE49-F238E27FC236}">
                <a16:creationId xmlns:a16="http://schemas.microsoft.com/office/drawing/2014/main" id="{5281E746-EB47-4200-9337-DA6AC6ECC968}"/>
              </a:ext>
            </a:extLst>
          </p:cNvPr>
          <p:cNvSpPr>
            <a:spLocks noGrp="1"/>
          </p:cNvSpPr>
          <p:nvPr>
            <p:ph type="ftr" sz="quarter" idx="10"/>
          </p:nvPr>
        </p:nvSpPr>
        <p:spPr/>
        <p:txBody>
          <a:bodyPr/>
          <a:lstStyle>
            <a:lvl1pPr>
              <a:defRPr/>
            </a:lvl1pPr>
          </a:lstStyle>
          <a:p>
            <a:pPr>
              <a:defRPr/>
            </a:pPr>
            <a:r>
              <a:rPr lang="en-AU"/>
              <a:t>Presentation title  |  Presenter name</a:t>
            </a:r>
          </a:p>
        </p:txBody>
      </p:sp>
      <p:sp>
        <p:nvSpPr>
          <p:cNvPr id="5" name="Slide Number Placeholder 17">
            <a:extLst>
              <a:ext uri="{FF2B5EF4-FFF2-40B4-BE49-F238E27FC236}">
                <a16:creationId xmlns:a16="http://schemas.microsoft.com/office/drawing/2014/main" id="{BA67A458-69BC-4F74-A059-61429E9CC1A1}"/>
              </a:ext>
            </a:extLst>
          </p:cNvPr>
          <p:cNvSpPr>
            <a:spLocks noGrp="1"/>
          </p:cNvSpPr>
          <p:nvPr>
            <p:ph type="sldNum" sz="quarter" idx="11"/>
          </p:nvPr>
        </p:nvSpPr>
        <p:spPr/>
        <p:txBody>
          <a:bodyPr/>
          <a:lstStyle>
            <a:lvl1pPr>
              <a:defRPr/>
            </a:lvl1pPr>
          </a:lstStyle>
          <a:p>
            <a:pPr>
              <a:defRPr/>
            </a:pPr>
            <a:fld id="{75FFE5BD-04E0-4B19-A46C-F5FB5E3533C0}" type="slidenum">
              <a:rPr lang="en-AU" altLang="en-US"/>
              <a:pPr>
                <a:defRPr/>
              </a:pPr>
              <a:t>‹#›</a:t>
            </a:fld>
            <a:r>
              <a:rPr lang="en-AU" altLang="en-US"/>
              <a:t>  |</a:t>
            </a:r>
          </a:p>
        </p:txBody>
      </p:sp>
    </p:spTree>
    <p:extLst>
      <p:ext uri="{BB962C8B-B14F-4D97-AF65-F5344CB8AC3E}">
        <p14:creationId xmlns:p14="http://schemas.microsoft.com/office/powerpoint/2010/main" val="595538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p:nvPr>
        </p:nvSpPr>
        <p:spPr>
          <a:xfrm>
            <a:off x="360363" y="270000"/>
            <a:ext cx="8460000" cy="853200"/>
          </a:xfrm>
        </p:spPr>
        <p:txBody>
          <a:bodyPr>
            <a:normAutofit/>
          </a:bodyPr>
          <a:lstStyle>
            <a:lvl1pPr marL="0" indent="0">
              <a:lnSpc>
                <a:spcPct val="100000"/>
              </a:lnSpc>
              <a:spcBef>
                <a:spcPts val="0"/>
              </a:spcBef>
              <a:spcAft>
                <a:spcPts val="300"/>
              </a:spcAft>
              <a:buNone/>
              <a:defRPr sz="3200" b="1">
                <a:solidFill>
                  <a:schemeClr val="tx1"/>
                </a:solidFill>
              </a:defRPr>
            </a:lvl1pPr>
            <a:lvl2pPr marL="0" indent="0">
              <a:lnSpc>
                <a:spcPct val="80000"/>
              </a:lnSpc>
              <a:spcBef>
                <a:spcPts val="0"/>
              </a:spcBef>
              <a:buNone/>
              <a:defRPr sz="2200" b="1">
                <a:solidFill>
                  <a:schemeClr val="accent1"/>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AU"/>
              <a:t>Click to edit Master text styles</a:t>
            </a:r>
          </a:p>
          <a:p>
            <a:pPr lvl="1"/>
            <a:r>
              <a:rPr lang="en-AU"/>
              <a:t>Second level</a:t>
            </a:r>
          </a:p>
        </p:txBody>
      </p:sp>
      <p:sp>
        <p:nvSpPr>
          <p:cNvPr id="4" name="Footer Placeholder 4">
            <a:extLst>
              <a:ext uri="{FF2B5EF4-FFF2-40B4-BE49-F238E27FC236}">
                <a16:creationId xmlns:a16="http://schemas.microsoft.com/office/drawing/2014/main" id="{276EB1B7-65E8-4E58-8971-79922886EE2B}"/>
              </a:ext>
            </a:extLst>
          </p:cNvPr>
          <p:cNvSpPr>
            <a:spLocks noGrp="1"/>
          </p:cNvSpPr>
          <p:nvPr>
            <p:ph type="ftr" sz="quarter" idx="14"/>
          </p:nvPr>
        </p:nvSpPr>
        <p:spPr/>
        <p:txBody>
          <a:bodyPr/>
          <a:lstStyle>
            <a:lvl1pPr>
              <a:defRPr/>
            </a:lvl1pPr>
          </a:lstStyle>
          <a:p>
            <a:pPr>
              <a:defRPr/>
            </a:pPr>
            <a:r>
              <a:rPr lang="en-AU"/>
              <a:t>Presentation title  |  Presenter name</a:t>
            </a:r>
          </a:p>
        </p:txBody>
      </p:sp>
      <p:sp>
        <p:nvSpPr>
          <p:cNvPr id="5" name="Slide Number Placeholder 17">
            <a:extLst>
              <a:ext uri="{FF2B5EF4-FFF2-40B4-BE49-F238E27FC236}">
                <a16:creationId xmlns:a16="http://schemas.microsoft.com/office/drawing/2014/main" id="{AF99B639-62FC-434F-9FAE-A82C514BA3B0}"/>
              </a:ext>
            </a:extLst>
          </p:cNvPr>
          <p:cNvSpPr>
            <a:spLocks noGrp="1"/>
          </p:cNvSpPr>
          <p:nvPr>
            <p:ph type="sldNum" sz="quarter" idx="15"/>
          </p:nvPr>
        </p:nvSpPr>
        <p:spPr/>
        <p:txBody>
          <a:bodyPr/>
          <a:lstStyle>
            <a:lvl1pPr>
              <a:defRPr/>
            </a:lvl1pPr>
          </a:lstStyle>
          <a:p>
            <a:pPr>
              <a:defRPr/>
            </a:pPr>
            <a:fld id="{42A500A5-A76F-4B4D-BCF7-601A830CA4B1}" type="slidenum">
              <a:rPr lang="en-AU" altLang="en-US"/>
              <a:pPr>
                <a:defRPr/>
              </a:pPr>
              <a:t>‹#›</a:t>
            </a:fld>
            <a:r>
              <a:rPr lang="en-AU" altLang="en-US"/>
              <a:t>  |</a:t>
            </a:r>
          </a:p>
        </p:txBody>
      </p:sp>
    </p:spTree>
    <p:extLst>
      <p:ext uri="{BB962C8B-B14F-4D97-AF65-F5344CB8AC3E}">
        <p14:creationId xmlns:p14="http://schemas.microsoft.com/office/powerpoint/2010/main" val="3610872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358775" y="1268413"/>
            <a:ext cx="4038600" cy="4525963"/>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781550" y="1268413"/>
            <a:ext cx="4038600" cy="4525963"/>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a:extLst>
              <a:ext uri="{FF2B5EF4-FFF2-40B4-BE49-F238E27FC236}">
                <a16:creationId xmlns:a16="http://schemas.microsoft.com/office/drawing/2014/main" id="{DCD28261-ED0D-4226-AF87-373D4254EE25}"/>
              </a:ext>
            </a:extLst>
          </p:cNvPr>
          <p:cNvSpPr>
            <a:spLocks noGrp="1"/>
          </p:cNvSpPr>
          <p:nvPr>
            <p:ph type="ftr" sz="quarter" idx="10"/>
          </p:nvPr>
        </p:nvSpPr>
        <p:spPr/>
        <p:txBody>
          <a:bodyPr/>
          <a:lstStyle>
            <a:lvl1pPr>
              <a:defRPr/>
            </a:lvl1pPr>
          </a:lstStyle>
          <a:p>
            <a:pPr>
              <a:defRPr/>
            </a:pPr>
            <a:r>
              <a:rPr lang="en-AU"/>
              <a:t>Presentation title  |  Presenter name</a:t>
            </a:r>
          </a:p>
        </p:txBody>
      </p:sp>
      <p:sp>
        <p:nvSpPr>
          <p:cNvPr id="6" name="Slide Number Placeholder 17">
            <a:extLst>
              <a:ext uri="{FF2B5EF4-FFF2-40B4-BE49-F238E27FC236}">
                <a16:creationId xmlns:a16="http://schemas.microsoft.com/office/drawing/2014/main" id="{6A1AC9E0-404C-4F67-AF65-0F8089C6DEE7}"/>
              </a:ext>
            </a:extLst>
          </p:cNvPr>
          <p:cNvSpPr>
            <a:spLocks noGrp="1"/>
          </p:cNvSpPr>
          <p:nvPr>
            <p:ph type="sldNum" sz="quarter" idx="11"/>
          </p:nvPr>
        </p:nvSpPr>
        <p:spPr/>
        <p:txBody>
          <a:bodyPr/>
          <a:lstStyle>
            <a:lvl1pPr>
              <a:defRPr/>
            </a:lvl1pPr>
          </a:lstStyle>
          <a:p>
            <a:pPr>
              <a:defRPr/>
            </a:pPr>
            <a:fld id="{AA236908-0832-41DB-B1AD-090F49E11F4E}" type="slidenum">
              <a:rPr lang="en-AU" altLang="en-US"/>
              <a:pPr>
                <a:defRPr/>
              </a:pPr>
              <a:t>‹#›</a:t>
            </a:fld>
            <a:r>
              <a:rPr lang="en-AU" altLang="en-US"/>
              <a:t>  |</a:t>
            </a:r>
          </a:p>
        </p:txBody>
      </p:sp>
    </p:spTree>
    <p:extLst>
      <p:ext uri="{BB962C8B-B14F-4D97-AF65-F5344CB8AC3E}">
        <p14:creationId xmlns:p14="http://schemas.microsoft.com/office/powerpoint/2010/main" val="1180582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4">
            <a:extLst>
              <a:ext uri="{FF2B5EF4-FFF2-40B4-BE49-F238E27FC236}">
                <a16:creationId xmlns:a16="http://schemas.microsoft.com/office/drawing/2014/main" id="{008E1F2E-0C7D-47F3-AF09-DAE6345DB22F}"/>
              </a:ext>
            </a:extLst>
          </p:cNvPr>
          <p:cNvSpPr>
            <a:spLocks noGrp="1"/>
          </p:cNvSpPr>
          <p:nvPr>
            <p:ph type="ftr" sz="quarter" idx="10"/>
          </p:nvPr>
        </p:nvSpPr>
        <p:spPr/>
        <p:txBody>
          <a:bodyPr/>
          <a:lstStyle>
            <a:lvl1pPr>
              <a:defRPr/>
            </a:lvl1pPr>
          </a:lstStyle>
          <a:p>
            <a:pPr>
              <a:defRPr/>
            </a:pPr>
            <a:r>
              <a:rPr lang="en-AU"/>
              <a:t>Presentation title  |  Presenter name</a:t>
            </a:r>
          </a:p>
        </p:txBody>
      </p:sp>
      <p:sp>
        <p:nvSpPr>
          <p:cNvPr id="4" name="Slide Number Placeholder 17">
            <a:extLst>
              <a:ext uri="{FF2B5EF4-FFF2-40B4-BE49-F238E27FC236}">
                <a16:creationId xmlns:a16="http://schemas.microsoft.com/office/drawing/2014/main" id="{74866988-C2BB-486C-9FBA-20DD0852D039}"/>
              </a:ext>
            </a:extLst>
          </p:cNvPr>
          <p:cNvSpPr>
            <a:spLocks noGrp="1"/>
          </p:cNvSpPr>
          <p:nvPr>
            <p:ph type="sldNum" sz="quarter" idx="11"/>
          </p:nvPr>
        </p:nvSpPr>
        <p:spPr/>
        <p:txBody>
          <a:bodyPr/>
          <a:lstStyle>
            <a:lvl1pPr>
              <a:defRPr/>
            </a:lvl1pPr>
          </a:lstStyle>
          <a:p>
            <a:pPr>
              <a:defRPr/>
            </a:pPr>
            <a:fld id="{8E0F4262-F4D7-493D-B809-DABC9F117269}" type="slidenum">
              <a:rPr lang="en-AU" altLang="en-US"/>
              <a:pPr>
                <a:defRPr/>
              </a:pPr>
              <a:t>‹#›</a:t>
            </a:fld>
            <a:r>
              <a:rPr lang="en-AU" altLang="en-US"/>
              <a:t>  |</a:t>
            </a:r>
          </a:p>
        </p:txBody>
      </p:sp>
    </p:spTree>
    <p:extLst>
      <p:ext uri="{BB962C8B-B14F-4D97-AF65-F5344CB8AC3E}">
        <p14:creationId xmlns:p14="http://schemas.microsoft.com/office/powerpoint/2010/main" val="175854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24804F4A-45EE-4560-8A01-4792429A8EA8}"/>
              </a:ext>
            </a:extLst>
          </p:cNvPr>
          <p:cNvSpPr>
            <a:spLocks noGrp="1"/>
          </p:cNvSpPr>
          <p:nvPr>
            <p:ph type="ftr" sz="quarter" idx="10"/>
          </p:nvPr>
        </p:nvSpPr>
        <p:spPr/>
        <p:txBody>
          <a:bodyPr/>
          <a:lstStyle>
            <a:lvl1pPr>
              <a:defRPr/>
            </a:lvl1pPr>
          </a:lstStyle>
          <a:p>
            <a:pPr>
              <a:defRPr/>
            </a:pPr>
            <a:r>
              <a:rPr lang="en-AU"/>
              <a:t>Presentation title  |  Presenter name</a:t>
            </a:r>
          </a:p>
        </p:txBody>
      </p:sp>
      <p:sp>
        <p:nvSpPr>
          <p:cNvPr id="3" name="Slide Number Placeholder 17">
            <a:extLst>
              <a:ext uri="{FF2B5EF4-FFF2-40B4-BE49-F238E27FC236}">
                <a16:creationId xmlns:a16="http://schemas.microsoft.com/office/drawing/2014/main" id="{728A914A-F312-4231-AB9A-3F15618865A0}"/>
              </a:ext>
            </a:extLst>
          </p:cNvPr>
          <p:cNvSpPr>
            <a:spLocks noGrp="1"/>
          </p:cNvSpPr>
          <p:nvPr>
            <p:ph type="sldNum" sz="quarter" idx="11"/>
          </p:nvPr>
        </p:nvSpPr>
        <p:spPr/>
        <p:txBody>
          <a:bodyPr/>
          <a:lstStyle>
            <a:lvl1pPr>
              <a:defRPr/>
            </a:lvl1pPr>
          </a:lstStyle>
          <a:p>
            <a:pPr>
              <a:defRPr/>
            </a:pPr>
            <a:fld id="{1AC36519-DADB-4AB8-A01F-494E61E60C4A}" type="slidenum">
              <a:rPr lang="en-AU" altLang="en-US"/>
              <a:pPr>
                <a:defRPr/>
              </a:pPr>
              <a:t>‹#›</a:t>
            </a:fld>
            <a:r>
              <a:rPr lang="en-AU" altLang="en-US"/>
              <a:t>  |</a:t>
            </a:r>
          </a:p>
        </p:txBody>
      </p:sp>
    </p:spTree>
    <p:extLst>
      <p:ext uri="{BB962C8B-B14F-4D97-AF65-F5344CB8AC3E}">
        <p14:creationId xmlns:p14="http://schemas.microsoft.com/office/powerpoint/2010/main" val="1444382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5" name="Content Placeholder 2"/>
          <p:cNvSpPr>
            <a:spLocks noGrp="1"/>
          </p:cNvSpPr>
          <p:nvPr>
            <p:ph idx="1"/>
          </p:nvPr>
        </p:nvSpPr>
        <p:spPr>
          <a:xfrm>
            <a:off x="360000" y="1276350"/>
            <a:ext cx="8460000" cy="4559300"/>
          </a:xfrm>
        </p:spPr>
        <p:txBody>
          <a:bodyPr/>
          <a:lstStyle>
            <a:lvl1pPr>
              <a:lnSpc>
                <a:spcPct val="85000"/>
              </a:lnSpc>
              <a:spcAft>
                <a:spcPts val="0"/>
              </a:spcAft>
              <a:buFontTx/>
              <a:buNone/>
              <a:defRPr sz="4000" b="1">
                <a:solidFill>
                  <a:schemeClr val="accent1"/>
                </a:solidFill>
              </a:defRPr>
            </a:lvl1pPr>
            <a:lvl2pPr marL="0" indent="0">
              <a:lnSpc>
                <a:spcPct val="85000"/>
              </a:lnSpc>
              <a:spcAft>
                <a:spcPts val="0"/>
              </a:spcAft>
              <a:buNone/>
              <a:defRPr sz="4000" b="1">
                <a:solidFill>
                  <a:schemeClr val="tx1"/>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4">
            <a:extLst>
              <a:ext uri="{FF2B5EF4-FFF2-40B4-BE49-F238E27FC236}">
                <a16:creationId xmlns:a16="http://schemas.microsoft.com/office/drawing/2014/main" id="{1216DD5F-F82F-4307-9D21-0FBBFEE3A8E8}"/>
              </a:ext>
            </a:extLst>
          </p:cNvPr>
          <p:cNvSpPr>
            <a:spLocks noGrp="1"/>
          </p:cNvSpPr>
          <p:nvPr>
            <p:ph type="ftr" sz="quarter" idx="10"/>
          </p:nvPr>
        </p:nvSpPr>
        <p:spPr/>
        <p:txBody>
          <a:bodyPr/>
          <a:lstStyle>
            <a:lvl1pPr>
              <a:defRPr/>
            </a:lvl1pPr>
          </a:lstStyle>
          <a:p>
            <a:pPr>
              <a:defRPr/>
            </a:pPr>
            <a:r>
              <a:rPr lang="en-AU"/>
              <a:t>Presentation title  |  Presenter name</a:t>
            </a:r>
          </a:p>
        </p:txBody>
      </p:sp>
      <p:sp>
        <p:nvSpPr>
          <p:cNvPr id="6" name="Slide Number Placeholder 17">
            <a:extLst>
              <a:ext uri="{FF2B5EF4-FFF2-40B4-BE49-F238E27FC236}">
                <a16:creationId xmlns:a16="http://schemas.microsoft.com/office/drawing/2014/main" id="{EBDDF307-2072-43B0-BED6-7B00CFCA26DE}"/>
              </a:ext>
            </a:extLst>
          </p:cNvPr>
          <p:cNvSpPr>
            <a:spLocks noGrp="1"/>
          </p:cNvSpPr>
          <p:nvPr>
            <p:ph type="sldNum" sz="quarter" idx="11"/>
          </p:nvPr>
        </p:nvSpPr>
        <p:spPr/>
        <p:txBody>
          <a:bodyPr/>
          <a:lstStyle>
            <a:lvl1pPr>
              <a:defRPr/>
            </a:lvl1pPr>
          </a:lstStyle>
          <a:p>
            <a:pPr>
              <a:defRPr/>
            </a:pPr>
            <a:fld id="{C446DEF4-50D2-4B26-B490-F313959A389E}" type="slidenum">
              <a:rPr lang="en-AU" altLang="en-US"/>
              <a:pPr>
                <a:defRPr/>
              </a:pPr>
              <a:t>‹#›</a:t>
            </a:fld>
            <a:r>
              <a:rPr lang="en-AU" altLang="en-US"/>
              <a:t>  |</a:t>
            </a:r>
          </a:p>
        </p:txBody>
      </p:sp>
    </p:spTree>
    <p:extLst>
      <p:ext uri="{BB962C8B-B14F-4D97-AF65-F5344CB8AC3E}">
        <p14:creationId xmlns:p14="http://schemas.microsoft.com/office/powerpoint/2010/main" val="18905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pic>
        <p:nvPicPr>
          <p:cNvPr id="3" name="Picture 11" descr="Data61_bground_section_ppt.png">
            <a:extLst>
              <a:ext uri="{FF2B5EF4-FFF2-40B4-BE49-F238E27FC236}">
                <a16:creationId xmlns:a16="http://schemas.microsoft.com/office/drawing/2014/main" id="{927F86C4-DCFC-4A7E-8BE3-B07478D4D436}"/>
              </a:ext>
            </a:extLst>
          </p:cNvPr>
          <p:cNvPicPr>
            <a:picLocks noChangeAspect="1"/>
          </p:cNvPicPr>
          <p:nvPr userDrawn="1"/>
        </p:nvPicPr>
        <p:blipFill>
          <a:blip r:embed="rId2">
            <a:extLst>
              <a:ext uri="{28A0092B-C50C-407E-A947-70E740481C1C}">
                <a14:useLocalDpi xmlns:a14="http://schemas.microsoft.com/office/drawing/2010/main" val="0"/>
              </a:ext>
            </a:extLst>
          </a:blip>
          <a:srcRect l="2557" t="2065" r="1175"/>
          <a:stretch>
            <a:fillRect/>
          </a:stretch>
        </p:blipFill>
        <p:spPr bwMode="auto">
          <a:xfrm>
            <a:off x="0" y="0"/>
            <a:ext cx="914400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Placeholder 8"/>
          <p:cNvSpPr>
            <a:spLocks noGrp="1"/>
          </p:cNvSpPr>
          <p:nvPr>
            <p:ph type="body" sz="quarter" idx="10"/>
          </p:nvPr>
        </p:nvSpPr>
        <p:spPr>
          <a:xfrm>
            <a:off x="360000" y="3429000"/>
            <a:ext cx="7477125" cy="2952328"/>
          </a:xfrm>
        </p:spPr>
        <p:txBody>
          <a:bodyPr/>
          <a:lstStyle>
            <a:lvl1pPr>
              <a:spcAft>
                <a:spcPts val="0"/>
              </a:spcAft>
              <a:buFontTx/>
              <a:buNone/>
              <a:defRPr sz="4400" b="1">
                <a:solidFill>
                  <a:schemeClr val="tx1"/>
                </a:solidFill>
              </a:defRPr>
            </a:lvl1pPr>
            <a:lvl2pPr marL="0" indent="0">
              <a:lnSpc>
                <a:spcPct val="75000"/>
              </a:lnSpc>
              <a:spcAft>
                <a:spcPts val="850"/>
              </a:spcAft>
              <a:buNone/>
              <a:defRPr sz="4400" b="1">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36563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descr="background">
            <a:extLst>
              <a:ext uri="{FF2B5EF4-FFF2-40B4-BE49-F238E27FC236}">
                <a16:creationId xmlns:a16="http://schemas.microsoft.com/office/drawing/2014/main" id="{B9A021CC-C564-4E72-8110-184521CD7826}"/>
              </a:ext>
            </a:extLst>
          </p:cNvPr>
          <p:cNvSpPr/>
          <p:nvPr userDrawn="1"/>
        </p:nvSpPr>
        <p:spPr>
          <a:xfrm>
            <a:off x="0" y="6308725"/>
            <a:ext cx="9144000" cy="5492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AU"/>
          </a:p>
        </p:txBody>
      </p:sp>
      <p:sp>
        <p:nvSpPr>
          <p:cNvPr id="1027" name="Title Placeholder 1">
            <a:extLst>
              <a:ext uri="{FF2B5EF4-FFF2-40B4-BE49-F238E27FC236}">
                <a16:creationId xmlns:a16="http://schemas.microsoft.com/office/drawing/2014/main" id="{C9F0A892-D69D-4D6E-A396-600EC84AADFC}"/>
              </a:ext>
            </a:extLst>
          </p:cNvPr>
          <p:cNvSpPr>
            <a:spLocks noGrp="1"/>
          </p:cNvSpPr>
          <p:nvPr>
            <p:ph type="title"/>
          </p:nvPr>
        </p:nvSpPr>
        <p:spPr bwMode="auto">
          <a:xfrm>
            <a:off x="358775" y="274638"/>
            <a:ext cx="7021513"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AU" altLang="en-US"/>
          </a:p>
        </p:txBody>
      </p:sp>
      <p:sp>
        <p:nvSpPr>
          <p:cNvPr id="1028" name="Text Placeholder 2">
            <a:extLst>
              <a:ext uri="{FF2B5EF4-FFF2-40B4-BE49-F238E27FC236}">
                <a16:creationId xmlns:a16="http://schemas.microsoft.com/office/drawing/2014/main" id="{BF18FDAE-5156-4404-8CEF-017C79C73A43}"/>
              </a:ext>
            </a:extLst>
          </p:cNvPr>
          <p:cNvSpPr>
            <a:spLocks noGrp="1"/>
          </p:cNvSpPr>
          <p:nvPr>
            <p:ph type="body" idx="1"/>
          </p:nvPr>
        </p:nvSpPr>
        <p:spPr bwMode="auto">
          <a:xfrm>
            <a:off x="358775" y="1268413"/>
            <a:ext cx="8461375" cy="457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5" name="Footer Placeholder 4">
            <a:extLst>
              <a:ext uri="{FF2B5EF4-FFF2-40B4-BE49-F238E27FC236}">
                <a16:creationId xmlns:a16="http://schemas.microsoft.com/office/drawing/2014/main" id="{4E91020C-83DB-434A-AE9B-5439FB2FAFCC}"/>
              </a:ext>
            </a:extLst>
          </p:cNvPr>
          <p:cNvSpPr>
            <a:spLocks noGrp="1"/>
          </p:cNvSpPr>
          <p:nvPr>
            <p:ph type="ftr" sz="quarter" idx="3"/>
          </p:nvPr>
        </p:nvSpPr>
        <p:spPr>
          <a:xfrm>
            <a:off x="677863" y="6503988"/>
            <a:ext cx="6083300" cy="123825"/>
          </a:xfrm>
          <a:prstGeom prst="rect">
            <a:avLst/>
          </a:prstGeom>
        </p:spPr>
        <p:txBody>
          <a:bodyPr vert="horz" lIns="0" tIns="0" rIns="0" bIns="0" rtlCol="0" anchor="ctr"/>
          <a:lstStyle>
            <a:lvl1pPr algn="l" eaLnBrk="1" fontAlgn="auto" hangingPunct="1">
              <a:spcBef>
                <a:spcPts val="0"/>
              </a:spcBef>
              <a:spcAft>
                <a:spcPts val="0"/>
              </a:spcAft>
              <a:defRPr sz="900">
                <a:solidFill>
                  <a:srgbClr val="FFFFFF"/>
                </a:solidFill>
                <a:latin typeface="+mn-lt"/>
                <a:ea typeface="+mn-ea"/>
                <a:cs typeface="+mn-cs"/>
              </a:defRPr>
            </a:lvl1pPr>
          </a:lstStyle>
          <a:p>
            <a:pPr>
              <a:defRPr/>
            </a:pPr>
            <a:r>
              <a:rPr lang="en-AU"/>
              <a:t>Presentation title  |  Presenter name</a:t>
            </a:r>
          </a:p>
        </p:txBody>
      </p:sp>
      <p:sp>
        <p:nvSpPr>
          <p:cNvPr id="18" name="Slide Number Placeholder 17">
            <a:extLst>
              <a:ext uri="{FF2B5EF4-FFF2-40B4-BE49-F238E27FC236}">
                <a16:creationId xmlns:a16="http://schemas.microsoft.com/office/drawing/2014/main" id="{8F0D9237-3577-4C8A-B2D0-4ABF6F2E220A}"/>
              </a:ext>
            </a:extLst>
          </p:cNvPr>
          <p:cNvSpPr>
            <a:spLocks noGrp="1"/>
          </p:cNvSpPr>
          <p:nvPr>
            <p:ph type="sldNum" sz="quarter" idx="4"/>
          </p:nvPr>
        </p:nvSpPr>
        <p:spPr>
          <a:xfrm>
            <a:off x="330200" y="6503988"/>
            <a:ext cx="288925" cy="127000"/>
          </a:xfrm>
          <a:prstGeom prst="rect">
            <a:avLst/>
          </a:prstGeom>
        </p:spPr>
        <p:txBody>
          <a:bodyPr vert="horz" wrap="square" lIns="0" tIns="0" rIns="0" bIns="0" numCol="1" anchor="ctr" anchorCtr="0" compatLnSpc="1">
            <a:prstTxWarp prst="textNoShape">
              <a:avLst/>
            </a:prstTxWarp>
          </a:bodyPr>
          <a:lstStyle>
            <a:lvl1pPr algn="r" eaLnBrk="1" hangingPunct="1">
              <a:defRPr sz="900">
                <a:solidFill>
                  <a:schemeClr val="bg1"/>
                </a:solidFill>
              </a:defRPr>
            </a:lvl1pPr>
          </a:lstStyle>
          <a:p>
            <a:pPr>
              <a:defRPr/>
            </a:pPr>
            <a:fld id="{613EBEF7-2477-4B4C-8C3C-A04FD1CEC5E5}" type="slidenum">
              <a:rPr lang="en-AU" altLang="en-US"/>
              <a:pPr>
                <a:defRPr/>
              </a:pPr>
              <a:t>‹#›</a:t>
            </a:fld>
            <a:r>
              <a:rPr lang="en-AU" altLang="en-US"/>
              <a:t>  |</a:t>
            </a:r>
          </a:p>
        </p:txBody>
      </p:sp>
      <p:sp>
        <p:nvSpPr>
          <p:cNvPr id="1031" name="AutoShape 4">
            <a:extLst>
              <a:ext uri="{FF2B5EF4-FFF2-40B4-BE49-F238E27FC236}">
                <a16:creationId xmlns:a16="http://schemas.microsoft.com/office/drawing/2014/main" id="{685C6F91-B1FB-4C8F-AED7-5E32B1176938}"/>
              </a:ext>
            </a:extLst>
          </p:cNvPr>
          <p:cNvSpPr>
            <a:spLocks noChangeAspect="1" noChangeArrowheads="1" noTextEdit="1"/>
          </p:cNvSpPr>
          <p:nvPr/>
        </p:nvSpPr>
        <p:spPr bwMode="auto">
          <a:xfrm>
            <a:off x="3175" y="3325813"/>
            <a:ext cx="9161463"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p>
        </p:txBody>
      </p:sp>
      <p:sp>
        <p:nvSpPr>
          <p:cNvPr id="1032" name="Rectangle 7">
            <a:extLst>
              <a:ext uri="{FF2B5EF4-FFF2-40B4-BE49-F238E27FC236}">
                <a16:creationId xmlns:a16="http://schemas.microsoft.com/office/drawing/2014/main" id="{012002D4-426F-4673-84CC-8BC854478E2D}"/>
              </a:ext>
            </a:extLst>
          </p:cNvPr>
          <p:cNvSpPr>
            <a:spLocks noChangeArrowheads="1"/>
          </p:cNvSpPr>
          <p:nvPr/>
        </p:nvSpPr>
        <p:spPr bwMode="auto">
          <a:xfrm>
            <a:off x="12700" y="3636963"/>
            <a:ext cx="9142413" cy="490537"/>
          </a:xfrm>
          <a:prstGeom prst="rect">
            <a:avLst/>
          </a:prstGeom>
          <a:noFill/>
          <a:ln>
            <a:noFill/>
          </a:ln>
          <a:extLst>
            <a:ext uri="{909E8E84-426E-40dd-AFC4-6F175D3DCCD1}"/>
            <a:ext uri="{91240B29-F687-4f45-9708-019B960494DF}"/>
          </a:extLst>
        </p:spPr>
        <p:txBody>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en-AU" altLang="en-US" sz="1800"/>
          </a:p>
        </p:txBody>
      </p:sp>
      <p:sp>
        <p:nvSpPr>
          <p:cNvPr id="1033" name="AutoShape 81">
            <a:extLst>
              <a:ext uri="{FF2B5EF4-FFF2-40B4-BE49-F238E27FC236}">
                <a16:creationId xmlns:a16="http://schemas.microsoft.com/office/drawing/2014/main" id="{25D54FB1-F167-4A41-889C-BBF6C1E3C0C3}"/>
              </a:ext>
            </a:extLst>
          </p:cNvPr>
          <p:cNvSpPr>
            <a:spLocks noChangeAspect="1" noChangeArrowheads="1" noTextEdit="1"/>
          </p:cNvSpPr>
          <p:nvPr/>
        </p:nvSpPr>
        <p:spPr bwMode="auto">
          <a:xfrm>
            <a:off x="1588" y="3321050"/>
            <a:ext cx="916940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p>
        </p:txBody>
      </p:sp>
      <p:sp>
        <p:nvSpPr>
          <p:cNvPr id="1034" name="Rectangle 84">
            <a:extLst>
              <a:ext uri="{FF2B5EF4-FFF2-40B4-BE49-F238E27FC236}">
                <a16:creationId xmlns:a16="http://schemas.microsoft.com/office/drawing/2014/main" id="{A16C47B9-B91C-4C75-B92E-A70F2451FF22}"/>
              </a:ext>
            </a:extLst>
          </p:cNvPr>
          <p:cNvSpPr>
            <a:spLocks noChangeArrowheads="1"/>
          </p:cNvSpPr>
          <p:nvPr/>
        </p:nvSpPr>
        <p:spPr bwMode="auto">
          <a:xfrm>
            <a:off x="1588" y="3625850"/>
            <a:ext cx="9167812" cy="544513"/>
          </a:xfrm>
          <a:prstGeom prst="rect">
            <a:avLst/>
          </a:prstGeom>
          <a:noFill/>
          <a:ln>
            <a:noFill/>
          </a:ln>
          <a:extLst>
            <a:ext uri="{909E8E84-426E-40dd-AFC4-6F175D3DCCD1}"/>
            <a:ext uri="{91240B29-F687-4f45-9708-019B960494DF}"/>
          </a:extLst>
        </p:spPr>
        <p:txBody>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endParaRPr lang="en-US" altLang="en-US" sz="1800"/>
          </a:p>
        </p:txBody>
      </p:sp>
      <p:pic>
        <p:nvPicPr>
          <p:cNvPr id="1035" name="Picture 21" descr="DATA61 logo">
            <a:extLst>
              <a:ext uri="{FF2B5EF4-FFF2-40B4-BE49-F238E27FC236}">
                <a16:creationId xmlns:a16="http://schemas.microsoft.com/office/drawing/2014/main" id="{64F2E586-66BF-4E08-8C06-B0B6F4A1DD9A}"/>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532688" y="284163"/>
            <a:ext cx="128746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92" r:id="rId1"/>
    <p:sldLayoutId id="2147483985" r:id="rId2"/>
    <p:sldLayoutId id="2147483986" r:id="rId3"/>
    <p:sldLayoutId id="2147483987" r:id="rId4"/>
    <p:sldLayoutId id="2147483988" r:id="rId5"/>
    <p:sldLayoutId id="2147483989" r:id="rId6"/>
    <p:sldLayoutId id="2147483990" r:id="rId7"/>
    <p:sldLayoutId id="2147483991" r:id="rId8"/>
    <p:sldLayoutId id="2147483993" r:id="rId9"/>
    <p:sldLayoutId id="2147483994" r:id="rId10"/>
  </p:sldLayoutIdLst>
  <p:hf hdr="0" dt="0"/>
  <p:txStyles>
    <p:titleStyle>
      <a:lvl1pPr algn="l" rtl="0" eaLnBrk="0" fontAlgn="base" hangingPunct="0">
        <a:spcBef>
          <a:spcPct val="0"/>
        </a:spcBef>
        <a:spcAft>
          <a:spcPct val="0"/>
        </a:spcAft>
        <a:defRPr sz="3600" b="1" kern="1200">
          <a:solidFill>
            <a:schemeClr val="tx1"/>
          </a:solidFill>
          <a:latin typeface="+mj-lt"/>
          <a:ea typeface="MS PGothic" pitchFamily="34" charset="-128"/>
          <a:cs typeface="MS PGothic" charset="0"/>
        </a:defRPr>
      </a:lvl1pPr>
      <a:lvl2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2pPr>
      <a:lvl3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3pPr>
      <a:lvl4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4pPr>
      <a:lvl5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5pPr>
      <a:lvl6pPr marL="457200" algn="l" rtl="0" fontAlgn="base">
        <a:spcBef>
          <a:spcPct val="0"/>
        </a:spcBef>
        <a:spcAft>
          <a:spcPct val="0"/>
        </a:spcAft>
        <a:defRPr sz="3600" b="1">
          <a:solidFill>
            <a:schemeClr val="tx1"/>
          </a:solidFill>
          <a:latin typeface="Calibri" charset="0"/>
          <a:ea typeface="ＭＳ Ｐゴシック" charset="0"/>
          <a:cs typeface="ＭＳ Ｐゴシック" charset="0"/>
        </a:defRPr>
      </a:lvl6pPr>
      <a:lvl7pPr marL="914400" algn="l" rtl="0" fontAlgn="base">
        <a:spcBef>
          <a:spcPct val="0"/>
        </a:spcBef>
        <a:spcAft>
          <a:spcPct val="0"/>
        </a:spcAft>
        <a:defRPr sz="3600" b="1">
          <a:solidFill>
            <a:schemeClr val="tx1"/>
          </a:solidFill>
          <a:latin typeface="Calibri" charset="0"/>
          <a:ea typeface="ＭＳ Ｐゴシック" charset="0"/>
          <a:cs typeface="ＭＳ Ｐゴシック" charset="0"/>
        </a:defRPr>
      </a:lvl7pPr>
      <a:lvl8pPr marL="1371600" algn="l" rtl="0" fontAlgn="base">
        <a:spcBef>
          <a:spcPct val="0"/>
        </a:spcBef>
        <a:spcAft>
          <a:spcPct val="0"/>
        </a:spcAft>
        <a:defRPr sz="3600" b="1">
          <a:solidFill>
            <a:schemeClr val="tx1"/>
          </a:solidFill>
          <a:latin typeface="Calibri" charset="0"/>
          <a:ea typeface="ＭＳ Ｐゴシック" charset="0"/>
          <a:cs typeface="ＭＳ Ｐゴシック" charset="0"/>
        </a:defRPr>
      </a:lvl8pPr>
      <a:lvl9pPr marL="1828800" algn="l" rtl="0" fontAlgn="base">
        <a:spcBef>
          <a:spcPct val="0"/>
        </a:spcBef>
        <a:spcAft>
          <a:spcPct val="0"/>
        </a:spcAft>
        <a:defRPr sz="3600" b="1">
          <a:solidFill>
            <a:schemeClr val="tx1"/>
          </a:solidFill>
          <a:latin typeface="Calibri" charset="0"/>
          <a:ea typeface="ＭＳ Ｐゴシック" charset="0"/>
          <a:cs typeface="ＭＳ Ｐゴシック" charset="0"/>
        </a:defRPr>
      </a:lvl9pPr>
    </p:titleStyle>
    <p:bodyStyle>
      <a:lvl1pPr marL="215900" indent="-215900" algn="l" rtl="0" eaLnBrk="0" fontAlgn="base" hangingPunct="0">
        <a:lnSpc>
          <a:spcPct val="90000"/>
        </a:lnSpc>
        <a:spcBef>
          <a:spcPts val="600"/>
        </a:spcBef>
        <a:spcAft>
          <a:spcPct val="0"/>
        </a:spcAft>
        <a:buFont typeface="Arial" panose="020B0604020202020204" pitchFamily="34" charset="0"/>
        <a:buChar char="•"/>
        <a:defRPr sz="2400" kern="1200">
          <a:solidFill>
            <a:schemeClr val="tx1"/>
          </a:solidFill>
          <a:latin typeface="+mn-lt"/>
          <a:ea typeface="MS PGothic" pitchFamily="34" charset="-128"/>
          <a:cs typeface="MS PGothic" charset="0"/>
        </a:defRPr>
      </a:lvl1pPr>
      <a:lvl2pPr marL="431800" indent="-215900" algn="l" rtl="0" eaLnBrk="0" fontAlgn="base" hangingPunct="0">
        <a:lnSpc>
          <a:spcPct val="90000"/>
        </a:lnSpc>
        <a:spcBef>
          <a:spcPts val="600"/>
        </a:spcBef>
        <a:spcAft>
          <a:spcPct val="0"/>
        </a:spcAft>
        <a:buFont typeface="Calibri" panose="020F0502020204030204" pitchFamily="34" charset="0"/>
        <a:buChar char="•"/>
        <a:defRPr sz="2000" kern="1200">
          <a:solidFill>
            <a:schemeClr val="tx1"/>
          </a:solidFill>
          <a:latin typeface="+mn-lt"/>
          <a:ea typeface="MS PGothic" pitchFamily="34" charset="-128"/>
          <a:cs typeface="MS PGothic" charset="0"/>
        </a:defRPr>
      </a:lvl2pPr>
      <a:lvl3pPr marL="647700" indent="-215900" algn="l" rtl="0" eaLnBrk="0" fontAlgn="base" hangingPunct="0">
        <a:lnSpc>
          <a:spcPct val="90000"/>
        </a:lnSpc>
        <a:spcBef>
          <a:spcPts val="600"/>
        </a:spcBef>
        <a:spcAft>
          <a:spcPct val="0"/>
        </a:spcAft>
        <a:buFont typeface="Calibri" panose="020F0502020204030204" pitchFamily="34" charset="0"/>
        <a:buChar char="–"/>
        <a:defRPr sz="2000" kern="1200">
          <a:solidFill>
            <a:schemeClr val="tx1"/>
          </a:solidFill>
          <a:latin typeface="+mn-lt"/>
          <a:ea typeface="MS PGothic" pitchFamily="34" charset="-128"/>
          <a:cs typeface="MS PGothic" charset="0"/>
        </a:defRPr>
      </a:lvl3pPr>
      <a:lvl4pPr marL="863600" indent="-215900" algn="l" rtl="0" eaLnBrk="0" fontAlgn="base" hangingPunct="0">
        <a:lnSpc>
          <a:spcPct val="90000"/>
        </a:lnSpc>
        <a:spcBef>
          <a:spcPts val="600"/>
        </a:spcBef>
        <a:spcAft>
          <a:spcPct val="0"/>
        </a:spcAft>
        <a:buFont typeface="Calibri" panose="020F0502020204030204" pitchFamily="34" charset="0"/>
        <a:buChar char="–"/>
        <a:defRPr sz="2000" kern="1200">
          <a:solidFill>
            <a:schemeClr val="tx1"/>
          </a:solidFill>
          <a:latin typeface="+mn-lt"/>
          <a:ea typeface="MS PGothic" pitchFamily="34" charset="-128"/>
          <a:cs typeface="MS PGothic" charset="0"/>
        </a:defRPr>
      </a:lvl4pPr>
      <a:lvl5pPr marL="1079500" indent="-215900" algn="l" rtl="0" eaLnBrk="0" fontAlgn="base" hangingPunct="0">
        <a:lnSpc>
          <a:spcPct val="90000"/>
        </a:lnSpc>
        <a:spcBef>
          <a:spcPts val="600"/>
        </a:spcBef>
        <a:spcAft>
          <a:spcPct val="0"/>
        </a:spcAft>
        <a:buFont typeface="Calibri" panose="020F0502020204030204" pitchFamily="34" charset="0"/>
        <a:buChar char="•"/>
        <a:defRPr kern="1200">
          <a:solidFill>
            <a:schemeClr val="accent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3.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8.jpe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1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420.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0.png"/><Relationship Id="rId7" Type="http://schemas.openxmlformats.org/officeDocument/2006/relationships/image" Target="../media/image44.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gif"/></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7.gif"/></Relationships>
</file>

<file path=ppt/slides/_rels/slide38.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0.png"/><Relationship Id="rId12" Type="http://schemas.openxmlformats.org/officeDocument/2006/relationships/image" Target="../media/image56.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image" Target="../media/image55.png"/><Relationship Id="rId5" Type="http://schemas.openxmlformats.org/officeDocument/2006/relationships/image" Target="../media/image490.png"/><Relationship Id="rId10" Type="http://schemas.openxmlformats.org/officeDocument/2006/relationships/image" Target="../media/image54.png"/><Relationship Id="rId4" Type="http://schemas.openxmlformats.org/officeDocument/2006/relationships/image" Target="../media/image480.png"/><Relationship Id="rId9" Type="http://schemas.openxmlformats.org/officeDocument/2006/relationships/image" Target="../media/image530.png"/></Relationships>
</file>

<file path=ppt/slides/_rels/slide39.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0.png"/><Relationship Id="rId3" Type="http://schemas.openxmlformats.org/officeDocument/2006/relationships/image" Target="../media/image47.png"/><Relationship Id="rId7" Type="http://schemas.openxmlformats.org/officeDocument/2006/relationships/image" Target="../media/image510.png"/><Relationship Id="rId12" Type="http://schemas.openxmlformats.org/officeDocument/2006/relationships/image" Target="../media/image56.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image" Target="../media/image55.png"/><Relationship Id="rId5" Type="http://schemas.openxmlformats.org/officeDocument/2006/relationships/image" Target="../media/image490.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0.png"/><Relationship Id="rId9" Type="http://schemas.openxmlformats.org/officeDocument/2006/relationships/image" Target="../media/image58.png"/><Relationship Id="rId1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0.png"/><Relationship Id="rId3" Type="http://schemas.openxmlformats.org/officeDocument/2006/relationships/image" Target="../media/image47.png"/><Relationship Id="rId7" Type="http://schemas.openxmlformats.org/officeDocument/2006/relationships/image" Target="../media/image510.png"/><Relationship Id="rId12" Type="http://schemas.openxmlformats.org/officeDocument/2006/relationships/image" Target="../media/image56.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image" Target="../media/image55.png"/><Relationship Id="rId5" Type="http://schemas.openxmlformats.org/officeDocument/2006/relationships/image" Target="../media/image490.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0.png"/><Relationship Id="rId9" Type="http://schemas.openxmlformats.org/officeDocument/2006/relationships/image" Target="../media/image58.png"/><Relationship Id="rId14" Type="http://schemas.openxmlformats.org/officeDocument/2006/relationships/image" Target="../media/image59.png"/></Relationships>
</file>

<file path=ppt/slides/_rels/slide41.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0.png"/><Relationship Id="rId3" Type="http://schemas.openxmlformats.org/officeDocument/2006/relationships/image" Target="../media/image47.png"/><Relationship Id="rId7" Type="http://schemas.openxmlformats.org/officeDocument/2006/relationships/image" Target="../media/image510.png"/><Relationship Id="rId12" Type="http://schemas.openxmlformats.org/officeDocument/2006/relationships/image" Target="../media/image56.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image" Target="../media/image55.png"/><Relationship Id="rId5" Type="http://schemas.openxmlformats.org/officeDocument/2006/relationships/image" Target="../media/image490.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0.png"/><Relationship Id="rId9" Type="http://schemas.openxmlformats.org/officeDocument/2006/relationships/image" Target="../media/image58.png"/><Relationship Id="rId14"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10.png"/><Relationship Id="rId12" Type="http://schemas.openxmlformats.org/officeDocument/2006/relationships/image" Target="../media/image55.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image" Target="../media/image54.png"/><Relationship Id="rId5" Type="http://schemas.openxmlformats.org/officeDocument/2006/relationships/image" Target="../media/image490.png"/><Relationship Id="rId15" Type="http://schemas.openxmlformats.org/officeDocument/2006/relationships/image" Target="../media/image59.png"/><Relationship Id="rId10" Type="http://schemas.openxmlformats.org/officeDocument/2006/relationships/image" Target="../media/image58.png"/><Relationship Id="rId4" Type="http://schemas.openxmlformats.org/officeDocument/2006/relationships/image" Target="../media/image480.png"/><Relationship Id="rId9" Type="http://schemas.openxmlformats.org/officeDocument/2006/relationships/image" Target="../media/image60.png"/><Relationship Id="rId14" Type="http://schemas.openxmlformats.org/officeDocument/2006/relationships/image" Target="../media/image53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47.gif"/></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image" Target="../media/image75.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2" Type="http://schemas.openxmlformats.org/officeDocument/2006/relationships/image" Target="../media/image780.png"/><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19" Type="http://schemas.openxmlformats.org/officeDocument/2006/relationships/image" Target="../media/image95.png"/><Relationship Id="rId4" Type="http://schemas.openxmlformats.org/officeDocument/2006/relationships/image" Target="../media/image80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Kelvy\Dropbox%20(Sydney%20Uni)\Cloud%20Sydney\GitHub-Big\bake\datasets\ongoing\spiral\spiral_er_rcb_1_1_1\video_frames\spiral_all.avi" TargetMode="External"/><Relationship Id="rId1" Type="http://schemas.microsoft.com/office/2007/relationships/media" Target="file:///C:\Users\Kelvy\Dropbox%20(Sydney%20Uni)\Cloud%20Sydney\GitHub-Big\bake\datasets\ongoing\spiral\spiral_er_rcb_1_1_1\video_frames\spiral_all.avi" TargetMode="Externa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2.pn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8" Type="http://schemas.openxmlformats.org/officeDocument/2006/relationships/image" Target="../media/image100.png"/><Relationship Id="rId3" Type="http://schemas.microsoft.com/office/2007/relationships/media" Target="file:///C:\Users\Kelvy\Dropbox%20(Sydney%20Uni)\GitHub\cake-paper\animations\movies\iris_underfit\iris_all.mp4" TargetMode="External"/><Relationship Id="rId7" Type="http://schemas.openxmlformats.org/officeDocument/2006/relationships/image" Target="../media/image99.png"/><Relationship Id="rId12" Type="http://schemas.openxmlformats.org/officeDocument/2006/relationships/image" Target="../media/image84.png"/><Relationship Id="rId2" Type="http://schemas.openxmlformats.org/officeDocument/2006/relationships/video" Target="file:///C:\Users\Kelvy\Dropbox%20(Sydney%20Uni)\GitHub\cake-paper\animations\movies\iris_overfit\iris_all.mp4" TargetMode="External"/><Relationship Id="rId1" Type="http://schemas.microsoft.com/office/2007/relationships/media" Target="file:///C:\Users\Kelvy\Dropbox%20(Sydney%20Uni)\GitHub\cake-paper\animations\movies\iris_overfit\iris_all.mp4" TargetMode="External"/><Relationship Id="rId6" Type="http://schemas.openxmlformats.org/officeDocument/2006/relationships/notesSlide" Target="../notesSlides/notesSlide37.xml"/><Relationship Id="rId11" Type="http://schemas.openxmlformats.org/officeDocument/2006/relationships/image" Target="../media/image82.png"/><Relationship Id="rId5" Type="http://schemas.openxmlformats.org/officeDocument/2006/relationships/slideLayout" Target="../slideLayouts/slideLayout7.xml"/><Relationship Id="rId10" Type="http://schemas.openxmlformats.org/officeDocument/2006/relationships/image" Target="../media/image102.png"/><Relationship Id="rId4" Type="http://schemas.openxmlformats.org/officeDocument/2006/relationships/video" Target="file:///C:\Users\Kelvy\Dropbox%20(Sydney%20Uni)\GitHub\cake-paper\animations\movies\iris_underfit\iris_all.mp4" TargetMode="External"/><Relationship Id="rId9"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2.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0.png"/><Relationship Id="rId3" Type="http://schemas.microsoft.com/office/2007/relationships/media" Target="file:///C:\Users\Kelvy\Dropbox%20(Sydney%20Uni)\GitHub\cake-paper\animations\movies\iris_underfit\iris_all.mp4" TargetMode="External"/><Relationship Id="rId7" Type="http://schemas.openxmlformats.org/officeDocument/2006/relationships/image" Target="../media/image99.png"/><Relationship Id="rId2" Type="http://schemas.openxmlformats.org/officeDocument/2006/relationships/video" Target="file:///C:\Users\Kelvy\Dropbox%20(Sydney%20Uni)\GitHub\cake-paper\animations\movies\iris_overfit\iris_all.mp4" TargetMode="External"/><Relationship Id="rId1" Type="http://schemas.microsoft.com/office/2007/relationships/media" Target="file:///C:\Users\Kelvy\Dropbox%20(Sydney%20Uni)\GitHub\cake-paper\animations\movies\iris_overfit\iris_all.mp4" TargetMode="External"/><Relationship Id="rId6" Type="http://schemas.openxmlformats.org/officeDocument/2006/relationships/notesSlide" Target="../notesSlides/notesSlide39.xml"/><Relationship Id="rId5" Type="http://schemas.openxmlformats.org/officeDocument/2006/relationships/slideLayout" Target="../slideLayouts/slideLayout7.xml"/><Relationship Id="rId10" Type="http://schemas.openxmlformats.org/officeDocument/2006/relationships/image" Target="../media/image102.png"/><Relationship Id="rId4" Type="http://schemas.openxmlformats.org/officeDocument/2006/relationships/video" Target="file:///C:\Users\Kelvy\Dropbox%20(Sydney%20Uni)\GitHub\cake-paper\animations\movies\iris_underfit\iris_all.mp4" TargetMode="Externa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3" Type="http://schemas.openxmlformats.org/officeDocument/2006/relationships/image" Target="../media/image15.png"/><Relationship Id="rId3" Type="http://schemas.openxmlformats.org/officeDocument/2006/relationships/image" Target="../media/image17.png"/><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11" Type="http://schemas.openxmlformats.org/officeDocument/2006/relationships/image" Target="../media/image16.png"/><Relationship Id="rId10" Type="http://schemas.openxmlformats.org/officeDocument/2006/relationships/image" Target="../media/image18.png"/></Relationships>
</file>

<file path=ppt/slides/_rels/slide9.xml.rels><?xml version="1.0" encoding="UTF-8" standalone="yes"?>
<Relationships xmlns="http://schemas.openxmlformats.org/package/2006/relationships"><Relationship Id="rId13" Type="http://schemas.openxmlformats.org/officeDocument/2006/relationships/image" Target="../media/image180.png"/><Relationship Id="rId18" Type="http://schemas.openxmlformats.org/officeDocument/2006/relationships/image" Target="../media/image15.png"/><Relationship Id="rId3" Type="http://schemas.openxmlformats.org/officeDocument/2006/relationships/image" Target="../media/image19.png"/><Relationship Id="rId17" Type="http://schemas.openxmlformats.org/officeDocument/2006/relationships/image" Target="../media/image14.png"/><Relationship Id="rId2" Type="http://schemas.openxmlformats.org/officeDocument/2006/relationships/notesSlide" Target="../notesSlides/notesSlide9.xml"/><Relationship Id="rId16" Type="http://schemas.openxmlformats.org/officeDocument/2006/relationships/image" Target="../media/image16.png"/><Relationship Id="rId1" Type="http://schemas.openxmlformats.org/officeDocument/2006/relationships/slideLayout" Target="../slideLayouts/slideLayout2.xml"/><Relationship Id="rId15" Type="http://schemas.openxmlformats.org/officeDocument/2006/relationships/image" Target="../media/image18.png"/><Relationship Id="rId10" Type="http://schemas.openxmlformats.org/officeDocument/2006/relationships/image" Target="../media/image170.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Slide Number Placeholder 4">
            <a:extLst>
              <a:ext uri="{FF2B5EF4-FFF2-40B4-BE49-F238E27FC236}">
                <a16:creationId xmlns:a16="http://schemas.microsoft.com/office/drawing/2014/main" id="{F3D6177B-0423-4518-B9CB-57BAE080941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1</a:t>
            </a:fld>
            <a:r>
              <a:rPr lang="en-AU" altLang="en-US" sz="1400" dirty="0">
                <a:solidFill>
                  <a:schemeClr val="bg1"/>
                </a:solidFill>
              </a:rPr>
              <a:t>  |</a:t>
            </a:r>
          </a:p>
        </p:txBody>
      </p:sp>
      <p:sp>
        <p:nvSpPr>
          <p:cNvPr id="7" name="Footer Placeholder 1">
            <a:extLst>
              <a:ext uri="{FF2B5EF4-FFF2-40B4-BE49-F238E27FC236}">
                <a16:creationId xmlns:a16="http://schemas.microsoft.com/office/drawing/2014/main" id="{51929A97-9FBA-4F8E-97DF-9D5AF641764C}"/>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172" name="Title 1">
            <a:extLst>
              <a:ext uri="{FF2B5EF4-FFF2-40B4-BE49-F238E27FC236}">
                <a16:creationId xmlns:a16="http://schemas.microsoft.com/office/drawing/2014/main" id="{71E5FCAF-8863-4676-B898-207A4729F214}"/>
              </a:ext>
            </a:extLst>
          </p:cNvPr>
          <p:cNvSpPr txBox="1">
            <a:spLocks/>
          </p:cNvSpPr>
          <p:nvPr/>
        </p:nvSpPr>
        <p:spPr bwMode="auto">
          <a:xfrm>
            <a:off x="330200" y="1839911"/>
            <a:ext cx="8691562"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6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1pPr>
            <a:lvl2pPr marL="4318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2pPr>
            <a:lvl3pPr marL="6477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3pPr>
            <a:lvl4pPr marL="8636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1079500" indent="-215900">
              <a:lnSpc>
                <a:spcPct val="90000"/>
              </a:lnSpc>
              <a:spcBef>
                <a:spcPts val="600"/>
              </a:spcBef>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5pPr>
            <a:lvl6pPr marL="15367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6pPr>
            <a:lvl7pPr marL="19939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7pPr>
            <a:lvl8pPr marL="24511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8pPr>
            <a:lvl9pPr marL="29083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AU" altLang="en-US" sz="4400" b="1" dirty="0">
                <a:solidFill>
                  <a:srgbClr val="0070C0"/>
                </a:solidFill>
              </a:rPr>
              <a:t>Hyperparameter Learning</a:t>
            </a:r>
            <a:r>
              <a:rPr lang="en-AU" altLang="en-US" sz="4400" b="1" dirty="0">
                <a:solidFill>
                  <a:srgbClr val="002060"/>
                </a:solidFill>
              </a:rPr>
              <a:t> for </a:t>
            </a:r>
            <a:r>
              <a:rPr lang="en-AU" altLang="en-US" sz="4400" b="1" dirty="0">
                <a:solidFill>
                  <a:srgbClr val="00B050"/>
                </a:solidFill>
              </a:rPr>
              <a:t>Conditional Mean Embeddings </a:t>
            </a:r>
            <a:r>
              <a:rPr lang="en-AU" altLang="en-US" sz="4400" b="1" dirty="0">
                <a:solidFill>
                  <a:srgbClr val="002060"/>
                </a:solidFill>
              </a:rPr>
              <a:t>with </a:t>
            </a:r>
            <a:r>
              <a:rPr lang="en-AU" altLang="en-US" sz="4400" b="1" dirty="0">
                <a:solidFill>
                  <a:srgbClr val="FFC000"/>
                </a:solidFill>
              </a:rPr>
              <a:t>Rademacher Complexity Bounds</a:t>
            </a:r>
          </a:p>
        </p:txBody>
      </p:sp>
      <p:sp>
        <p:nvSpPr>
          <p:cNvPr id="7173" name="Subtitle 2">
            <a:extLst>
              <a:ext uri="{FF2B5EF4-FFF2-40B4-BE49-F238E27FC236}">
                <a16:creationId xmlns:a16="http://schemas.microsoft.com/office/drawing/2014/main" id="{A41FD401-7608-43DE-A3CA-521A5E1210D9}"/>
              </a:ext>
            </a:extLst>
          </p:cNvPr>
          <p:cNvSpPr txBox="1">
            <a:spLocks/>
          </p:cNvSpPr>
          <p:nvPr/>
        </p:nvSpPr>
        <p:spPr bwMode="auto">
          <a:xfrm>
            <a:off x="351227" y="3961897"/>
            <a:ext cx="6964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6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1pPr>
            <a:lvl2pPr marL="4318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2pPr>
            <a:lvl3pPr marL="6477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3pPr>
            <a:lvl4pPr marL="8636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1079500" indent="-215900">
              <a:lnSpc>
                <a:spcPct val="90000"/>
              </a:lnSpc>
              <a:spcBef>
                <a:spcPts val="600"/>
              </a:spcBef>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5pPr>
            <a:lvl6pPr marL="15367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6pPr>
            <a:lvl7pPr marL="19939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7pPr>
            <a:lvl8pPr marL="24511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8pPr>
            <a:lvl9pPr marL="29083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9pPr>
          </a:lstStyle>
          <a:p>
            <a:pPr>
              <a:buFont typeface="Arial" panose="020B0604020202020204" pitchFamily="34" charset="0"/>
              <a:buNone/>
            </a:pPr>
            <a:r>
              <a:rPr lang="en-AU" altLang="en-US" dirty="0">
                <a:solidFill>
                  <a:srgbClr val="00B0F0"/>
                </a:solidFill>
              </a:rPr>
              <a:t>Kelvin Hsu, Richard Nock, Fabio Ramos</a:t>
            </a:r>
          </a:p>
        </p:txBody>
      </p:sp>
      <p:pic>
        <p:nvPicPr>
          <p:cNvPr id="7174" name="Picture 8">
            <a:extLst>
              <a:ext uri="{FF2B5EF4-FFF2-40B4-BE49-F238E27FC236}">
                <a16:creationId xmlns:a16="http://schemas.microsoft.com/office/drawing/2014/main" id="{5BE51B7E-270C-46DF-ADE3-4A973F954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404813"/>
            <a:ext cx="3939480" cy="137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652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p:txBody>
          <a:bodyPr/>
          <a:lstStyle/>
          <a:p>
            <a:r>
              <a:rPr lang="en-AU" altLang="en-US" dirty="0"/>
              <a:t>Which one is the best map?</a:t>
            </a:r>
          </a:p>
        </p:txBody>
      </p:sp>
      <p:pic>
        <p:nvPicPr>
          <p:cNvPr id="1030" name="Picture 6" descr="Image result for speech bubble transparent background">
            <a:extLst>
              <a:ext uri="{FF2B5EF4-FFF2-40B4-BE49-F238E27FC236}">
                <a16:creationId xmlns:a16="http://schemas.microsoft.com/office/drawing/2014/main" id="{DA940B2B-C3E6-4300-A3EE-596C9A396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19160" y="4449337"/>
            <a:ext cx="1588098" cy="1422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D381C0-7F86-46CB-9399-20F78379E662}"/>
              </a:ext>
            </a:extLst>
          </p:cNvPr>
          <p:cNvSpPr txBox="1"/>
          <p:nvPr/>
        </p:nvSpPr>
        <p:spPr>
          <a:xfrm>
            <a:off x="2757125" y="4688161"/>
            <a:ext cx="1512168" cy="646331"/>
          </a:xfrm>
          <a:prstGeom prst="rect">
            <a:avLst/>
          </a:prstGeom>
          <a:noFill/>
        </p:spPr>
        <p:txBody>
          <a:bodyPr wrap="square" rtlCol="0">
            <a:spAutoFit/>
          </a:bodyPr>
          <a:lstStyle/>
          <a:p>
            <a:pPr algn="ctr"/>
            <a:r>
              <a:rPr lang="en-AU" dirty="0"/>
              <a:t>This is just Overfitting!</a:t>
            </a:r>
          </a:p>
        </p:txBody>
      </p:sp>
      <p:sp>
        <p:nvSpPr>
          <p:cNvPr id="16" name="Footer Placeholder 1">
            <a:extLst>
              <a:ext uri="{FF2B5EF4-FFF2-40B4-BE49-F238E27FC236}">
                <a16:creationId xmlns:a16="http://schemas.microsoft.com/office/drawing/2014/main" id="{1F3053F4-2F6A-4CA6-842C-B0A3323BDC77}"/>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pic>
        <p:nvPicPr>
          <p:cNvPr id="5" name="Picture 4">
            <a:extLst>
              <a:ext uri="{FF2B5EF4-FFF2-40B4-BE49-F238E27FC236}">
                <a16:creationId xmlns:a16="http://schemas.microsoft.com/office/drawing/2014/main" id="{0B0E4EE4-7D4C-424D-A472-83D0877B3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8325" y="5310580"/>
            <a:ext cx="1115342" cy="1544320"/>
          </a:xfrm>
          <a:prstGeom prst="rect">
            <a:avLst/>
          </a:prstGeom>
        </p:spPr>
      </p:pic>
      <p:sp>
        <p:nvSpPr>
          <p:cNvPr id="22" name="Slide Number Placeholder 4">
            <a:extLst>
              <a:ext uri="{FF2B5EF4-FFF2-40B4-BE49-F238E27FC236}">
                <a16:creationId xmlns:a16="http://schemas.microsoft.com/office/drawing/2014/main" id="{5967983C-B9D0-4E78-A76B-518C393AEA2C}"/>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10</a:t>
            </a:fld>
            <a:r>
              <a:rPr lang="en-AU" altLang="en-US" sz="1400" dirty="0">
                <a:solidFill>
                  <a:schemeClr val="bg1"/>
                </a:solidFill>
              </a:rPr>
              <a:t>  |</a:t>
            </a:r>
          </a:p>
        </p:txBody>
      </p:sp>
      <p:sp>
        <p:nvSpPr>
          <p:cNvPr id="40" name="Rectangle 39">
            <a:extLst>
              <a:ext uri="{FF2B5EF4-FFF2-40B4-BE49-F238E27FC236}">
                <a16:creationId xmlns:a16="http://schemas.microsoft.com/office/drawing/2014/main" id="{568C094D-A445-4501-A936-77685575B8B1}"/>
              </a:ext>
            </a:extLst>
          </p:cNvPr>
          <p:cNvSpPr/>
          <p:nvPr/>
        </p:nvSpPr>
        <p:spPr>
          <a:xfrm>
            <a:off x="1277998" y="4075523"/>
            <a:ext cx="61106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a:t>
            </a:r>
          </a:p>
        </p:txBody>
      </p:sp>
      <p:sp>
        <p:nvSpPr>
          <p:cNvPr id="41" name="Rectangle 40">
            <a:extLst>
              <a:ext uri="{FF2B5EF4-FFF2-40B4-BE49-F238E27FC236}">
                <a16:creationId xmlns:a16="http://schemas.microsoft.com/office/drawing/2014/main" id="{A7064D8F-A04C-4419-B7A8-064DA26AB14A}"/>
              </a:ext>
            </a:extLst>
          </p:cNvPr>
          <p:cNvSpPr/>
          <p:nvPr/>
        </p:nvSpPr>
        <p:spPr>
          <a:xfrm>
            <a:off x="4276941" y="4075523"/>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B</a:t>
            </a:r>
          </a:p>
        </p:txBody>
      </p:sp>
      <p:sp>
        <p:nvSpPr>
          <p:cNvPr id="42" name="Rectangle 41">
            <a:extLst>
              <a:ext uri="{FF2B5EF4-FFF2-40B4-BE49-F238E27FC236}">
                <a16:creationId xmlns:a16="http://schemas.microsoft.com/office/drawing/2014/main" id="{91971EB4-DE23-4D1D-8AB7-28C26ED71788}"/>
              </a:ext>
            </a:extLst>
          </p:cNvPr>
          <p:cNvSpPr/>
          <p:nvPr/>
        </p:nvSpPr>
        <p:spPr>
          <a:xfrm>
            <a:off x="7274141" y="4076350"/>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a:t>
            </a:r>
          </a:p>
        </p:txBody>
      </p:sp>
      <p:pic>
        <p:nvPicPr>
          <p:cNvPr id="18" name="Picture 7">
            <a:extLst>
              <a:ext uri="{FF2B5EF4-FFF2-40B4-BE49-F238E27FC236}">
                <a16:creationId xmlns:a16="http://schemas.microsoft.com/office/drawing/2014/main" id="{9C4173AB-86DB-440C-9BDB-43C781961D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2" y="1172815"/>
            <a:ext cx="2808289" cy="28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a:extLst>
              <a:ext uri="{FF2B5EF4-FFF2-40B4-BE49-F238E27FC236}">
                <a16:creationId xmlns:a16="http://schemas.microsoft.com/office/drawing/2014/main" id="{524A9866-449E-46EC-BD4F-8EE998E4CD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9" y="1169502"/>
            <a:ext cx="2803524" cy="28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a:extLst>
              <a:ext uri="{FF2B5EF4-FFF2-40B4-BE49-F238E27FC236}">
                <a16:creationId xmlns:a16="http://schemas.microsoft.com/office/drawing/2014/main" id="{65A5DE59-8BD5-4605-88E0-307C4AA609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1945" y="1164737"/>
            <a:ext cx="2813051" cy="281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8898BEA3-49BF-4F87-8935-26E0C5378B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497" y="3830749"/>
            <a:ext cx="617892" cy="617892"/>
          </a:xfrm>
          <a:prstGeom prst="rect">
            <a:avLst/>
          </a:prstGeom>
        </p:spPr>
      </p:pic>
    </p:spTree>
    <p:extLst>
      <p:ext uri="{BB962C8B-B14F-4D97-AF65-F5344CB8AC3E}">
        <p14:creationId xmlns:p14="http://schemas.microsoft.com/office/powerpoint/2010/main" val="253841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p:txBody>
          <a:bodyPr/>
          <a:lstStyle/>
          <a:p>
            <a:r>
              <a:rPr lang="en-AU" altLang="en-US" dirty="0"/>
              <a:t>Which one is the best map?</a:t>
            </a:r>
          </a:p>
        </p:txBody>
      </p:sp>
      <p:pic>
        <p:nvPicPr>
          <p:cNvPr id="14" name="Picture 6" descr="Image result for speech bubble transparent background">
            <a:extLst>
              <a:ext uri="{FF2B5EF4-FFF2-40B4-BE49-F238E27FC236}">
                <a16:creationId xmlns:a16="http://schemas.microsoft.com/office/drawing/2014/main" id="{B43BA9BE-C4CE-4C6D-9534-9BF0F2236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998" y="4381524"/>
            <a:ext cx="2612289" cy="14618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BCD39F-FBBC-43AC-90BC-99659A649715}"/>
              </a:ext>
            </a:extLst>
          </p:cNvPr>
          <p:cNvSpPr txBox="1"/>
          <p:nvPr/>
        </p:nvSpPr>
        <p:spPr>
          <a:xfrm>
            <a:off x="5103862" y="4520906"/>
            <a:ext cx="2028508" cy="923330"/>
          </a:xfrm>
          <a:prstGeom prst="rect">
            <a:avLst/>
          </a:prstGeom>
          <a:noFill/>
        </p:spPr>
        <p:txBody>
          <a:bodyPr wrap="square" rtlCol="0">
            <a:spAutoFit/>
          </a:bodyPr>
          <a:lstStyle/>
          <a:p>
            <a:pPr algn="ctr"/>
            <a:r>
              <a:rPr lang="en-AU" dirty="0"/>
              <a:t>We already have a lot great ways to deal with this!</a:t>
            </a:r>
          </a:p>
        </p:txBody>
      </p:sp>
      <p:sp>
        <p:nvSpPr>
          <p:cNvPr id="22" name="Footer Placeholder 1">
            <a:extLst>
              <a:ext uri="{FF2B5EF4-FFF2-40B4-BE49-F238E27FC236}">
                <a16:creationId xmlns:a16="http://schemas.microsoft.com/office/drawing/2014/main" id="{5D3D5C8B-26BC-4D65-A8ED-CD9389D063DC}"/>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23" name="Slide Number Placeholder 4">
            <a:extLst>
              <a:ext uri="{FF2B5EF4-FFF2-40B4-BE49-F238E27FC236}">
                <a16:creationId xmlns:a16="http://schemas.microsoft.com/office/drawing/2014/main" id="{28F6B7D3-7097-487F-BBD7-9F60C325CF73}"/>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11</a:t>
            </a:fld>
            <a:r>
              <a:rPr lang="en-AU" altLang="en-US" sz="1400" dirty="0">
                <a:solidFill>
                  <a:schemeClr val="bg1"/>
                </a:solidFill>
              </a:rPr>
              <a:t>  |</a:t>
            </a:r>
          </a:p>
        </p:txBody>
      </p:sp>
      <p:pic>
        <p:nvPicPr>
          <p:cNvPr id="24" name="Picture 6" descr="Image result for speech bubble transparent background">
            <a:extLst>
              <a:ext uri="{FF2B5EF4-FFF2-40B4-BE49-F238E27FC236}">
                <a16:creationId xmlns:a16="http://schemas.microsoft.com/office/drawing/2014/main" id="{50F19C57-9BB2-4794-9C4C-2B4E0208C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19160" y="4449337"/>
            <a:ext cx="1588098" cy="142276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8A1D5EB-CD22-4D62-9E16-077B7CD11E9D}"/>
              </a:ext>
            </a:extLst>
          </p:cNvPr>
          <p:cNvSpPr txBox="1"/>
          <p:nvPr/>
        </p:nvSpPr>
        <p:spPr>
          <a:xfrm>
            <a:off x="2757125" y="4688161"/>
            <a:ext cx="1512168" cy="646331"/>
          </a:xfrm>
          <a:prstGeom prst="rect">
            <a:avLst/>
          </a:prstGeom>
          <a:noFill/>
        </p:spPr>
        <p:txBody>
          <a:bodyPr wrap="square" rtlCol="0">
            <a:spAutoFit/>
          </a:bodyPr>
          <a:lstStyle/>
          <a:p>
            <a:pPr algn="ctr"/>
            <a:r>
              <a:rPr lang="en-AU" dirty="0"/>
              <a:t>This is just Overfitting!</a:t>
            </a:r>
          </a:p>
        </p:txBody>
      </p:sp>
      <p:sp>
        <p:nvSpPr>
          <p:cNvPr id="26" name="Footer Placeholder 1">
            <a:extLst>
              <a:ext uri="{FF2B5EF4-FFF2-40B4-BE49-F238E27FC236}">
                <a16:creationId xmlns:a16="http://schemas.microsoft.com/office/drawing/2014/main" id="{DE879D9A-FC1F-47D0-846D-A8C0C5B6DBFE}"/>
              </a:ext>
            </a:extLst>
          </p:cNvPr>
          <p:cNvSpPr txBox="1">
            <a:spLocks/>
          </p:cNvSpPr>
          <p:nvPr/>
        </p:nvSpPr>
        <p:spPr>
          <a:xfrm>
            <a:off x="677863" y="6503988"/>
            <a:ext cx="7199312" cy="123825"/>
          </a:xfrm>
          <a:prstGeom prst="rect">
            <a:avLst/>
          </a:prstGeom>
        </p:spPr>
        <p:txBody>
          <a:bodyPr vert="horz" lIns="0" tIns="0" rIns="0" bIns="0" rtlCol="0" anchor="ctr"/>
          <a:lstStyle>
            <a:defPPr>
              <a:defRPr lang="en-US"/>
            </a:defPPr>
            <a:lvl1pPr algn="l" rtl="0" eaLnBrk="1" fontAlgn="auto" hangingPunct="1">
              <a:spcBef>
                <a:spcPts val="0"/>
              </a:spcBef>
              <a:spcAft>
                <a:spcPts val="0"/>
              </a:spcAft>
              <a:defRPr sz="900" kern="1200">
                <a:solidFill>
                  <a:srgbClr val="FFFFFF"/>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defRPr/>
            </a:pPr>
            <a:r>
              <a:rPr lang="en-AU" sz="1400"/>
              <a:t>Hyperparameter Learning for Conditional Mean Embeddings with Rademacher Complexity Bounds Kelvin Hsu, Richard Nock, and Fabio Ramos</a:t>
            </a:r>
            <a:endParaRPr lang="en-AU" sz="1400" dirty="0"/>
          </a:p>
        </p:txBody>
      </p:sp>
      <p:pic>
        <p:nvPicPr>
          <p:cNvPr id="27" name="Picture 26">
            <a:extLst>
              <a:ext uri="{FF2B5EF4-FFF2-40B4-BE49-F238E27FC236}">
                <a16:creationId xmlns:a16="http://schemas.microsoft.com/office/drawing/2014/main" id="{6ABBA670-30B8-49E6-8BA9-FA78EFD19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8325" y="5310580"/>
            <a:ext cx="1115342" cy="1544320"/>
          </a:xfrm>
          <a:prstGeom prst="rect">
            <a:avLst/>
          </a:prstGeom>
        </p:spPr>
      </p:pic>
      <p:sp>
        <p:nvSpPr>
          <p:cNvPr id="28" name="Slide Number Placeholder 4">
            <a:extLst>
              <a:ext uri="{FF2B5EF4-FFF2-40B4-BE49-F238E27FC236}">
                <a16:creationId xmlns:a16="http://schemas.microsoft.com/office/drawing/2014/main" id="{C50E3BF7-338D-446B-BB63-7B8F795A3E77}"/>
              </a:ext>
            </a:extLst>
          </p:cNvPr>
          <p:cNvSpPr txBox="1">
            <a:spLocks noChangeArrowheads="1"/>
          </p:cNvSpPr>
          <p:nvPr/>
        </p:nvSpPr>
        <p:spPr bwMode="auto">
          <a:xfrm>
            <a:off x="251520" y="6503988"/>
            <a:ext cx="367605" cy="123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900" kern="1200">
                <a:solidFill>
                  <a:schemeClr val="tx1"/>
                </a:solidFill>
                <a:latin typeface="Calibri" panose="020F0502020204030204" pitchFamily="34" charset="0"/>
                <a:ea typeface="MS PGothic" panose="020B0600070205080204" pitchFamily="34" charset="-128"/>
                <a:cs typeface="+mn-cs"/>
              </a:defRPr>
            </a:lvl1pPr>
            <a:lvl2pPr marL="742950" indent="-28575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1143000" indent="-228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600200" indent="-228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2057400" indent="-228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9pPr>
          </a:lstStyle>
          <a:p>
            <a:fld id="{C1D8EDAC-FDB5-4180-9139-1EFE2434E1A4}" type="slidenum">
              <a:rPr lang="en-AU" altLang="en-US" sz="1400" smtClean="0">
                <a:solidFill>
                  <a:schemeClr val="bg1"/>
                </a:solidFill>
              </a:rPr>
              <a:pPr/>
              <a:t>11</a:t>
            </a:fld>
            <a:r>
              <a:rPr lang="en-AU" altLang="en-US" sz="1400">
                <a:solidFill>
                  <a:schemeClr val="bg1"/>
                </a:solidFill>
              </a:rPr>
              <a:t>  |</a:t>
            </a:r>
            <a:endParaRPr lang="en-AU" altLang="en-US" sz="1400" dirty="0">
              <a:solidFill>
                <a:schemeClr val="bg1"/>
              </a:solidFill>
            </a:endParaRPr>
          </a:p>
        </p:txBody>
      </p:sp>
      <p:sp>
        <p:nvSpPr>
          <p:cNvPr id="35" name="Rectangle 34">
            <a:extLst>
              <a:ext uri="{FF2B5EF4-FFF2-40B4-BE49-F238E27FC236}">
                <a16:creationId xmlns:a16="http://schemas.microsoft.com/office/drawing/2014/main" id="{EA19A77A-DD04-479D-9142-9DF4E28A776B}"/>
              </a:ext>
            </a:extLst>
          </p:cNvPr>
          <p:cNvSpPr/>
          <p:nvPr/>
        </p:nvSpPr>
        <p:spPr>
          <a:xfrm>
            <a:off x="1277998" y="4075523"/>
            <a:ext cx="61106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a:t>
            </a:r>
          </a:p>
        </p:txBody>
      </p:sp>
      <p:sp>
        <p:nvSpPr>
          <p:cNvPr id="36" name="Rectangle 35">
            <a:extLst>
              <a:ext uri="{FF2B5EF4-FFF2-40B4-BE49-F238E27FC236}">
                <a16:creationId xmlns:a16="http://schemas.microsoft.com/office/drawing/2014/main" id="{121A1195-7F45-4F77-94BF-FF6F84E5A680}"/>
              </a:ext>
            </a:extLst>
          </p:cNvPr>
          <p:cNvSpPr/>
          <p:nvPr/>
        </p:nvSpPr>
        <p:spPr>
          <a:xfrm>
            <a:off x="4276941" y="4075523"/>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B</a:t>
            </a:r>
          </a:p>
        </p:txBody>
      </p:sp>
      <p:sp>
        <p:nvSpPr>
          <p:cNvPr id="37" name="Rectangle 36">
            <a:extLst>
              <a:ext uri="{FF2B5EF4-FFF2-40B4-BE49-F238E27FC236}">
                <a16:creationId xmlns:a16="http://schemas.microsoft.com/office/drawing/2014/main" id="{0F5A96CE-1FD8-4454-BEAB-6846B48F4F60}"/>
              </a:ext>
            </a:extLst>
          </p:cNvPr>
          <p:cNvSpPr/>
          <p:nvPr/>
        </p:nvSpPr>
        <p:spPr>
          <a:xfrm>
            <a:off x="7274141" y="4076350"/>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a:t>
            </a:r>
          </a:p>
        </p:txBody>
      </p:sp>
      <p:pic>
        <p:nvPicPr>
          <p:cNvPr id="39" name="Picture 7">
            <a:extLst>
              <a:ext uri="{FF2B5EF4-FFF2-40B4-BE49-F238E27FC236}">
                <a16:creationId xmlns:a16="http://schemas.microsoft.com/office/drawing/2014/main" id="{FE897277-BCD5-410F-8409-2F2D59376A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2" y="1172815"/>
            <a:ext cx="2808289" cy="28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
            <a:extLst>
              <a:ext uri="{FF2B5EF4-FFF2-40B4-BE49-F238E27FC236}">
                <a16:creationId xmlns:a16="http://schemas.microsoft.com/office/drawing/2014/main" id="{1A41DFC9-28E9-4E63-9B1B-FB6A26A2E5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9" y="1169502"/>
            <a:ext cx="2803524" cy="28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
            <a:extLst>
              <a:ext uri="{FF2B5EF4-FFF2-40B4-BE49-F238E27FC236}">
                <a16:creationId xmlns:a16="http://schemas.microsoft.com/office/drawing/2014/main" id="{EF9EBEC0-6489-4EB9-BB1B-A99D9804EB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1945" y="1164737"/>
            <a:ext cx="2813051" cy="281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a:extLst>
              <a:ext uri="{FF2B5EF4-FFF2-40B4-BE49-F238E27FC236}">
                <a16:creationId xmlns:a16="http://schemas.microsoft.com/office/drawing/2014/main" id="{0F11202F-D616-4024-A4C5-ACF1CB7ACF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497" y="3830749"/>
            <a:ext cx="617892" cy="617892"/>
          </a:xfrm>
          <a:prstGeom prst="rect">
            <a:avLst/>
          </a:prstGeom>
        </p:spPr>
      </p:pic>
    </p:spTree>
    <p:extLst>
      <p:ext uri="{BB962C8B-B14F-4D97-AF65-F5344CB8AC3E}">
        <p14:creationId xmlns:p14="http://schemas.microsoft.com/office/powerpoint/2010/main" val="396862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p:txBody>
          <a:bodyPr/>
          <a:lstStyle/>
          <a:p>
            <a:r>
              <a:rPr lang="en-AU" altLang="en-US" dirty="0"/>
              <a:t>Which one is the best map?</a:t>
            </a:r>
          </a:p>
        </p:txBody>
      </p:sp>
      <p:sp>
        <p:nvSpPr>
          <p:cNvPr id="20" name="Footer Placeholder 1">
            <a:extLst>
              <a:ext uri="{FF2B5EF4-FFF2-40B4-BE49-F238E27FC236}">
                <a16:creationId xmlns:a16="http://schemas.microsoft.com/office/drawing/2014/main" id="{56658B30-1500-438F-9B5E-A99FA481F195}"/>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21" name="Slide Number Placeholder 4">
            <a:extLst>
              <a:ext uri="{FF2B5EF4-FFF2-40B4-BE49-F238E27FC236}">
                <a16:creationId xmlns:a16="http://schemas.microsoft.com/office/drawing/2014/main" id="{9E18F82B-F5A4-4BFB-B348-673065872FF3}"/>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12</a:t>
            </a:fld>
            <a:r>
              <a:rPr lang="en-AU" altLang="en-US" sz="1400" dirty="0">
                <a:solidFill>
                  <a:schemeClr val="bg1"/>
                </a:solidFill>
              </a:rPr>
              <a:t>  |</a:t>
            </a:r>
          </a:p>
        </p:txBody>
      </p:sp>
      <p:sp>
        <p:nvSpPr>
          <p:cNvPr id="24" name="Footer Placeholder 1">
            <a:extLst>
              <a:ext uri="{FF2B5EF4-FFF2-40B4-BE49-F238E27FC236}">
                <a16:creationId xmlns:a16="http://schemas.microsoft.com/office/drawing/2014/main" id="{D6410B1E-81E8-46FB-BC86-BD860F769B27}"/>
              </a:ext>
            </a:extLst>
          </p:cNvPr>
          <p:cNvSpPr txBox="1">
            <a:spLocks/>
          </p:cNvSpPr>
          <p:nvPr/>
        </p:nvSpPr>
        <p:spPr>
          <a:xfrm>
            <a:off x="677863" y="6503988"/>
            <a:ext cx="7199312" cy="123825"/>
          </a:xfrm>
          <a:prstGeom prst="rect">
            <a:avLst/>
          </a:prstGeom>
        </p:spPr>
        <p:txBody>
          <a:bodyPr vert="horz" lIns="0" tIns="0" rIns="0" bIns="0" rtlCol="0" anchor="ctr"/>
          <a:lstStyle>
            <a:defPPr>
              <a:defRPr lang="en-US"/>
            </a:defPPr>
            <a:lvl1pPr algn="l" rtl="0" eaLnBrk="1" fontAlgn="auto" hangingPunct="1">
              <a:spcBef>
                <a:spcPts val="0"/>
              </a:spcBef>
              <a:spcAft>
                <a:spcPts val="0"/>
              </a:spcAft>
              <a:defRPr sz="900" kern="1200">
                <a:solidFill>
                  <a:srgbClr val="FFFFFF"/>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defRPr/>
            </a:pPr>
            <a:r>
              <a:rPr lang="en-AU" sz="1400"/>
              <a:t>Hyperparameter Learning for Conditional Mean Embeddings with Rademacher Complexity Bounds Kelvin Hsu, Richard Nock, and Fabio Ramos</a:t>
            </a:r>
            <a:endParaRPr lang="en-AU" sz="1400" dirty="0"/>
          </a:p>
        </p:txBody>
      </p:sp>
      <p:sp>
        <p:nvSpPr>
          <p:cNvPr id="25" name="Slide Number Placeholder 4">
            <a:extLst>
              <a:ext uri="{FF2B5EF4-FFF2-40B4-BE49-F238E27FC236}">
                <a16:creationId xmlns:a16="http://schemas.microsoft.com/office/drawing/2014/main" id="{3730DFD2-2D50-4CA5-9D23-CE51CD4FF58E}"/>
              </a:ext>
            </a:extLst>
          </p:cNvPr>
          <p:cNvSpPr txBox="1">
            <a:spLocks noChangeArrowheads="1"/>
          </p:cNvSpPr>
          <p:nvPr/>
        </p:nvSpPr>
        <p:spPr bwMode="auto">
          <a:xfrm>
            <a:off x="251520" y="6503988"/>
            <a:ext cx="367605" cy="123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900" kern="1200">
                <a:solidFill>
                  <a:schemeClr val="tx1"/>
                </a:solidFill>
                <a:latin typeface="Calibri" panose="020F0502020204030204" pitchFamily="34" charset="0"/>
                <a:ea typeface="MS PGothic" panose="020B0600070205080204" pitchFamily="34" charset="-128"/>
                <a:cs typeface="+mn-cs"/>
              </a:defRPr>
            </a:lvl1pPr>
            <a:lvl2pPr marL="742950" indent="-28575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1143000" indent="-228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600200" indent="-228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2057400" indent="-228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9pPr>
          </a:lstStyle>
          <a:p>
            <a:fld id="{C1D8EDAC-FDB5-4180-9139-1EFE2434E1A4}" type="slidenum">
              <a:rPr lang="en-AU" altLang="en-US" sz="1400" smtClean="0">
                <a:solidFill>
                  <a:schemeClr val="bg1"/>
                </a:solidFill>
              </a:rPr>
              <a:pPr/>
              <a:t>12</a:t>
            </a:fld>
            <a:r>
              <a:rPr lang="en-AU" altLang="en-US" sz="1400">
                <a:solidFill>
                  <a:schemeClr val="bg1"/>
                </a:solidFill>
              </a:rPr>
              <a:t>  |</a:t>
            </a:r>
            <a:endParaRPr lang="en-AU" altLang="en-US" sz="1400" dirty="0">
              <a:solidFill>
                <a:schemeClr val="bg1"/>
              </a:solidFill>
            </a:endParaRPr>
          </a:p>
        </p:txBody>
      </p:sp>
      <p:pic>
        <p:nvPicPr>
          <p:cNvPr id="26" name="Picture 6" descr="Image result for speech bubble transparent background">
            <a:extLst>
              <a:ext uri="{FF2B5EF4-FFF2-40B4-BE49-F238E27FC236}">
                <a16:creationId xmlns:a16="http://schemas.microsoft.com/office/drawing/2014/main" id="{B69D52D3-2403-4ADC-9794-695AD345D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19160" y="4449337"/>
            <a:ext cx="1588098" cy="142276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914F897-BFAD-4833-8447-B4982D3634AD}"/>
              </a:ext>
            </a:extLst>
          </p:cNvPr>
          <p:cNvSpPr txBox="1"/>
          <p:nvPr/>
        </p:nvSpPr>
        <p:spPr>
          <a:xfrm>
            <a:off x="2757125" y="4688161"/>
            <a:ext cx="1512168" cy="369332"/>
          </a:xfrm>
          <a:prstGeom prst="rect">
            <a:avLst/>
          </a:prstGeom>
          <a:noFill/>
        </p:spPr>
        <p:txBody>
          <a:bodyPr wrap="square" rtlCol="0">
            <a:spAutoFit/>
          </a:bodyPr>
          <a:lstStyle/>
          <a:p>
            <a:pPr algn="ctr"/>
            <a:r>
              <a:rPr lang="en-AU" dirty="0"/>
              <a:t>Right?</a:t>
            </a:r>
          </a:p>
        </p:txBody>
      </p:sp>
      <p:sp>
        <p:nvSpPr>
          <p:cNvPr id="28" name="Footer Placeholder 1">
            <a:extLst>
              <a:ext uri="{FF2B5EF4-FFF2-40B4-BE49-F238E27FC236}">
                <a16:creationId xmlns:a16="http://schemas.microsoft.com/office/drawing/2014/main" id="{A50E0301-ED7D-4D95-8D90-6BB53DED9E8A}"/>
              </a:ext>
            </a:extLst>
          </p:cNvPr>
          <p:cNvSpPr txBox="1">
            <a:spLocks/>
          </p:cNvSpPr>
          <p:nvPr/>
        </p:nvSpPr>
        <p:spPr>
          <a:xfrm>
            <a:off x="677863" y="6503988"/>
            <a:ext cx="7199312" cy="123825"/>
          </a:xfrm>
          <a:prstGeom prst="rect">
            <a:avLst/>
          </a:prstGeom>
        </p:spPr>
        <p:txBody>
          <a:bodyPr vert="horz" lIns="0" tIns="0" rIns="0" bIns="0" rtlCol="0" anchor="ctr"/>
          <a:lstStyle>
            <a:defPPr>
              <a:defRPr lang="en-US"/>
            </a:defPPr>
            <a:lvl1pPr algn="l" rtl="0" eaLnBrk="1" fontAlgn="auto" hangingPunct="1">
              <a:spcBef>
                <a:spcPts val="0"/>
              </a:spcBef>
              <a:spcAft>
                <a:spcPts val="0"/>
              </a:spcAft>
              <a:defRPr sz="900" kern="1200">
                <a:solidFill>
                  <a:srgbClr val="FFFFFF"/>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defRPr/>
            </a:pPr>
            <a:r>
              <a:rPr lang="en-AU" sz="1400" dirty="0"/>
              <a:t>Hyperparameter Learning for Conditional Mean Embeddings with Rademacher Complexity Bounds Kelvin Hsu, Richard Nock, and Fabio Ramos</a:t>
            </a:r>
          </a:p>
        </p:txBody>
      </p:sp>
      <p:sp>
        <p:nvSpPr>
          <p:cNvPr id="29" name="Slide Number Placeholder 4">
            <a:extLst>
              <a:ext uri="{FF2B5EF4-FFF2-40B4-BE49-F238E27FC236}">
                <a16:creationId xmlns:a16="http://schemas.microsoft.com/office/drawing/2014/main" id="{B98A7B9E-60E4-4209-9DE3-68ADB9057A6D}"/>
              </a:ext>
            </a:extLst>
          </p:cNvPr>
          <p:cNvSpPr txBox="1">
            <a:spLocks noChangeArrowheads="1"/>
          </p:cNvSpPr>
          <p:nvPr/>
        </p:nvSpPr>
        <p:spPr bwMode="auto">
          <a:xfrm>
            <a:off x="251520" y="6503988"/>
            <a:ext cx="367605" cy="123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900" kern="1200">
                <a:solidFill>
                  <a:schemeClr val="tx1"/>
                </a:solidFill>
                <a:latin typeface="Calibri" panose="020F0502020204030204" pitchFamily="34" charset="0"/>
                <a:ea typeface="MS PGothic" panose="020B0600070205080204" pitchFamily="34" charset="-128"/>
                <a:cs typeface="+mn-cs"/>
              </a:defRPr>
            </a:lvl1pPr>
            <a:lvl2pPr marL="742950" indent="-28575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1143000" indent="-228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600200" indent="-228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2057400" indent="-228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9pPr>
          </a:lstStyle>
          <a:p>
            <a:fld id="{C1D8EDAC-FDB5-4180-9139-1EFE2434E1A4}" type="slidenum">
              <a:rPr lang="en-AU" altLang="en-US" sz="1400" smtClean="0">
                <a:solidFill>
                  <a:schemeClr val="bg1"/>
                </a:solidFill>
              </a:rPr>
              <a:pPr/>
              <a:t>12</a:t>
            </a:fld>
            <a:r>
              <a:rPr lang="en-AU" altLang="en-US" sz="1400">
                <a:solidFill>
                  <a:schemeClr val="bg1"/>
                </a:solidFill>
              </a:rPr>
              <a:t>  |</a:t>
            </a:r>
            <a:endParaRPr lang="en-AU" altLang="en-US" sz="1400" dirty="0">
              <a:solidFill>
                <a:schemeClr val="bg1"/>
              </a:solidFill>
            </a:endParaRPr>
          </a:p>
        </p:txBody>
      </p:sp>
      <p:sp>
        <p:nvSpPr>
          <p:cNvPr id="34" name="Rectangle 33">
            <a:extLst>
              <a:ext uri="{FF2B5EF4-FFF2-40B4-BE49-F238E27FC236}">
                <a16:creationId xmlns:a16="http://schemas.microsoft.com/office/drawing/2014/main" id="{B0CF0581-4AEE-47BE-A9A5-357F8225EBAF}"/>
              </a:ext>
            </a:extLst>
          </p:cNvPr>
          <p:cNvSpPr/>
          <p:nvPr/>
        </p:nvSpPr>
        <p:spPr>
          <a:xfrm>
            <a:off x="1277998" y="4075523"/>
            <a:ext cx="61106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a:t>
            </a:r>
          </a:p>
        </p:txBody>
      </p:sp>
      <p:sp>
        <p:nvSpPr>
          <p:cNvPr id="35" name="Rectangle 34">
            <a:extLst>
              <a:ext uri="{FF2B5EF4-FFF2-40B4-BE49-F238E27FC236}">
                <a16:creationId xmlns:a16="http://schemas.microsoft.com/office/drawing/2014/main" id="{D81C163E-4A73-4190-8305-1FCF0D112285}"/>
              </a:ext>
            </a:extLst>
          </p:cNvPr>
          <p:cNvSpPr/>
          <p:nvPr/>
        </p:nvSpPr>
        <p:spPr>
          <a:xfrm>
            <a:off x="4276941" y="4075523"/>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B</a:t>
            </a:r>
          </a:p>
        </p:txBody>
      </p:sp>
      <p:sp>
        <p:nvSpPr>
          <p:cNvPr id="36" name="Rectangle 35">
            <a:extLst>
              <a:ext uri="{FF2B5EF4-FFF2-40B4-BE49-F238E27FC236}">
                <a16:creationId xmlns:a16="http://schemas.microsoft.com/office/drawing/2014/main" id="{E612A390-189A-41DF-96D3-3CB81AAC8304}"/>
              </a:ext>
            </a:extLst>
          </p:cNvPr>
          <p:cNvSpPr/>
          <p:nvPr/>
        </p:nvSpPr>
        <p:spPr>
          <a:xfrm>
            <a:off x="7274141" y="4076350"/>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a:t>
            </a:r>
          </a:p>
        </p:txBody>
      </p:sp>
      <p:pic>
        <p:nvPicPr>
          <p:cNvPr id="4" name="Picture 3">
            <a:extLst>
              <a:ext uri="{FF2B5EF4-FFF2-40B4-BE49-F238E27FC236}">
                <a16:creationId xmlns:a16="http://schemas.microsoft.com/office/drawing/2014/main" id="{124EE4E1-A86A-4210-A5B7-E2F9A2E48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782" y="5287576"/>
            <a:ext cx="1144497" cy="1584688"/>
          </a:xfrm>
          <a:prstGeom prst="rect">
            <a:avLst/>
          </a:prstGeom>
        </p:spPr>
      </p:pic>
      <p:pic>
        <p:nvPicPr>
          <p:cNvPr id="22" name="Picture 7">
            <a:extLst>
              <a:ext uri="{FF2B5EF4-FFF2-40B4-BE49-F238E27FC236}">
                <a16:creationId xmlns:a16="http://schemas.microsoft.com/office/drawing/2014/main" id="{E7551C6D-2CE3-4F0B-9237-640D410CD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2" y="1172815"/>
            <a:ext cx="2808289" cy="28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a:extLst>
              <a:ext uri="{FF2B5EF4-FFF2-40B4-BE49-F238E27FC236}">
                <a16:creationId xmlns:a16="http://schemas.microsoft.com/office/drawing/2014/main" id="{186D37C8-36EC-455A-8595-BEA61D18CC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9" y="1169502"/>
            <a:ext cx="2803524" cy="28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a:extLst>
              <a:ext uri="{FF2B5EF4-FFF2-40B4-BE49-F238E27FC236}">
                <a16:creationId xmlns:a16="http://schemas.microsoft.com/office/drawing/2014/main" id="{1DF81EE0-5438-4132-BF91-5E1EF1F3C3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1945" y="1164737"/>
            <a:ext cx="2813051" cy="281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a:extLst>
              <a:ext uri="{FF2B5EF4-FFF2-40B4-BE49-F238E27FC236}">
                <a16:creationId xmlns:a16="http://schemas.microsoft.com/office/drawing/2014/main" id="{0CCF5089-502B-4A11-AD71-7987D738FB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497" y="3830749"/>
            <a:ext cx="617892" cy="617892"/>
          </a:xfrm>
          <a:prstGeom prst="rect">
            <a:avLst/>
          </a:prstGeom>
        </p:spPr>
      </p:pic>
    </p:spTree>
    <p:extLst>
      <p:ext uri="{BB962C8B-B14F-4D97-AF65-F5344CB8AC3E}">
        <p14:creationId xmlns:p14="http://schemas.microsoft.com/office/powerpoint/2010/main" val="168030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137D37-857D-4BA4-8F98-63A89EF94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434" y="1161205"/>
            <a:ext cx="2808288" cy="2808288"/>
          </a:xfrm>
          <a:prstGeom prst="rect">
            <a:avLst/>
          </a:prstGeom>
        </p:spPr>
      </p:pic>
      <p:pic>
        <p:nvPicPr>
          <p:cNvPr id="13" name="Picture 12">
            <a:extLst>
              <a:ext uri="{FF2B5EF4-FFF2-40B4-BE49-F238E27FC236}">
                <a16:creationId xmlns:a16="http://schemas.microsoft.com/office/drawing/2014/main" id="{DAC1C9B6-12FB-4FAE-84DF-FA4BF1355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86" y="1161205"/>
            <a:ext cx="2815388" cy="2815388"/>
          </a:xfrm>
          <a:prstGeom prst="rect">
            <a:avLst/>
          </a:prstGeom>
        </p:spPr>
      </p:pic>
      <p:pic>
        <p:nvPicPr>
          <p:cNvPr id="17" name="Picture 16">
            <a:extLst>
              <a:ext uri="{FF2B5EF4-FFF2-40B4-BE49-F238E27FC236}">
                <a16:creationId xmlns:a16="http://schemas.microsoft.com/office/drawing/2014/main" id="{BF38E6B4-0903-41B6-A836-E102751DD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985" y="1168306"/>
            <a:ext cx="2815265" cy="2815265"/>
          </a:xfrm>
          <a:prstGeom prst="rect">
            <a:avLst/>
          </a:prstGeom>
        </p:spPr>
      </p:pic>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p:txBody>
          <a:bodyPr/>
          <a:lstStyle/>
          <a:p>
            <a:r>
              <a:rPr lang="en-AU" altLang="en-US" sz="2800" dirty="0"/>
              <a:t>Current Methods for Hyperparameter Learning</a:t>
            </a:r>
          </a:p>
        </p:txBody>
      </p:sp>
      <p:sp>
        <p:nvSpPr>
          <p:cNvPr id="8" name="Rectangle 7">
            <a:extLst>
              <a:ext uri="{FF2B5EF4-FFF2-40B4-BE49-F238E27FC236}">
                <a16:creationId xmlns:a16="http://schemas.microsoft.com/office/drawing/2014/main" id="{A2186272-F2E6-4736-A9FF-935738D3B349}"/>
              </a:ext>
            </a:extLst>
          </p:cNvPr>
          <p:cNvSpPr/>
          <p:nvPr/>
        </p:nvSpPr>
        <p:spPr>
          <a:xfrm>
            <a:off x="1269983" y="4075523"/>
            <a:ext cx="62709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D</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 name="Rectangle 8">
            <a:extLst>
              <a:ext uri="{FF2B5EF4-FFF2-40B4-BE49-F238E27FC236}">
                <a16:creationId xmlns:a16="http://schemas.microsoft.com/office/drawing/2014/main" id="{1F3A2117-BD94-4B65-96B0-357D1360BD19}"/>
              </a:ext>
            </a:extLst>
          </p:cNvPr>
          <p:cNvSpPr/>
          <p:nvPr/>
        </p:nvSpPr>
        <p:spPr>
          <a:xfrm>
            <a:off x="4301788" y="4075523"/>
            <a:ext cx="52931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E</a:t>
            </a:r>
          </a:p>
        </p:txBody>
      </p:sp>
      <p:sp>
        <p:nvSpPr>
          <p:cNvPr id="10" name="Rectangle 9">
            <a:extLst>
              <a:ext uri="{FF2B5EF4-FFF2-40B4-BE49-F238E27FC236}">
                <a16:creationId xmlns:a16="http://schemas.microsoft.com/office/drawing/2014/main" id="{FF5E0288-C3EF-470E-A85A-B8EB5BCE2330}"/>
              </a:ext>
            </a:extLst>
          </p:cNvPr>
          <p:cNvSpPr/>
          <p:nvPr/>
        </p:nvSpPr>
        <p:spPr>
          <a:xfrm>
            <a:off x="7309407" y="4076350"/>
            <a:ext cx="5084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F</a:t>
            </a:r>
          </a:p>
        </p:txBody>
      </p:sp>
      <p:sp>
        <p:nvSpPr>
          <p:cNvPr id="18" name="Footer Placeholder 1">
            <a:extLst>
              <a:ext uri="{FF2B5EF4-FFF2-40B4-BE49-F238E27FC236}">
                <a16:creationId xmlns:a16="http://schemas.microsoft.com/office/drawing/2014/main" id="{E69DED98-8241-422D-9A7D-0C52F4D22B61}"/>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pic>
        <p:nvPicPr>
          <p:cNvPr id="21" name="Picture 20">
            <a:extLst>
              <a:ext uri="{FF2B5EF4-FFF2-40B4-BE49-F238E27FC236}">
                <a16:creationId xmlns:a16="http://schemas.microsoft.com/office/drawing/2014/main" id="{770E3B69-9A46-4AF6-BD98-C4CAF2BD35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5782" y="5287576"/>
            <a:ext cx="1144497" cy="1584688"/>
          </a:xfrm>
          <a:prstGeom prst="rect">
            <a:avLst/>
          </a:prstGeom>
        </p:spPr>
      </p:pic>
      <p:pic>
        <p:nvPicPr>
          <p:cNvPr id="22" name="Picture 6" descr="Image result for speech bubble transparent background">
            <a:extLst>
              <a:ext uri="{FF2B5EF4-FFF2-40B4-BE49-F238E27FC236}">
                <a16:creationId xmlns:a16="http://schemas.microsoft.com/office/drawing/2014/main" id="{0F5097B2-CF5A-4311-A21E-D2079E610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719160" y="4449337"/>
            <a:ext cx="1588098" cy="142276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453EBDB-58E6-49DB-8A27-E517FBC19FDF}"/>
              </a:ext>
            </a:extLst>
          </p:cNvPr>
          <p:cNvSpPr txBox="1"/>
          <p:nvPr/>
        </p:nvSpPr>
        <p:spPr>
          <a:xfrm>
            <a:off x="2757125" y="4688161"/>
            <a:ext cx="1512168" cy="369332"/>
          </a:xfrm>
          <a:prstGeom prst="rect">
            <a:avLst/>
          </a:prstGeom>
          <a:noFill/>
        </p:spPr>
        <p:txBody>
          <a:bodyPr wrap="square" rtlCol="0">
            <a:spAutoFit/>
          </a:bodyPr>
          <a:lstStyle/>
          <a:p>
            <a:pPr algn="ctr"/>
            <a:r>
              <a:rPr lang="en-AU" dirty="0"/>
              <a:t>No way…!</a:t>
            </a:r>
          </a:p>
        </p:txBody>
      </p:sp>
      <p:pic>
        <p:nvPicPr>
          <p:cNvPr id="24" name="Picture 23">
            <a:extLst>
              <a:ext uri="{FF2B5EF4-FFF2-40B4-BE49-F238E27FC236}">
                <a16:creationId xmlns:a16="http://schemas.microsoft.com/office/drawing/2014/main" id="{46204DB1-3DF4-43F8-BC62-77312B8C87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1649" y="5606009"/>
            <a:ext cx="617892" cy="617892"/>
          </a:xfrm>
          <a:prstGeom prst="rect">
            <a:avLst/>
          </a:prstGeom>
        </p:spPr>
      </p:pic>
      <p:pic>
        <p:nvPicPr>
          <p:cNvPr id="25" name="Picture 2" descr="Image result for question mark">
            <a:extLst>
              <a:ext uri="{FF2B5EF4-FFF2-40B4-BE49-F238E27FC236}">
                <a16:creationId xmlns:a16="http://schemas.microsoft.com/office/drawing/2014/main" id="{87A5DC82-54A0-495F-BDFD-EA66613CE4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4939" y="5167423"/>
            <a:ext cx="483652" cy="48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17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p:txBody>
          <a:bodyPr/>
          <a:lstStyle/>
          <a:p>
            <a:r>
              <a:rPr lang="en-AU" altLang="en-US" sz="2800" dirty="0"/>
              <a:t>Current Methods for Hyperparameter Learning</a:t>
            </a:r>
          </a:p>
        </p:txBody>
      </p:sp>
      <p:pic>
        <p:nvPicPr>
          <p:cNvPr id="16" name="Picture 4">
            <a:extLst>
              <a:ext uri="{FF2B5EF4-FFF2-40B4-BE49-F238E27FC236}">
                <a16:creationId xmlns:a16="http://schemas.microsoft.com/office/drawing/2014/main" id="{93731ABA-978B-494F-B251-74D27329B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419" y="4227857"/>
            <a:ext cx="2003688" cy="20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1">
            <a:extLst>
              <a:ext uri="{FF2B5EF4-FFF2-40B4-BE49-F238E27FC236}">
                <a16:creationId xmlns:a16="http://schemas.microsoft.com/office/drawing/2014/main" id="{82B329E8-5641-4862-8123-509134DBE563}"/>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20" name="Slide Number Placeholder 4">
            <a:extLst>
              <a:ext uri="{FF2B5EF4-FFF2-40B4-BE49-F238E27FC236}">
                <a16:creationId xmlns:a16="http://schemas.microsoft.com/office/drawing/2014/main" id="{59266B8F-B01C-4E85-96B3-6694F942A5B8}"/>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14</a:t>
            </a:fld>
            <a:r>
              <a:rPr lang="en-AU" altLang="en-US" sz="1400" dirty="0">
                <a:solidFill>
                  <a:schemeClr val="bg1"/>
                </a:solidFill>
              </a:rPr>
              <a:t>  |</a:t>
            </a:r>
          </a:p>
        </p:txBody>
      </p:sp>
      <p:pic>
        <p:nvPicPr>
          <p:cNvPr id="21" name="Picture 20">
            <a:extLst>
              <a:ext uri="{FF2B5EF4-FFF2-40B4-BE49-F238E27FC236}">
                <a16:creationId xmlns:a16="http://schemas.microsoft.com/office/drawing/2014/main" id="{5FA1826D-F5A4-4A82-AD3F-2A09DA781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4434" y="1161205"/>
            <a:ext cx="2808288" cy="2808288"/>
          </a:xfrm>
          <a:prstGeom prst="rect">
            <a:avLst/>
          </a:prstGeom>
        </p:spPr>
      </p:pic>
      <p:pic>
        <p:nvPicPr>
          <p:cNvPr id="22" name="Picture 21">
            <a:extLst>
              <a:ext uri="{FF2B5EF4-FFF2-40B4-BE49-F238E27FC236}">
                <a16:creationId xmlns:a16="http://schemas.microsoft.com/office/drawing/2014/main" id="{1DF00D7F-5F09-4449-8922-01D82C453D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86" y="1161205"/>
            <a:ext cx="2815388" cy="2815388"/>
          </a:xfrm>
          <a:prstGeom prst="rect">
            <a:avLst/>
          </a:prstGeom>
        </p:spPr>
      </p:pic>
      <p:pic>
        <p:nvPicPr>
          <p:cNvPr id="23" name="Picture 22">
            <a:extLst>
              <a:ext uri="{FF2B5EF4-FFF2-40B4-BE49-F238E27FC236}">
                <a16:creationId xmlns:a16="http://schemas.microsoft.com/office/drawing/2014/main" id="{F18A5A7A-1AAD-49EC-B8A8-59B8935AED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6985" y="1168306"/>
            <a:ext cx="2815265" cy="2815265"/>
          </a:xfrm>
          <a:prstGeom prst="rect">
            <a:avLst/>
          </a:prstGeom>
        </p:spPr>
      </p:pic>
      <p:sp>
        <p:nvSpPr>
          <p:cNvPr id="24" name="Rectangle 23">
            <a:extLst>
              <a:ext uri="{FF2B5EF4-FFF2-40B4-BE49-F238E27FC236}">
                <a16:creationId xmlns:a16="http://schemas.microsoft.com/office/drawing/2014/main" id="{8738EA85-2882-4DEC-A752-1F0426B7B115}"/>
              </a:ext>
            </a:extLst>
          </p:cNvPr>
          <p:cNvSpPr/>
          <p:nvPr/>
        </p:nvSpPr>
        <p:spPr>
          <a:xfrm>
            <a:off x="1269983" y="4075523"/>
            <a:ext cx="627096"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D</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5" name="Rectangle 24">
            <a:extLst>
              <a:ext uri="{FF2B5EF4-FFF2-40B4-BE49-F238E27FC236}">
                <a16:creationId xmlns:a16="http://schemas.microsoft.com/office/drawing/2014/main" id="{75262438-CF3E-424E-906D-D8B5F98D5613}"/>
              </a:ext>
            </a:extLst>
          </p:cNvPr>
          <p:cNvSpPr/>
          <p:nvPr/>
        </p:nvSpPr>
        <p:spPr>
          <a:xfrm>
            <a:off x="4301788" y="4075523"/>
            <a:ext cx="52931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E</a:t>
            </a:r>
          </a:p>
        </p:txBody>
      </p:sp>
      <p:sp>
        <p:nvSpPr>
          <p:cNvPr id="26" name="Rectangle 25">
            <a:extLst>
              <a:ext uri="{FF2B5EF4-FFF2-40B4-BE49-F238E27FC236}">
                <a16:creationId xmlns:a16="http://schemas.microsoft.com/office/drawing/2014/main" id="{9284D309-915F-4C4E-9676-A7B1D2E190A4}"/>
              </a:ext>
            </a:extLst>
          </p:cNvPr>
          <p:cNvSpPr/>
          <p:nvPr/>
        </p:nvSpPr>
        <p:spPr>
          <a:xfrm>
            <a:off x="7309407" y="4076350"/>
            <a:ext cx="508473"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F</a:t>
            </a:r>
          </a:p>
        </p:txBody>
      </p:sp>
      <p:pic>
        <p:nvPicPr>
          <p:cNvPr id="27" name="Picture 26">
            <a:extLst>
              <a:ext uri="{FF2B5EF4-FFF2-40B4-BE49-F238E27FC236}">
                <a16:creationId xmlns:a16="http://schemas.microsoft.com/office/drawing/2014/main" id="{BE560403-6909-4C08-BD5A-7361CECFCC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1649" y="5606009"/>
            <a:ext cx="617892" cy="617892"/>
          </a:xfrm>
          <a:prstGeom prst="rect">
            <a:avLst/>
          </a:prstGeom>
        </p:spPr>
      </p:pic>
      <p:sp>
        <p:nvSpPr>
          <p:cNvPr id="29" name="Footer Placeholder 1">
            <a:extLst>
              <a:ext uri="{FF2B5EF4-FFF2-40B4-BE49-F238E27FC236}">
                <a16:creationId xmlns:a16="http://schemas.microsoft.com/office/drawing/2014/main" id="{BDA87268-107A-4463-80CD-03CD9D950851}"/>
              </a:ext>
            </a:extLst>
          </p:cNvPr>
          <p:cNvSpPr txBox="1">
            <a:spLocks/>
          </p:cNvSpPr>
          <p:nvPr/>
        </p:nvSpPr>
        <p:spPr>
          <a:xfrm>
            <a:off x="677863" y="6503988"/>
            <a:ext cx="7199312" cy="123825"/>
          </a:xfrm>
          <a:prstGeom prst="rect">
            <a:avLst/>
          </a:prstGeom>
        </p:spPr>
        <p:txBody>
          <a:bodyPr vert="horz" lIns="0" tIns="0" rIns="0" bIns="0" rtlCol="0" anchor="ctr"/>
          <a:lstStyle>
            <a:defPPr>
              <a:defRPr lang="en-US"/>
            </a:defPPr>
            <a:lvl1pPr algn="l" rtl="0" eaLnBrk="1" fontAlgn="auto" hangingPunct="1">
              <a:spcBef>
                <a:spcPts val="0"/>
              </a:spcBef>
              <a:spcAft>
                <a:spcPts val="0"/>
              </a:spcAft>
              <a:defRPr sz="900" kern="1200">
                <a:solidFill>
                  <a:srgbClr val="FFFFFF"/>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defRPr/>
            </a:pPr>
            <a:r>
              <a:rPr lang="en-AU" sz="1400"/>
              <a:t>Hyperparameter Learning for Conditional Mean Embeddings with Rademacher Complexity Bounds Kelvin Hsu, Richard Nock, and Fabio Ramos</a:t>
            </a:r>
            <a:endParaRPr lang="en-AU" sz="1400" dirty="0"/>
          </a:p>
        </p:txBody>
      </p:sp>
      <p:pic>
        <p:nvPicPr>
          <p:cNvPr id="30" name="Picture 29">
            <a:extLst>
              <a:ext uri="{FF2B5EF4-FFF2-40B4-BE49-F238E27FC236}">
                <a16:creationId xmlns:a16="http://schemas.microsoft.com/office/drawing/2014/main" id="{4EAE2EA8-4261-4FF1-8CAE-220FF7AB70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5782" y="5287576"/>
            <a:ext cx="1144497" cy="1584688"/>
          </a:xfrm>
          <a:prstGeom prst="rect">
            <a:avLst/>
          </a:prstGeom>
        </p:spPr>
      </p:pic>
      <p:pic>
        <p:nvPicPr>
          <p:cNvPr id="31" name="Picture 6" descr="Image result for speech bubble transparent background">
            <a:extLst>
              <a:ext uri="{FF2B5EF4-FFF2-40B4-BE49-F238E27FC236}">
                <a16:creationId xmlns:a16="http://schemas.microsoft.com/office/drawing/2014/main" id="{45F4133D-DBAE-4C00-9F55-6AD28E5370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2719160" y="4449337"/>
            <a:ext cx="1588098" cy="142276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CC63650-4ACE-488F-B349-4E2F72F09CFA}"/>
              </a:ext>
            </a:extLst>
          </p:cNvPr>
          <p:cNvSpPr txBox="1"/>
          <p:nvPr/>
        </p:nvSpPr>
        <p:spPr>
          <a:xfrm>
            <a:off x="2757125" y="4688161"/>
            <a:ext cx="1512168" cy="369332"/>
          </a:xfrm>
          <a:prstGeom prst="rect">
            <a:avLst/>
          </a:prstGeom>
          <a:noFill/>
        </p:spPr>
        <p:txBody>
          <a:bodyPr wrap="square" rtlCol="0">
            <a:spAutoFit/>
          </a:bodyPr>
          <a:lstStyle/>
          <a:p>
            <a:pPr algn="ctr"/>
            <a:r>
              <a:rPr lang="en-AU" dirty="0"/>
              <a:t>No way…!</a:t>
            </a:r>
          </a:p>
        </p:txBody>
      </p:sp>
      <p:pic>
        <p:nvPicPr>
          <p:cNvPr id="2050" name="Picture 2" descr="Image result for exclamation marks">
            <a:extLst>
              <a:ext uri="{FF2B5EF4-FFF2-40B4-BE49-F238E27FC236}">
                <a16:creationId xmlns:a16="http://schemas.microsoft.com/office/drawing/2014/main" id="{D6228015-AC09-48E3-9066-7FBC1FCD32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61326" y="5200977"/>
            <a:ext cx="431219" cy="43121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exclamation marks">
            <a:extLst>
              <a:ext uri="{FF2B5EF4-FFF2-40B4-BE49-F238E27FC236}">
                <a16:creationId xmlns:a16="http://schemas.microsoft.com/office/drawing/2014/main" id="{E90F26E3-D1EF-4F49-9D23-CDBBB646E4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27865" y="5200976"/>
            <a:ext cx="431219" cy="431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9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p:txBody>
          <a:bodyPr/>
          <a:lstStyle/>
          <a:p>
            <a:r>
              <a:rPr lang="en-AU" altLang="en-US" sz="2800" dirty="0"/>
              <a:t>Current Methods for Hyperparameter Learning</a:t>
            </a:r>
          </a:p>
        </p:txBody>
      </p:sp>
      <p:pic>
        <p:nvPicPr>
          <p:cNvPr id="2050" name="Picture 2" descr="Image result for angry smurf">
            <a:extLst>
              <a:ext uri="{FF2B5EF4-FFF2-40B4-BE49-F238E27FC236}">
                <a16:creationId xmlns:a16="http://schemas.microsoft.com/office/drawing/2014/main" id="{8D1B7650-4732-4572-84F8-17EEA42AF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384" y="4753598"/>
            <a:ext cx="836874" cy="15193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speech bubble transparent background">
            <a:extLst>
              <a:ext uri="{FF2B5EF4-FFF2-40B4-BE49-F238E27FC236}">
                <a16:creationId xmlns:a16="http://schemas.microsoft.com/office/drawing/2014/main" id="{33044728-CCE0-4F48-BF21-2EC5E6316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889517" y="4030000"/>
            <a:ext cx="4392488" cy="142276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0CA3D45-D852-48C7-BFD8-D4D6FCD49036}"/>
              </a:ext>
            </a:extLst>
          </p:cNvPr>
          <p:cNvSpPr txBox="1"/>
          <p:nvPr/>
        </p:nvSpPr>
        <p:spPr>
          <a:xfrm>
            <a:off x="4537589" y="4199474"/>
            <a:ext cx="3143241" cy="923330"/>
          </a:xfrm>
          <a:prstGeom prst="rect">
            <a:avLst/>
          </a:prstGeom>
          <a:noFill/>
        </p:spPr>
        <p:txBody>
          <a:bodyPr wrap="square" rtlCol="0">
            <a:spAutoFit/>
          </a:bodyPr>
          <a:lstStyle/>
          <a:p>
            <a:pPr algn="ctr"/>
            <a:r>
              <a:rPr lang="en-AU" dirty="0"/>
              <a:t>How many folds? What seed?</a:t>
            </a:r>
          </a:p>
          <a:p>
            <a:pPr algn="ctr"/>
            <a:r>
              <a:rPr lang="en-AU" dirty="0"/>
              <a:t>Training multiple models… Expensive!</a:t>
            </a:r>
          </a:p>
        </p:txBody>
      </p:sp>
      <p:sp>
        <p:nvSpPr>
          <p:cNvPr id="23" name="Footer Placeholder 1">
            <a:extLst>
              <a:ext uri="{FF2B5EF4-FFF2-40B4-BE49-F238E27FC236}">
                <a16:creationId xmlns:a16="http://schemas.microsoft.com/office/drawing/2014/main" id="{6E1E60BB-5E91-4E2F-8035-A2208DED3371}"/>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24" name="Slide Number Placeholder 4">
            <a:extLst>
              <a:ext uri="{FF2B5EF4-FFF2-40B4-BE49-F238E27FC236}">
                <a16:creationId xmlns:a16="http://schemas.microsoft.com/office/drawing/2014/main" id="{50BEC5DA-01E1-4E6F-8B2B-83221D6B424A}"/>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15</a:t>
            </a:fld>
            <a:r>
              <a:rPr lang="en-AU" altLang="en-US" sz="1400" dirty="0">
                <a:solidFill>
                  <a:schemeClr val="bg1"/>
                </a:solidFill>
              </a:rPr>
              <a:t>  |</a:t>
            </a:r>
          </a:p>
        </p:txBody>
      </p:sp>
      <p:pic>
        <p:nvPicPr>
          <p:cNvPr id="25" name="Picture 24">
            <a:extLst>
              <a:ext uri="{FF2B5EF4-FFF2-40B4-BE49-F238E27FC236}">
                <a16:creationId xmlns:a16="http://schemas.microsoft.com/office/drawing/2014/main" id="{8F1C05FD-2A3C-4A81-94B9-6EF170808A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4434" y="1161205"/>
            <a:ext cx="2808288" cy="2808288"/>
          </a:xfrm>
          <a:prstGeom prst="rect">
            <a:avLst/>
          </a:prstGeom>
        </p:spPr>
      </p:pic>
      <p:pic>
        <p:nvPicPr>
          <p:cNvPr id="26" name="Picture 25">
            <a:extLst>
              <a:ext uri="{FF2B5EF4-FFF2-40B4-BE49-F238E27FC236}">
                <a16:creationId xmlns:a16="http://schemas.microsoft.com/office/drawing/2014/main" id="{AD713ADF-A0DC-42B3-8EAE-C11428D138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386" y="1161205"/>
            <a:ext cx="2815388" cy="2815388"/>
          </a:xfrm>
          <a:prstGeom prst="rect">
            <a:avLst/>
          </a:prstGeom>
        </p:spPr>
      </p:pic>
      <p:pic>
        <p:nvPicPr>
          <p:cNvPr id="27" name="Picture 26">
            <a:extLst>
              <a:ext uri="{FF2B5EF4-FFF2-40B4-BE49-F238E27FC236}">
                <a16:creationId xmlns:a16="http://schemas.microsoft.com/office/drawing/2014/main" id="{9C70E8DC-4809-49FC-AD3F-2CD6D8B8C5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6985" y="1168306"/>
            <a:ext cx="2815265" cy="2815265"/>
          </a:xfrm>
          <a:prstGeom prst="rect">
            <a:avLst/>
          </a:prstGeom>
        </p:spPr>
      </p:pic>
    </p:spTree>
    <p:extLst>
      <p:ext uri="{BB962C8B-B14F-4D97-AF65-F5344CB8AC3E}">
        <p14:creationId xmlns:p14="http://schemas.microsoft.com/office/powerpoint/2010/main" val="8706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3DB6EE6E-2F8D-4482-A979-95F82899E0B6}"/>
              </a:ext>
            </a:extLst>
          </p:cNvPr>
          <p:cNvSpPr txBox="1"/>
          <p:nvPr/>
        </p:nvSpPr>
        <p:spPr>
          <a:xfrm>
            <a:off x="2105923" y="5597947"/>
            <a:ext cx="5294857" cy="646331"/>
          </a:xfrm>
          <a:prstGeom prst="rect">
            <a:avLst/>
          </a:prstGeom>
          <a:noFill/>
        </p:spPr>
        <p:txBody>
          <a:bodyPr wrap="square" rtlCol="0">
            <a:spAutoFit/>
          </a:bodyPr>
          <a:lstStyle/>
          <a:p>
            <a:pPr algn="ctr"/>
            <a:r>
              <a:rPr lang="en-AU" dirty="0"/>
              <a:t>Current methods use mean square error (in the RKHS) Is that appropriate for classification?</a:t>
            </a:r>
          </a:p>
        </p:txBody>
      </p:sp>
      <p:sp>
        <p:nvSpPr>
          <p:cNvPr id="16" name="Footer Placeholder 1">
            <a:extLst>
              <a:ext uri="{FF2B5EF4-FFF2-40B4-BE49-F238E27FC236}">
                <a16:creationId xmlns:a16="http://schemas.microsoft.com/office/drawing/2014/main" id="{25ECE418-346C-4F21-8AE5-2DA125A61AC6}"/>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23" name="Slide Number Placeholder 4">
            <a:extLst>
              <a:ext uri="{FF2B5EF4-FFF2-40B4-BE49-F238E27FC236}">
                <a16:creationId xmlns:a16="http://schemas.microsoft.com/office/drawing/2014/main" id="{7336B9E0-4A8B-404E-B4C8-70A42D506C08}"/>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16</a:t>
            </a:fld>
            <a:r>
              <a:rPr lang="en-AU" altLang="en-US" sz="1400" dirty="0">
                <a:solidFill>
                  <a:schemeClr val="bg1"/>
                </a:solidFill>
              </a:rPr>
              <a:t>  |</a:t>
            </a:r>
          </a:p>
        </p:txBody>
      </p:sp>
      <p:pic>
        <p:nvPicPr>
          <p:cNvPr id="25" name="Picture 2" descr="Image result for angry smurf">
            <a:extLst>
              <a:ext uri="{FF2B5EF4-FFF2-40B4-BE49-F238E27FC236}">
                <a16:creationId xmlns:a16="http://schemas.microsoft.com/office/drawing/2014/main" id="{B34BD11B-85FC-4609-AFCF-D62118A60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384" y="4753598"/>
            <a:ext cx="836874" cy="15193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speech bubble transparent background">
            <a:extLst>
              <a:ext uri="{FF2B5EF4-FFF2-40B4-BE49-F238E27FC236}">
                <a16:creationId xmlns:a16="http://schemas.microsoft.com/office/drawing/2014/main" id="{E4D569C0-298B-4C5E-9B99-5DF375C84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889517" y="4030000"/>
            <a:ext cx="4392488" cy="142276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C54084C-ACBD-4D0C-A813-E1C6C97AFF32}"/>
              </a:ext>
            </a:extLst>
          </p:cNvPr>
          <p:cNvSpPr txBox="1"/>
          <p:nvPr/>
        </p:nvSpPr>
        <p:spPr>
          <a:xfrm>
            <a:off x="4537589" y="4199474"/>
            <a:ext cx="3143241" cy="923330"/>
          </a:xfrm>
          <a:prstGeom prst="rect">
            <a:avLst/>
          </a:prstGeom>
          <a:noFill/>
        </p:spPr>
        <p:txBody>
          <a:bodyPr wrap="square" rtlCol="0">
            <a:spAutoFit/>
          </a:bodyPr>
          <a:lstStyle/>
          <a:p>
            <a:pPr algn="ctr"/>
            <a:r>
              <a:rPr lang="en-AU" dirty="0"/>
              <a:t>How many folds? What seed?</a:t>
            </a:r>
          </a:p>
          <a:p>
            <a:pPr algn="ctr"/>
            <a:r>
              <a:rPr lang="en-AU" dirty="0"/>
              <a:t>Training multiple models… Expensive!</a:t>
            </a:r>
          </a:p>
        </p:txBody>
      </p:sp>
      <p:pic>
        <p:nvPicPr>
          <p:cNvPr id="28" name="Picture 27">
            <a:extLst>
              <a:ext uri="{FF2B5EF4-FFF2-40B4-BE49-F238E27FC236}">
                <a16:creationId xmlns:a16="http://schemas.microsoft.com/office/drawing/2014/main" id="{D1FA6C94-06CA-47D8-9FFC-8D72303B0E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4434" y="1161205"/>
            <a:ext cx="2808288" cy="2808288"/>
          </a:xfrm>
          <a:prstGeom prst="rect">
            <a:avLst/>
          </a:prstGeom>
        </p:spPr>
      </p:pic>
      <p:pic>
        <p:nvPicPr>
          <p:cNvPr id="29" name="Picture 28">
            <a:extLst>
              <a:ext uri="{FF2B5EF4-FFF2-40B4-BE49-F238E27FC236}">
                <a16:creationId xmlns:a16="http://schemas.microsoft.com/office/drawing/2014/main" id="{86DF1C1D-BFA9-4B52-A3A8-BCD6D1053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386" y="1161205"/>
            <a:ext cx="2815388" cy="2815388"/>
          </a:xfrm>
          <a:prstGeom prst="rect">
            <a:avLst/>
          </a:prstGeom>
        </p:spPr>
      </p:pic>
      <p:pic>
        <p:nvPicPr>
          <p:cNvPr id="30" name="Picture 29">
            <a:extLst>
              <a:ext uri="{FF2B5EF4-FFF2-40B4-BE49-F238E27FC236}">
                <a16:creationId xmlns:a16="http://schemas.microsoft.com/office/drawing/2014/main" id="{26ABBFFF-04AF-4280-8ED1-ED8AD93340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6985" y="1168306"/>
            <a:ext cx="2815265" cy="2815265"/>
          </a:xfrm>
          <a:prstGeom prst="rect">
            <a:avLst/>
          </a:prstGeom>
        </p:spPr>
      </p:pic>
      <p:sp>
        <p:nvSpPr>
          <p:cNvPr id="31" name="Title 1">
            <a:extLst>
              <a:ext uri="{FF2B5EF4-FFF2-40B4-BE49-F238E27FC236}">
                <a16:creationId xmlns:a16="http://schemas.microsoft.com/office/drawing/2014/main" id="{175FD502-C6E3-46EE-96F9-734A3A967020}"/>
              </a:ext>
            </a:extLst>
          </p:cNvPr>
          <p:cNvSpPr txBox="1">
            <a:spLocks noGrp="1"/>
          </p:cNvSpPr>
          <p:nvPr>
            <p:ph type="title"/>
          </p:nvPr>
        </p:nvSpPr>
        <p:spPr bwMode="auto">
          <a:xfrm>
            <a:off x="358775" y="274638"/>
            <a:ext cx="7021513"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AU" sz="2800" dirty="0"/>
              <a:t>Current Methods for Hyperparameter Learning</a:t>
            </a:r>
          </a:p>
        </p:txBody>
      </p:sp>
    </p:spTree>
    <p:extLst>
      <p:ext uri="{BB962C8B-B14F-4D97-AF65-F5344CB8AC3E}">
        <p14:creationId xmlns:p14="http://schemas.microsoft.com/office/powerpoint/2010/main" val="177984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p:txBody>
          <a:bodyPr/>
          <a:lstStyle/>
          <a:p>
            <a:r>
              <a:rPr lang="en-AU" altLang="en-US" sz="2800" dirty="0"/>
              <a:t>Current Methods for Hyperparameter Learning</a:t>
            </a:r>
          </a:p>
        </p:txBody>
      </p:sp>
      <p:pic>
        <p:nvPicPr>
          <p:cNvPr id="1030" name="Picture 6" descr="Image result for speech bubble transparent background">
            <a:extLst>
              <a:ext uri="{FF2B5EF4-FFF2-40B4-BE49-F238E27FC236}">
                <a16:creationId xmlns:a16="http://schemas.microsoft.com/office/drawing/2014/main" id="{DA940B2B-C3E6-4300-A3EE-596C9A396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80154" y="4029520"/>
            <a:ext cx="2414598" cy="1422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D381C0-7F86-46CB-9399-20F78379E662}"/>
              </a:ext>
            </a:extLst>
          </p:cNvPr>
          <p:cNvSpPr txBox="1"/>
          <p:nvPr/>
        </p:nvSpPr>
        <p:spPr>
          <a:xfrm>
            <a:off x="459813" y="4290495"/>
            <a:ext cx="2289581" cy="646331"/>
          </a:xfrm>
          <a:prstGeom prst="rect">
            <a:avLst/>
          </a:prstGeom>
          <a:noFill/>
        </p:spPr>
        <p:txBody>
          <a:bodyPr wrap="square" rtlCol="0">
            <a:spAutoFit/>
          </a:bodyPr>
          <a:lstStyle/>
          <a:p>
            <a:pPr algn="ctr"/>
            <a:r>
              <a:rPr lang="en-AU" dirty="0"/>
              <a:t>We need a sense of model complexity</a:t>
            </a:r>
          </a:p>
        </p:txBody>
      </p:sp>
      <p:sp>
        <p:nvSpPr>
          <p:cNvPr id="23" name="Footer Placeholder 1">
            <a:extLst>
              <a:ext uri="{FF2B5EF4-FFF2-40B4-BE49-F238E27FC236}">
                <a16:creationId xmlns:a16="http://schemas.microsoft.com/office/drawing/2014/main" id="{A3E1F2CF-DEA4-4636-A6B3-48B4C3C78CE2}"/>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pic>
        <p:nvPicPr>
          <p:cNvPr id="4" name="Picture 3">
            <a:extLst>
              <a:ext uri="{FF2B5EF4-FFF2-40B4-BE49-F238E27FC236}">
                <a16:creationId xmlns:a16="http://schemas.microsoft.com/office/drawing/2014/main" id="{124EE4E1-A86A-4210-A5B7-E2F9A2E48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1340" y="4758490"/>
            <a:ext cx="1144497" cy="1584688"/>
          </a:xfrm>
          <a:prstGeom prst="rect">
            <a:avLst/>
          </a:prstGeom>
        </p:spPr>
      </p:pic>
      <p:sp>
        <p:nvSpPr>
          <p:cNvPr id="24" name="Slide Number Placeholder 4">
            <a:extLst>
              <a:ext uri="{FF2B5EF4-FFF2-40B4-BE49-F238E27FC236}">
                <a16:creationId xmlns:a16="http://schemas.microsoft.com/office/drawing/2014/main" id="{8035927F-11F2-41ED-BB55-341F1C3AA12E}"/>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17</a:t>
            </a:fld>
            <a:r>
              <a:rPr lang="en-AU" altLang="en-US" sz="1400" dirty="0">
                <a:solidFill>
                  <a:schemeClr val="bg1"/>
                </a:solidFill>
              </a:rPr>
              <a:t>  |</a:t>
            </a:r>
          </a:p>
        </p:txBody>
      </p:sp>
      <p:pic>
        <p:nvPicPr>
          <p:cNvPr id="25" name="Picture 2" descr="Image result for angry smurf">
            <a:extLst>
              <a:ext uri="{FF2B5EF4-FFF2-40B4-BE49-F238E27FC236}">
                <a16:creationId xmlns:a16="http://schemas.microsoft.com/office/drawing/2014/main" id="{D64EC4C5-24B1-4AED-8131-42FFEFD6B0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8384" y="4753598"/>
            <a:ext cx="836874" cy="15193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speech bubble transparent background">
            <a:extLst>
              <a:ext uri="{FF2B5EF4-FFF2-40B4-BE49-F238E27FC236}">
                <a16:creationId xmlns:a16="http://schemas.microsoft.com/office/drawing/2014/main" id="{14D35B5F-5085-4D48-94AD-0BB6454B3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491880" y="4030000"/>
            <a:ext cx="4790125" cy="142276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17D5BEC-7454-4FBB-A14E-08F00059A123}"/>
              </a:ext>
            </a:extLst>
          </p:cNvPr>
          <p:cNvSpPr txBox="1"/>
          <p:nvPr/>
        </p:nvSpPr>
        <p:spPr>
          <a:xfrm>
            <a:off x="4139953" y="4199474"/>
            <a:ext cx="3540878" cy="923330"/>
          </a:xfrm>
          <a:prstGeom prst="rect">
            <a:avLst/>
          </a:prstGeom>
          <a:noFill/>
        </p:spPr>
        <p:txBody>
          <a:bodyPr wrap="square" rtlCol="0">
            <a:spAutoFit/>
          </a:bodyPr>
          <a:lstStyle/>
          <a:p>
            <a:pPr algn="ctr"/>
            <a:r>
              <a:rPr lang="en-AU" dirty="0"/>
              <a:t>Current hyperparameter learning methods are too generic and not suited for CMEs!</a:t>
            </a:r>
          </a:p>
        </p:txBody>
      </p:sp>
      <p:pic>
        <p:nvPicPr>
          <p:cNvPr id="28" name="Picture 27">
            <a:extLst>
              <a:ext uri="{FF2B5EF4-FFF2-40B4-BE49-F238E27FC236}">
                <a16:creationId xmlns:a16="http://schemas.microsoft.com/office/drawing/2014/main" id="{9E607257-0299-4EE2-8513-B33F0B65DD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4434" y="1161205"/>
            <a:ext cx="2808288" cy="2808288"/>
          </a:xfrm>
          <a:prstGeom prst="rect">
            <a:avLst/>
          </a:prstGeom>
        </p:spPr>
      </p:pic>
      <p:pic>
        <p:nvPicPr>
          <p:cNvPr id="29" name="Picture 28">
            <a:extLst>
              <a:ext uri="{FF2B5EF4-FFF2-40B4-BE49-F238E27FC236}">
                <a16:creationId xmlns:a16="http://schemas.microsoft.com/office/drawing/2014/main" id="{016E3737-A013-49C4-8B23-7E051E370C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86" y="1161205"/>
            <a:ext cx="2815388" cy="2815388"/>
          </a:xfrm>
          <a:prstGeom prst="rect">
            <a:avLst/>
          </a:prstGeom>
        </p:spPr>
      </p:pic>
      <p:pic>
        <p:nvPicPr>
          <p:cNvPr id="30" name="Picture 29">
            <a:extLst>
              <a:ext uri="{FF2B5EF4-FFF2-40B4-BE49-F238E27FC236}">
                <a16:creationId xmlns:a16="http://schemas.microsoft.com/office/drawing/2014/main" id="{368CC4B5-9C25-4AF9-9D46-5F3E45E05A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6985" y="1168306"/>
            <a:ext cx="2815265" cy="2815265"/>
          </a:xfrm>
          <a:prstGeom prst="rect">
            <a:avLst/>
          </a:prstGeom>
        </p:spPr>
      </p:pic>
    </p:spTree>
    <p:extLst>
      <p:ext uri="{BB962C8B-B14F-4D97-AF65-F5344CB8AC3E}">
        <p14:creationId xmlns:p14="http://schemas.microsoft.com/office/powerpoint/2010/main" val="40915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a:xfrm>
            <a:off x="358775" y="274638"/>
            <a:ext cx="8029649" cy="852487"/>
          </a:xfrm>
        </p:spPr>
        <p:txBody>
          <a:bodyPr/>
          <a:lstStyle/>
          <a:p>
            <a:r>
              <a:rPr lang="en-AU" altLang="en-US" dirty="0"/>
              <a:t>The </a:t>
            </a:r>
            <a:r>
              <a:rPr lang="en-AU" altLang="en-US" strike="sngStrike" dirty="0"/>
              <a:t>envious</a:t>
            </a:r>
            <a:r>
              <a:rPr lang="en-AU" altLang="en-US" dirty="0"/>
              <a:t> success of </a:t>
            </a:r>
            <a:br>
              <a:rPr lang="en-AU" altLang="en-US" dirty="0"/>
            </a:br>
            <a:r>
              <a:rPr lang="en-AU" altLang="en-US" dirty="0"/>
              <a:t>Gaussian processes</a:t>
            </a:r>
          </a:p>
        </p:txBody>
      </p:sp>
      <p:pic>
        <p:nvPicPr>
          <p:cNvPr id="2" name="Picture 1">
            <a:extLst>
              <a:ext uri="{FF2B5EF4-FFF2-40B4-BE49-F238E27FC236}">
                <a16:creationId xmlns:a16="http://schemas.microsoft.com/office/drawing/2014/main" id="{66291CB6-F74A-4A5A-812A-96CF214D0660}"/>
              </a:ext>
            </a:extLst>
          </p:cNvPr>
          <p:cNvPicPr>
            <a:picLocks noChangeAspect="1"/>
          </p:cNvPicPr>
          <p:nvPr/>
        </p:nvPicPr>
        <p:blipFill>
          <a:blip r:embed="rId3"/>
          <a:stretch>
            <a:fillRect/>
          </a:stretch>
        </p:blipFill>
        <p:spPr>
          <a:xfrm>
            <a:off x="2792916" y="3093351"/>
            <a:ext cx="3558167" cy="3172952"/>
          </a:xfrm>
          <a:prstGeom prst="rect">
            <a:avLst/>
          </a:prstGeom>
        </p:spPr>
      </p:pic>
      <p:sp>
        <p:nvSpPr>
          <p:cNvPr id="8" name="Footer Placeholder 1">
            <a:extLst>
              <a:ext uri="{FF2B5EF4-FFF2-40B4-BE49-F238E27FC236}">
                <a16:creationId xmlns:a16="http://schemas.microsoft.com/office/drawing/2014/main" id="{4DE65E4E-1726-4D39-A06F-AB197B3A5D0A}"/>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E2CC5325-2E93-45A1-88F0-59E1BA0E1F5C}"/>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18</a:t>
            </a:fld>
            <a:r>
              <a:rPr lang="en-AU" altLang="en-US" sz="1400" dirty="0">
                <a:solidFill>
                  <a:schemeClr val="bg1"/>
                </a:solidFill>
              </a:rPr>
              <a:t>  |</a:t>
            </a:r>
          </a:p>
        </p:txBody>
      </p:sp>
    </p:spTree>
    <p:extLst>
      <p:ext uri="{BB962C8B-B14F-4D97-AF65-F5344CB8AC3E}">
        <p14:creationId xmlns:p14="http://schemas.microsoft.com/office/powerpoint/2010/main" val="714664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a:xfrm>
            <a:off x="358775" y="274638"/>
            <a:ext cx="8029649" cy="852487"/>
          </a:xfrm>
        </p:spPr>
        <p:txBody>
          <a:bodyPr/>
          <a:lstStyle/>
          <a:p>
            <a:r>
              <a:rPr lang="en-AU" altLang="en-US" dirty="0"/>
              <a:t>The </a:t>
            </a:r>
            <a:r>
              <a:rPr lang="en-AU" altLang="en-US" strike="sngStrike" dirty="0"/>
              <a:t>envious</a:t>
            </a:r>
            <a:r>
              <a:rPr lang="en-AU" altLang="en-US" dirty="0"/>
              <a:t> success of </a:t>
            </a:r>
            <a:br>
              <a:rPr lang="en-AU" altLang="en-US" dirty="0"/>
            </a:br>
            <a:r>
              <a:rPr lang="en-AU" altLang="en-US" dirty="0"/>
              <a:t>Gaussian processes</a:t>
            </a:r>
          </a:p>
        </p:txBody>
      </p:sp>
      <p:pic>
        <p:nvPicPr>
          <p:cNvPr id="2" name="Picture 1">
            <a:extLst>
              <a:ext uri="{FF2B5EF4-FFF2-40B4-BE49-F238E27FC236}">
                <a16:creationId xmlns:a16="http://schemas.microsoft.com/office/drawing/2014/main" id="{66291CB6-F74A-4A5A-812A-96CF214D0660}"/>
              </a:ext>
            </a:extLst>
          </p:cNvPr>
          <p:cNvPicPr>
            <a:picLocks noChangeAspect="1"/>
          </p:cNvPicPr>
          <p:nvPr/>
        </p:nvPicPr>
        <p:blipFill>
          <a:blip r:embed="rId3"/>
          <a:stretch>
            <a:fillRect/>
          </a:stretch>
        </p:blipFill>
        <p:spPr>
          <a:xfrm>
            <a:off x="2792916" y="3093351"/>
            <a:ext cx="3558167" cy="3172952"/>
          </a:xfrm>
          <a:prstGeom prst="rect">
            <a:avLst/>
          </a:prstGeom>
        </p:spPr>
      </p:pic>
      <p:pic>
        <p:nvPicPr>
          <p:cNvPr id="4" name="Picture 3">
            <a:extLst>
              <a:ext uri="{FF2B5EF4-FFF2-40B4-BE49-F238E27FC236}">
                <a16:creationId xmlns:a16="http://schemas.microsoft.com/office/drawing/2014/main" id="{A3B7B9A5-DEEE-4686-99D7-4E1CD2CE398E}"/>
              </a:ext>
            </a:extLst>
          </p:cNvPr>
          <p:cNvPicPr>
            <a:picLocks noChangeAspect="1"/>
          </p:cNvPicPr>
          <p:nvPr/>
        </p:nvPicPr>
        <p:blipFill>
          <a:blip r:embed="rId4"/>
          <a:stretch>
            <a:fillRect/>
          </a:stretch>
        </p:blipFill>
        <p:spPr>
          <a:xfrm>
            <a:off x="217484" y="1422117"/>
            <a:ext cx="8785225" cy="756057"/>
          </a:xfrm>
          <a:prstGeom prst="rect">
            <a:avLst/>
          </a:prstGeom>
        </p:spPr>
      </p:pic>
      <p:pic>
        <p:nvPicPr>
          <p:cNvPr id="6" name="Picture 5">
            <a:extLst>
              <a:ext uri="{FF2B5EF4-FFF2-40B4-BE49-F238E27FC236}">
                <a16:creationId xmlns:a16="http://schemas.microsoft.com/office/drawing/2014/main" id="{9F72EB23-75CD-4C99-8D99-51DD44913F88}"/>
              </a:ext>
            </a:extLst>
          </p:cNvPr>
          <p:cNvPicPr>
            <a:picLocks noChangeAspect="1"/>
          </p:cNvPicPr>
          <p:nvPr/>
        </p:nvPicPr>
        <p:blipFill>
          <a:blip r:embed="rId5"/>
          <a:stretch>
            <a:fillRect/>
          </a:stretch>
        </p:blipFill>
        <p:spPr>
          <a:xfrm>
            <a:off x="217484" y="3501008"/>
            <a:ext cx="2627784" cy="701190"/>
          </a:xfrm>
          <a:prstGeom prst="rect">
            <a:avLst/>
          </a:prstGeom>
        </p:spPr>
      </p:pic>
      <p:pic>
        <p:nvPicPr>
          <p:cNvPr id="8" name="Picture 2" descr="Image result for im jelly meme">
            <a:extLst>
              <a:ext uri="{FF2B5EF4-FFF2-40B4-BE49-F238E27FC236}">
                <a16:creationId xmlns:a16="http://schemas.microsoft.com/office/drawing/2014/main" id="{85471272-C0A3-4154-A6C8-2649B0E0D5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8188" y="4509120"/>
            <a:ext cx="1260472" cy="17571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97F2C62-CF22-4896-9CD8-E85252E8FB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2733" y="2821169"/>
            <a:ext cx="617892" cy="617892"/>
          </a:xfrm>
          <a:prstGeom prst="rect">
            <a:avLst/>
          </a:prstGeom>
        </p:spPr>
      </p:pic>
      <p:sp>
        <p:nvSpPr>
          <p:cNvPr id="12" name="Footer Placeholder 1">
            <a:extLst>
              <a:ext uri="{FF2B5EF4-FFF2-40B4-BE49-F238E27FC236}">
                <a16:creationId xmlns:a16="http://schemas.microsoft.com/office/drawing/2014/main" id="{78875B66-545A-4E56-A400-0E90802E7EED}"/>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3" name="Slide Number Placeholder 4">
            <a:extLst>
              <a:ext uri="{FF2B5EF4-FFF2-40B4-BE49-F238E27FC236}">
                <a16:creationId xmlns:a16="http://schemas.microsoft.com/office/drawing/2014/main" id="{D4F69ED1-78EC-4914-B9D3-33ABE996735E}"/>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19</a:t>
            </a:fld>
            <a:r>
              <a:rPr lang="en-AU" altLang="en-US" sz="1400" dirty="0">
                <a:solidFill>
                  <a:schemeClr val="bg1"/>
                </a:solidFill>
              </a:rPr>
              <a:t>  |</a:t>
            </a:r>
          </a:p>
        </p:txBody>
      </p:sp>
    </p:spTree>
    <p:extLst>
      <p:ext uri="{BB962C8B-B14F-4D97-AF65-F5344CB8AC3E}">
        <p14:creationId xmlns:p14="http://schemas.microsoft.com/office/powerpoint/2010/main" val="181694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Slide Number Placeholder 4">
            <a:extLst>
              <a:ext uri="{FF2B5EF4-FFF2-40B4-BE49-F238E27FC236}">
                <a16:creationId xmlns:a16="http://schemas.microsoft.com/office/drawing/2014/main" id="{F3D6177B-0423-4518-B9CB-57BAE080941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a:solidFill>
                  <a:schemeClr val="bg1"/>
                </a:solidFill>
              </a:rPr>
              <a:pPr/>
              <a:t>2</a:t>
            </a:fld>
            <a:r>
              <a:rPr lang="en-AU" altLang="en-US" sz="1400" dirty="0">
                <a:solidFill>
                  <a:schemeClr val="bg1"/>
                </a:solidFill>
              </a:rPr>
              <a:t>  |</a:t>
            </a:r>
          </a:p>
        </p:txBody>
      </p:sp>
      <p:sp>
        <p:nvSpPr>
          <p:cNvPr id="7" name="Footer Placeholder 1">
            <a:extLst>
              <a:ext uri="{FF2B5EF4-FFF2-40B4-BE49-F238E27FC236}">
                <a16:creationId xmlns:a16="http://schemas.microsoft.com/office/drawing/2014/main" id="{51929A97-9FBA-4F8E-97DF-9D5AF641764C}"/>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172" name="Title 1">
            <a:extLst>
              <a:ext uri="{FF2B5EF4-FFF2-40B4-BE49-F238E27FC236}">
                <a16:creationId xmlns:a16="http://schemas.microsoft.com/office/drawing/2014/main" id="{71E5FCAF-8863-4676-B898-207A4729F214}"/>
              </a:ext>
            </a:extLst>
          </p:cNvPr>
          <p:cNvSpPr txBox="1">
            <a:spLocks/>
          </p:cNvSpPr>
          <p:nvPr/>
        </p:nvSpPr>
        <p:spPr bwMode="auto">
          <a:xfrm>
            <a:off x="330200" y="1839911"/>
            <a:ext cx="8691562"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6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1pPr>
            <a:lvl2pPr marL="4318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2pPr>
            <a:lvl3pPr marL="6477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3pPr>
            <a:lvl4pPr marL="8636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1079500" indent="-215900">
              <a:lnSpc>
                <a:spcPct val="90000"/>
              </a:lnSpc>
              <a:spcBef>
                <a:spcPts val="600"/>
              </a:spcBef>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5pPr>
            <a:lvl6pPr marL="15367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6pPr>
            <a:lvl7pPr marL="19939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7pPr>
            <a:lvl8pPr marL="24511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8pPr>
            <a:lvl9pPr marL="29083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AU" altLang="en-US" sz="4400" b="1" dirty="0">
                <a:solidFill>
                  <a:srgbClr val="0070C0"/>
                </a:solidFill>
              </a:rPr>
              <a:t>Hyperparameter Learning</a:t>
            </a:r>
            <a:r>
              <a:rPr lang="en-AU" altLang="en-US" sz="4400" b="1" dirty="0">
                <a:solidFill>
                  <a:srgbClr val="002060"/>
                </a:solidFill>
              </a:rPr>
              <a:t> for </a:t>
            </a:r>
            <a:r>
              <a:rPr lang="en-AU" altLang="en-US" sz="4400" b="1" dirty="0">
                <a:solidFill>
                  <a:srgbClr val="00B050"/>
                </a:solidFill>
              </a:rPr>
              <a:t>Conditional Mean Embeddings </a:t>
            </a:r>
            <a:r>
              <a:rPr lang="en-AU" altLang="en-US" sz="4400" b="1" dirty="0">
                <a:solidFill>
                  <a:srgbClr val="002060"/>
                </a:solidFill>
              </a:rPr>
              <a:t>with </a:t>
            </a:r>
            <a:r>
              <a:rPr lang="en-AU" altLang="en-US" sz="4400" b="1" dirty="0">
                <a:solidFill>
                  <a:srgbClr val="FFC000"/>
                </a:solidFill>
              </a:rPr>
              <a:t>Rademacher Complexity Bounds</a:t>
            </a:r>
          </a:p>
        </p:txBody>
      </p:sp>
      <p:sp>
        <p:nvSpPr>
          <p:cNvPr id="7173" name="Subtitle 2">
            <a:extLst>
              <a:ext uri="{FF2B5EF4-FFF2-40B4-BE49-F238E27FC236}">
                <a16:creationId xmlns:a16="http://schemas.microsoft.com/office/drawing/2014/main" id="{A41FD401-7608-43DE-A3CA-521A5E1210D9}"/>
              </a:ext>
            </a:extLst>
          </p:cNvPr>
          <p:cNvSpPr txBox="1">
            <a:spLocks/>
          </p:cNvSpPr>
          <p:nvPr/>
        </p:nvSpPr>
        <p:spPr bwMode="auto">
          <a:xfrm>
            <a:off x="351227" y="3961897"/>
            <a:ext cx="6964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6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1pPr>
            <a:lvl2pPr marL="4318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2pPr>
            <a:lvl3pPr marL="6477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3pPr>
            <a:lvl4pPr marL="863600" indent="-215900">
              <a:lnSpc>
                <a:spcPct val="90000"/>
              </a:lnSpc>
              <a:spcBef>
                <a:spcPts val="600"/>
              </a:spcBef>
              <a:buFont typeface="Calibri" panose="020F0502020204030204" pitchFamily="34" charset="0"/>
              <a:buChar char="–"/>
              <a:defRPr sz="2000">
                <a:solidFill>
                  <a:schemeClr val="tx1"/>
                </a:solidFill>
                <a:latin typeface="Calibri" panose="020F0502020204030204" pitchFamily="34" charset="0"/>
                <a:ea typeface="MS PGothic" panose="020B0600070205080204" pitchFamily="34" charset="-128"/>
              </a:defRPr>
            </a:lvl4pPr>
            <a:lvl5pPr marL="1079500" indent="-215900">
              <a:lnSpc>
                <a:spcPct val="90000"/>
              </a:lnSpc>
              <a:spcBef>
                <a:spcPts val="600"/>
              </a:spcBef>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5pPr>
            <a:lvl6pPr marL="15367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6pPr>
            <a:lvl7pPr marL="19939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7pPr>
            <a:lvl8pPr marL="24511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8pPr>
            <a:lvl9pPr marL="2908300" indent="-215900" eaLnBrk="0" fontAlgn="base" hangingPunct="0">
              <a:lnSpc>
                <a:spcPct val="90000"/>
              </a:lnSpc>
              <a:spcBef>
                <a:spcPts val="600"/>
              </a:spcBef>
              <a:spcAft>
                <a:spcPct val="0"/>
              </a:spcAft>
              <a:buFont typeface="Calibri" panose="020F0502020204030204" pitchFamily="34" charset="0"/>
              <a:buChar char="•"/>
              <a:defRPr>
                <a:solidFill>
                  <a:schemeClr val="accent1"/>
                </a:solidFill>
                <a:latin typeface="Calibri" panose="020F0502020204030204" pitchFamily="34" charset="0"/>
                <a:ea typeface="MS PGothic" panose="020B0600070205080204" pitchFamily="34" charset="-128"/>
              </a:defRPr>
            </a:lvl9pPr>
          </a:lstStyle>
          <a:p>
            <a:pPr>
              <a:buFont typeface="Arial" panose="020B0604020202020204" pitchFamily="34" charset="0"/>
              <a:buNone/>
            </a:pPr>
            <a:r>
              <a:rPr lang="en-AU" altLang="en-US" dirty="0">
                <a:solidFill>
                  <a:srgbClr val="00B0F0"/>
                </a:solidFill>
              </a:rPr>
              <a:t>Kelvin Hsu, Richard Nock, Fabio Ramos</a:t>
            </a:r>
          </a:p>
        </p:txBody>
      </p:sp>
      <p:pic>
        <p:nvPicPr>
          <p:cNvPr id="7174" name="Picture 8">
            <a:extLst>
              <a:ext uri="{FF2B5EF4-FFF2-40B4-BE49-F238E27FC236}">
                <a16:creationId xmlns:a16="http://schemas.microsoft.com/office/drawing/2014/main" id="{5BE51B7E-270C-46DF-ADE3-4A973F954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404813"/>
            <a:ext cx="3939480" cy="137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DBAC559-EBA6-4200-B7E3-17AB66E3AB78}"/>
              </a:ext>
            </a:extLst>
          </p:cNvPr>
          <p:cNvSpPr txBox="1"/>
          <p:nvPr/>
        </p:nvSpPr>
        <p:spPr>
          <a:xfrm>
            <a:off x="331135" y="4387994"/>
            <a:ext cx="8849377" cy="1785104"/>
          </a:xfrm>
          <a:prstGeom prst="rect">
            <a:avLst/>
          </a:prstGeom>
          <a:noFill/>
        </p:spPr>
        <p:txBody>
          <a:bodyPr wrap="square" rtlCol="0">
            <a:spAutoFit/>
          </a:bodyPr>
          <a:lstStyle/>
          <a:p>
            <a:pPr marL="342900" indent="-342900">
              <a:buFont typeface="+mj-lt"/>
              <a:buAutoNum type="arabicPeriod"/>
            </a:pPr>
            <a:r>
              <a:rPr lang="en-AU" sz="2200" dirty="0"/>
              <a:t>Why </a:t>
            </a:r>
            <a:r>
              <a:rPr lang="en-AU" sz="2200" dirty="0">
                <a:solidFill>
                  <a:srgbClr val="0070C0"/>
                </a:solidFill>
              </a:rPr>
              <a:t>hyperparameter learning </a:t>
            </a:r>
            <a:r>
              <a:rPr lang="en-AU" sz="2200" dirty="0"/>
              <a:t>is such a critical problem for </a:t>
            </a:r>
            <a:r>
              <a:rPr lang="en-AU" sz="2200" dirty="0">
                <a:solidFill>
                  <a:srgbClr val="00B050"/>
                </a:solidFill>
              </a:rPr>
              <a:t>CMEs </a:t>
            </a:r>
            <a:endParaRPr lang="en-AU" sz="2200" dirty="0"/>
          </a:p>
          <a:p>
            <a:pPr marL="342900" indent="-342900">
              <a:buFont typeface="+mj-lt"/>
              <a:buAutoNum type="arabicPeriod"/>
            </a:pPr>
            <a:r>
              <a:rPr lang="en-AU" sz="2200" dirty="0"/>
              <a:t>Why </a:t>
            </a:r>
            <a:r>
              <a:rPr lang="en-AU" sz="2200" dirty="0">
                <a:solidFill>
                  <a:srgbClr val="00B050"/>
                </a:solidFill>
              </a:rPr>
              <a:t>conditional mean embeddings </a:t>
            </a:r>
            <a:r>
              <a:rPr lang="en-AU" sz="2200" dirty="0"/>
              <a:t>are naturally suited for probabilistic classification in a multiclass setting</a:t>
            </a:r>
          </a:p>
          <a:p>
            <a:pPr marL="342900" indent="-342900">
              <a:buFont typeface="+mj-lt"/>
              <a:buAutoNum type="arabicPeriod"/>
            </a:pPr>
            <a:r>
              <a:rPr lang="en-AU" sz="2200" dirty="0"/>
              <a:t>How </a:t>
            </a:r>
            <a:r>
              <a:rPr lang="en-AU" sz="2200" dirty="0">
                <a:solidFill>
                  <a:srgbClr val="FFC000"/>
                </a:solidFill>
              </a:rPr>
              <a:t>Rademacher complexity bounds </a:t>
            </a:r>
            <a:r>
              <a:rPr lang="en-AU" sz="2200" dirty="0"/>
              <a:t>help us address this problem</a:t>
            </a:r>
          </a:p>
          <a:p>
            <a:pPr marL="342900" indent="-342900">
              <a:buFont typeface="+mj-lt"/>
              <a:buAutoNum type="arabicPeriod"/>
            </a:pPr>
            <a:endParaRPr lang="en-AU" sz="2200" dirty="0"/>
          </a:p>
        </p:txBody>
      </p:sp>
    </p:spTree>
    <p:extLst>
      <p:ext uri="{BB962C8B-B14F-4D97-AF65-F5344CB8AC3E}">
        <p14:creationId xmlns:p14="http://schemas.microsoft.com/office/powerpoint/2010/main" val="2570463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a:xfrm>
            <a:off x="358775" y="274638"/>
            <a:ext cx="8029649" cy="852487"/>
          </a:xfrm>
        </p:spPr>
        <p:txBody>
          <a:bodyPr/>
          <a:lstStyle/>
          <a:p>
            <a:r>
              <a:rPr lang="en-AU" altLang="en-US" dirty="0"/>
              <a:t>The </a:t>
            </a:r>
            <a:r>
              <a:rPr lang="en-AU" altLang="en-US" strike="sngStrike" dirty="0"/>
              <a:t>envious</a:t>
            </a:r>
            <a:r>
              <a:rPr lang="en-AU" altLang="en-US" dirty="0"/>
              <a:t> success of </a:t>
            </a:r>
            <a:br>
              <a:rPr lang="en-AU" altLang="en-US" dirty="0"/>
            </a:br>
            <a:r>
              <a:rPr lang="en-AU" altLang="en-US" dirty="0"/>
              <a:t>Gaussian processes</a:t>
            </a:r>
          </a:p>
        </p:txBody>
      </p:sp>
      <p:pic>
        <p:nvPicPr>
          <p:cNvPr id="2" name="Picture 1">
            <a:extLst>
              <a:ext uri="{FF2B5EF4-FFF2-40B4-BE49-F238E27FC236}">
                <a16:creationId xmlns:a16="http://schemas.microsoft.com/office/drawing/2014/main" id="{66291CB6-F74A-4A5A-812A-96CF214D0660}"/>
              </a:ext>
            </a:extLst>
          </p:cNvPr>
          <p:cNvPicPr>
            <a:picLocks noChangeAspect="1"/>
          </p:cNvPicPr>
          <p:nvPr/>
        </p:nvPicPr>
        <p:blipFill>
          <a:blip r:embed="rId3"/>
          <a:stretch>
            <a:fillRect/>
          </a:stretch>
        </p:blipFill>
        <p:spPr>
          <a:xfrm>
            <a:off x="2792916" y="3093351"/>
            <a:ext cx="3558167" cy="3172952"/>
          </a:xfrm>
          <a:prstGeom prst="rect">
            <a:avLst/>
          </a:prstGeom>
        </p:spPr>
      </p:pic>
      <p:pic>
        <p:nvPicPr>
          <p:cNvPr id="4" name="Picture 3">
            <a:extLst>
              <a:ext uri="{FF2B5EF4-FFF2-40B4-BE49-F238E27FC236}">
                <a16:creationId xmlns:a16="http://schemas.microsoft.com/office/drawing/2014/main" id="{A3B7B9A5-DEEE-4686-99D7-4E1CD2CE398E}"/>
              </a:ext>
            </a:extLst>
          </p:cNvPr>
          <p:cNvPicPr>
            <a:picLocks noChangeAspect="1"/>
          </p:cNvPicPr>
          <p:nvPr/>
        </p:nvPicPr>
        <p:blipFill>
          <a:blip r:embed="rId4"/>
          <a:stretch>
            <a:fillRect/>
          </a:stretch>
        </p:blipFill>
        <p:spPr>
          <a:xfrm>
            <a:off x="217484" y="1422117"/>
            <a:ext cx="8785225" cy="756057"/>
          </a:xfrm>
          <a:prstGeom prst="rect">
            <a:avLst/>
          </a:prstGeom>
        </p:spPr>
      </p:pic>
      <p:sp>
        <p:nvSpPr>
          <p:cNvPr id="9" name="TextBox 8">
            <a:extLst>
              <a:ext uri="{FF2B5EF4-FFF2-40B4-BE49-F238E27FC236}">
                <a16:creationId xmlns:a16="http://schemas.microsoft.com/office/drawing/2014/main" id="{E62E62CD-C5E3-4F73-A051-11D7C5863E0F}"/>
              </a:ext>
            </a:extLst>
          </p:cNvPr>
          <p:cNvSpPr txBox="1"/>
          <p:nvPr/>
        </p:nvSpPr>
        <p:spPr>
          <a:xfrm>
            <a:off x="3115492" y="2636870"/>
            <a:ext cx="1525458" cy="369332"/>
          </a:xfrm>
          <a:prstGeom prst="rect">
            <a:avLst/>
          </a:prstGeom>
          <a:noFill/>
        </p:spPr>
        <p:txBody>
          <a:bodyPr wrap="square" rtlCol="0">
            <a:spAutoFit/>
          </a:bodyPr>
          <a:lstStyle/>
          <a:p>
            <a:r>
              <a:rPr lang="en-AU" dirty="0">
                <a:solidFill>
                  <a:srgbClr val="00CC66"/>
                </a:solidFill>
              </a:rPr>
              <a:t>Data Fit Error</a:t>
            </a:r>
          </a:p>
        </p:txBody>
      </p:sp>
      <p:cxnSp>
        <p:nvCxnSpPr>
          <p:cNvPr id="10" name="Straight Arrow Connector 9">
            <a:extLst>
              <a:ext uri="{FF2B5EF4-FFF2-40B4-BE49-F238E27FC236}">
                <a16:creationId xmlns:a16="http://schemas.microsoft.com/office/drawing/2014/main" id="{357D5955-85AB-41D8-A9DC-2A8298CB0C9A}"/>
              </a:ext>
            </a:extLst>
          </p:cNvPr>
          <p:cNvCxnSpPr>
            <a:cxnSpLocks/>
            <a:stCxn id="9" idx="0"/>
            <a:endCxn id="31" idx="2"/>
          </p:cNvCxnSpPr>
          <p:nvPr/>
        </p:nvCxnSpPr>
        <p:spPr>
          <a:xfrm flipV="1">
            <a:off x="3878221" y="2214938"/>
            <a:ext cx="1" cy="421932"/>
          </a:xfrm>
          <a:prstGeom prst="straightConnector1">
            <a:avLst/>
          </a:prstGeom>
          <a:ln>
            <a:solidFill>
              <a:srgbClr val="00CC6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B4804E8-E9F1-4C8C-A4E8-8B6C9517A958}"/>
              </a:ext>
            </a:extLst>
          </p:cNvPr>
          <p:cNvSpPr txBox="1"/>
          <p:nvPr/>
        </p:nvSpPr>
        <p:spPr>
          <a:xfrm>
            <a:off x="-22686" y="2636870"/>
            <a:ext cx="2424679" cy="646331"/>
          </a:xfrm>
          <a:prstGeom prst="rect">
            <a:avLst/>
          </a:prstGeom>
          <a:noFill/>
        </p:spPr>
        <p:txBody>
          <a:bodyPr wrap="square" rtlCol="0">
            <a:spAutoFit/>
          </a:bodyPr>
          <a:lstStyle/>
          <a:p>
            <a:pPr algn="ctr"/>
            <a:r>
              <a:rPr lang="en-AU" dirty="0">
                <a:solidFill>
                  <a:srgbClr val="0099FF"/>
                </a:solidFill>
              </a:rPr>
              <a:t>Negative </a:t>
            </a:r>
          </a:p>
          <a:p>
            <a:r>
              <a:rPr lang="en-AU" dirty="0">
                <a:solidFill>
                  <a:srgbClr val="0099FF"/>
                </a:solidFill>
              </a:rPr>
              <a:t>Log Marginal Likelihood</a:t>
            </a:r>
          </a:p>
        </p:txBody>
      </p:sp>
      <p:cxnSp>
        <p:nvCxnSpPr>
          <p:cNvPr id="20" name="Straight Arrow Connector 19">
            <a:extLst>
              <a:ext uri="{FF2B5EF4-FFF2-40B4-BE49-F238E27FC236}">
                <a16:creationId xmlns:a16="http://schemas.microsoft.com/office/drawing/2014/main" id="{A74F40AE-00CA-4215-B1B8-822C4B7AD4AF}"/>
              </a:ext>
            </a:extLst>
          </p:cNvPr>
          <p:cNvCxnSpPr>
            <a:cxnSpLocks/>
            <a:stCxn id="19" idx="0"/>
            <a:endCxn id="23" idx="2"/>
          </p:cNvCxnSpPr>
          <p:nvPr/>
        </p:nvCxnSpPr>
        <p:spPr>
          <a:xfrm flipV="1">
            <a:off x="1189654" y="2211775"/>
            <a:ext cx="0" cy="425095"/>
          </a:xfrm>
          <a:prstGeom prst="straightConnector1">
            <a:avLst/>
          </a:prstGeom>
          <a:ln>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F48BF9A-94F2-4369-9820-03E406D75192}"/>
              </a:ext>
            </a:extLst>
          </p:cNvPr>
          <p:cNvSpPr/>
          <p:nvPr/>
        </p:nvSpPr>
        <p:spPr>
          <a:xfrm>
            <a:off x="217482" y="1347679"/>
            <a:ext cx="1944343" cy="864096"/>
          </a:xfrm>
          <a:prstGeom prst="roundRect">
            <a:avLst/>
          </a:prstGeom>
          <a:noFill/>
          <a:ln>
            <a:solidFill>
              <a:srgbClr val="0099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31" name="Rectangle: Rounded Corners 30">
            <a:extLst>
              <a:ext uri="{FF2B5EF4-FFF2-40B4-BE49-F238E27FC236}">
                <a16:creationId xmlns:a16="http://schemas.microsoft.com/office/drawing/2014/main" id="{E76DB2CA-0B34-4073-9F10-C4EF0EE2EC55}"/>
              </a:ext>
            </a:extLst>
          </p:cNvPr>
          <p:cNvSpPr/>
          <p:nvPr/>
        </p:nvSpPr>
        <p:spPr>
          <a:xfrm>
            <a:off x="2570282" y="1350842"/>
            <a:ext cx="2615879" cy="864096"/>
          </a:xfrm>
          <a:prstGeom prst="roundRect">
            <a:avLst/>
          </a:prstGeom>
          <a:noFill/>
          <a:ln>
            <a:solidFill>
              <a:srgbClr val="00CC6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33" name="TextBox 32">
            <a:extLst>
              <a:ext uri="{FF2B5EF4-FFF2-40B4-BE49-F238E27FC236}">
                <a16:creationId xmlns:a16="http://schemas.microsoft.com/office/drawing/2014/main" id="{07EE0676-6D66-47B3-9DAB-D5B6BCFBA3EB}"/>
              </a:ext>
            </a:extLst>
          </p:cNvPr>
          <p:cNvSpPr txBox="1"/>
          <p:nvPr/>
        </p:nvSpPr>
        <p:spPr>
          <a:xfrm>
            <a:off x="5546201" y="2636912"/>
            <a:ext cx="1944216" cy="369332"/>
          </a:xfrm>
          <a:prstGeom prst="rect">
            <a:avLst/>
          </a:prstGeom>
          <a:noFill/>
        </p:spPr>
        <p:txBody>
          <a:bodyPr wrap="square" rtlCol="0">
            <a:spAutoFit/>
          </a:bodyPr>
          <a:lstStyle/>
          <a:p>
            <a:r>
              <a:rPr lang="en-AU" dirty="0">
                <a:solidFill>
                  <a:srgbClr val="FFC000"/>
                </a:solidFill>
              </a:rPr>
              <a:t>Model Complexity</a:t>
            </a:r>
          </a:p>
        </p:txBody>
      </p:sp>
      <p:cxnSp>
        <p:nvCxnSpPr>
          <p:cNvPr id="34" name="Straight Arrow Connector 33">
            <a:extLst>
              <a:ext uri="{FF2B5EF4-FFF2-40B4-BE49-F238E27FC236}">
                <a16:creationId xmlns:a16="http://schemas.microsoft.com/office/drawing/2014/main" id="{BF075AF1-EC52-4AA6-8E87-F931568931DF}"/>
              </a:ext>
            </a:extLst>
          </p:cNvPr>
          <p:cNvCxnSpPr>
            <a:cxnSpLocks/>
            <a:stCxn id="33" idx="0"/>
            <a:endCxn id="35" idx="2"/>
          </p:cNvCxnSpPr>
          <p:nvPr/>
        </p:nvCxnSpPr>
        <p:spPr>
          <a:xfrm flipV="1">
            <a:off x="6518309" y="2210226"/>
            <a:ext cx="0" cy="42668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D7B8FADA-F365-4CD1-BFF4-9CAEF0FF27D5}"/>
              </a:ext>
            </a:extLst>
          </p:cNvPr>
          <p:cNvSpPr/>
          <p:nvPr/>
        </p:nvSpPr>
        <p:spPr>
          <a:xfrm>
            <a:off x="5474192" y="1346130"/>
            <a:ext cx="2088233" cy="864096"/>
          </a:xfrm>
          <a:prstGeom prst="roundRect">
            <a:avLst/>
          </a:prstGeom>
          <a:no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43" name="TextBox 42">
            <a:extLst>
              <a:ext uri="{FF2B5EF4-FFF2-40B4-BE49-F238E27FC236}">
                <a16:creationId xmlns:a16="http://schemas.microsoft.com/office/drawing/2014/main" id="{D3BDE244-7B3A-40E2-9115-1B009ED0E43D}"/>
              </a:ext>
            </a:extLst>
          </p:cNvPr>
          <p:cNvSpPr txBox="1"/>
          <p:nvPr/>
        </p:nvSpPr>
        <p:spPr>
          <a:xfrm>
            <a:off x="7723459" y="2636870"/>
            <a:ext cx="1440159" cy="369332"/>
          </a:xfrm>
          <a:prstGeom prst="rect">
            <a:avLst/>
          </a:prstGeom>
          <a:noFill/>
        </p:spPr>
        <p:txBody>
          <a:bodyPr wrap="square" rtlCol="0">
            <a:spAutoFit/>
          </a:bodyPr>
          <a:lstStyle/>
          <a:p>
            <a:r>
              <a:rPr lang="en-AU" dirty="0">
                <a:solidFill>
                  <a:srgbClr val="FF9999"/>
                </a:solidFill>
              </a:rPr>
              <a:t>Just Chilling…</a:t>
            </a:r>
          </a:p>
        </p:txBody>
      </p:sp>
      <p:cxnSp>
        <p:nvCxnSpPr>
          <p:cNvPr id="44" name="Straight Arrow Connector 43">
            <a:extLst>
              <a:ext uri="{FF2B5EF4-FFF2-40B4-BE49-F238E27FC236}">
                <a16:creationId xmlns:a16="http://schemas.microsoft.com/office/drawing/2014/main" id="{75289E91-7B1D-4920-87E5-4CEB717FA62B}"/>
              </a:ext>
            </a:extLst>
          </p:cNvPr>
          <p:cNvCxnSpPr>
            <a:cxnSpLocks/>
            <a:stCxn id="43" idx="0"/>
            <a:endCxn id="45" idx="2"/>
          </p:cNvCxnSpPr>
          <p:nvPr/>
        </p:nvCxnSpPr>
        <p:spPr>
          <a:xfrm flipV="1">
            <a:off x="8443539" y="2206405"/>
            <a:ext cx="0" cy="430465"/>
          </a:xfrm>
          <a:prstGeom prst="straightConnector1">
            <a:avLst/>
          </a:prstGeom>
          <a:ln>
            <a:solidFill>
              <a:srgbClr val="FF9999"/>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3D9B6F1F-5C49-4AED-9012-22E641A9C939}"/>
              </a:ext>
            </a:extLst>
          </p:cNvPr>
          <p:cNvSpPr/>
          <p:nvPr/>
        </p:nvSpPr>
        <p:spPr>
          <a:xfrm>
            <a:off x="7884368" y="1342309"/>
            <a:ext cx="1118342" cy="864096"/>
          </a:xfrm>
          <a:prstGeom prst="roundRect">
            <a:avLst/>
          </a:prstGeom>
          <a:noFill/>
          <a:ln>
            <a:solidFill>
              <a:srgbClr val="FF9999"/>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pic>
        <p:nvPicPr>
          <p:cNvPr id="22" name="Picture 21">
            <a:extLst>
              <a:ext uri="{FF2B5EF4-FFF2-40B4-BE49-F238E27FC236}">
                <a16:creationId xmlns:a16="http://schemas.microsoft.com/office/drawing/2014/main" id="{8EBF2275-14AD-45A0-B5A4-3E28A9278714}"/>
              </a:ext>
            </a:extLst>
          </p:cNvPr>
          <p:cNvPicPr>
            <a:picLocks noChangeAspect="1"/>
          </p:cNvPicPr>
          <p:nvPr/>
        </p:nvPicPr>
        <p:blipFill>
          <a:blip r:embed="rId5"/>
          <a:stretch>
            <a:fillRect/>
          </a:stretch>
        </p:blipFill>
        <p:spPr>
          <a:xfrm>
            <a:off x="217484" y="3501008"/>
            <a:ext cx="2627784" cy="701190"/>
          </a:xfrm>
          <a:prstGeom prst="rect">
            <a:avLst/>
          </a:prstGeom>
        </p:spPr>
      </p:pic>
      <p:pic>
        <p:nvPicPr>
          <p:cNvPr id="21" name="Picture 2" descr="Image result for im jelly meme">
            <a:extLst>
              <a:ext uri="{FF2B5EF4-FFF2-40B4-BE49-F238E27FC236}">
                <a16:creationId xmlns:a16="http://schemas.microsoft.com/office/drawing/2014/main" id="{EDBCDDD0-236C-4511-B25B-4AA91609C8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8188" y="4509120"/>
            <a:ext cx="1260472" cy="17571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5B274CD-73C7-408B-B26C-C1EA209CF9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2733" y="2821169"/>
            <a:ext cx="617892" cy="617892"/>
          </a:xfrm>
          <a:prstGeom prst="rect">
            <a:avLst/>
          </a:prstGeom>
        </p:spPr>
      </p:pic>
      <p:sp>
        <p:nvSpPr>
          <p:cNvPr id="26" name="Footer Placeholder 1">
            <a:extLst>
              <a:ext uri="{FF2B5EF4-FFF2-40B4-BE49-F238E27FC236}">
                <a16:creationId xmlns:a16="http://schemas.microsoft.com/office/drawing/2014/main" id="{0CDC2D2F-50EA-4CE2-9AD8-D6F861E1FF3F}"/>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27" name="Slide Number Placeholder 4">
            <a:extLst>
              <a:ext uri="{FF2B5EF4-FFF2-40B4-BE49-F238E27FC236}">
                <a16:creationId xmlns:a16="http://schemas.microsoft.com/office/drawing/2014/main" id="{7E856863-35A2-4F4F-B8D1-4B9069449C0D}"/>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20</a:t>
            </a:fld>
            <a:r>
              <a:rPr lang="en-AU" altLang="en-US" sz="1400" dirty="0">
                <a:solidFill>
                  <a:schemeClr val="bg1"/>
                </a:solidFill>
              </a:rPr>
              <a:t>  |</a:t>
            </a:r>
          </a:p>
        </p:txBody>
      </p:sp>
    </p:spTree>
    <p:extLst>
      <p:ext uri="{BB962C8B-B14F-4D97-AF65-F5344CB8AC3E}">
        <p14:creationId xmlns:p14="http://schemas.microsoft.com/office/powerpoint/2010/main" val="273030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The Research Question</a:t>
            </a:r>
          </a:p>
        </p:txBody>
      </p:sp>
      <p:sp>
        <p:nvSpPr>
          <p:cNvPr id="12291" name="Content Placeholder 2">
            <a:extLst>
              <a:ext uri="{FF2B5EF4-FFF2-40B4-BE49-F238E27FC236}">
                <a16:creationId xmlns:a16="http://schemas.microsoft.com/office/drawing/2014/main" id="{5CC93DBE-6711-4007-9BF9-DFBDABD9E07F}"/>
              </a:ext>
            </a:extLst>
          </p:cNvPr>
          <p:cNvSpPr>
            <a:spLocks noGrp="1"/>
          </p:cNvSpPr>
          <p:nvPr>
            <p:ph idx="1"/>
          </p:nvPr>
        </p:nvSpPr>
        <p:spPr/>
        <p:txBody>
          <a:bodyPr/>
          <a:lstStyle/>
          <a:p>
            <a:pPr marL="0" indent="0" algn="ctr">
              <a:buNone/>
            </a:pPr>
            <a:r>
              <a:rPr lang="en-AU" altLang="en-US" sz="3600" dirty="0">
                <a:solidFill>
                  <a:srgbClr val="FFCC66"/>
                </a:solidFill>
              </a:rPr>
              <a:t>Can Conditional Mean Embeddings (CMEs) be as cool as Gaussian Processes (GPs)?</a:t>
            </a:r>
          </a:p>
        </p:txBody>
      </p:sp>
      <p:sp>
        <p:nvSpPr>
          <p:cNvPr id="8" name="Footer Placeholder 1">
            <a:extLst>
              <a:ext uri="{FF2B5EF4-FFF2-40B4-BE49-F238E27FC236}">
                <a16:creationId xmlns:a16="http://schemas.microsoft.com/office/drawing/2014/main" id="{50F50F43-CB86-4861-9100-7E8E3E190F00}"/>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C58B29B7-48F7-4AB1-A10A-58FFD5B5A853}"/>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21</a:t>
            </a:fld>
            <a:r>
              <a:rPr lang="en-AU" altLang="en-US" sz="1400" dirty="0">
                <a:solidFill>
                  <a:schemeClr val="bg1"/>
                </a:solidFill>
              </a:rPr>
              <a:t>  |</a:t>
            </a:r>
          </a:p>
        </p:txBody>
      </p:sp>
    </p:spTree>
    <p:extLst>
      <p:ext uri="{BB962C8B-B14F-4D97-AF65-F5344CB8AC3E}">
        <p14:creationId xmlns:p14="http://schemas.microsoft.com/office/powerpoint/2010/main" val="53931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The Research Question</a:t>
            </a:r>
          </a:p>
        </p:txBody>
      </p:sp>
      <p:sp>
        <p:nvSpPr>
          <p:cNvPr id="12291" name="Content Placeholder 2">
            <a:extLst>
              <a:ext uri="{FF2B5EF4-FFF2-40B4-BE49-F238E27FC236}">
                <a16:creationId xmlns:a16="http://schemas.microsoft.com/office/drawing/2014/main" id="{5CC93DBE-6711-4007-9BF9-DFBDABD9E07F}"/>
              </a:ext>
            </a:extLst>
          </p:cNvPr>
          <p:cNvSpPr>
            <a:spLocks noGrp="1"/>
          </p:cNvSpPr>
          <p:nvPr>
            <p:ph idx="1"/>
          </p:nvPr>
        </p:nvSpPr>
        <p:spPr/>
        <p:txBody>
          <a:bodyPr/>
          <a:lstStyle/>
          <a:p>
            <a:pPr marL="0" indent="0" algn="ctr">
              <a:buNone/>
            </a:pPr>
            <a:r>
              <a:rPr lang="en-AU" altLang="en-US" sz="3600" strike="sngStrike" dirty="0">
                <a:solidFill>
                  <a:srgbClr val="FFCC66"/>
                </a:solidFill>
              </a:rPr>
              <a:t>Can Conditional Mean Embeddings (CMEs) be as cool as Gaussian Processes (GPs)?</a:t>
            </a:r>
          </a:p>
          <a:p>
            <a:pPr marL="0" indent="0" algn="ctr">
              <a:buNone/>
            </a:pPr>
            <a:endParaRPr lang="en-AU" altLang="en-US" sz="3600" strike="sngStrike" dirty="0"/>
          </a:p>
          <a:p>
            <a:pPr marL="0" indent="0" algn="ctr">
              <a:buNone/>
            </a:pPr>
            <a:r>
              <a:rPr lang="en-AU" altLang="en-US" sz="3600" dirty="0">
                <a:solidFill>
                  <a:srgbClr val="00CC66"/>
                </a:solidFill>
              </a:rPr>
              <a:t>Can we design a hyperparameter learning objective for CMEs to ensure good generalization?</a:t>
            </a:r>
          </a:p>
        </p:txBody>
      </p:sp>
      <p:sp>
        <p:nvSpPr>
          <p:cNvPr id="8" name="Footer Placeholder 1">
            <a:extLst>
              <a:ext uri="{FF2B5EF4-FFF2-40B4-BE49-F238E27FC236}">
                <a16:creationId xmlns:a16="http://schemas.microsoft.com/office/drawing/2014/main" id="{4106F2AD-D8AC-4513-A3AF-E4055E364771}"/>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40DE6EBA-EEFA-4A2C-80DD-399E2B1B8E5D}"/>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22</a:t>
            </a:fld>
            <a:r>
              <a:rPr lang="en-AU" altLang="en-US" sz="1400" dirty="0">
                <a:solidFill>
                  <a:schemeClr val="bg1"/>
                </a:solidFill>
              </a:rPr>
              <a:t>  |</a:t>
            </a:r>
          </a:p>
        </p:txBody>
      </p:sp>
    </p:spTree>
    <p:extLst>
      <p:ext uri="{BB962C8B-B14F-4D97-AF65-F5344CB8AC3E}">
        <p14:creationId xmlns:p14="http://schemas.microsoft.com/office/powerpoint/2010/main" val="4261059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The Research Question</a:t>
            </a:r>
          </a:p>
        </p:txBody>
      </p:sp>
      <p:sp>
        <p:nvSpPr>
          <p:cNvPr id="12291" name="Content Placeholder 2">
            <a:extLst>
              <a:ext uri="{FF2B5EF4-FFF2-40B4-BE49-F238E27FC236}">
                <a16:creationId xmlns:a16="http://schemas.microsoft.com/office/drawing/2014/main" id="{5CC93DBE-6711-4007-9BF9-DFBDABD9E07F}"/>
              </a:ext>
            </a:extLst>
          </p:cNvPr>
          <p:cNvSpPr>
            <a:spLocks noGrp="1"/>
          </p:cNvSpPr>
          <p:nvPr>
            <p:ph idx="1"/>
          </p:nvPr>
        </p:nvSpPr>
        <p:spPr/>
        <p:txBody>
          <a:bodyPr/>
          <a:lstStyle/>
          <a:p>
            <a:pPr marL="0" indent="0" algn="ctr">
              <a:buNone/>
            </a:pPr>
            <a:r>
              <a:rPr lang="en-AU" altLang="en-US" sz="3600" strike="sngStrike" dirty="0">
                <a:solidFill>
                  <a:srgbClr val="FFCC66"/>
                </a:solidFill>
              </a:rPr>
              <a:t>Can Conditional Mean Embeddings (CMEs) be as cool as Gaussian Processes (GPs)?</a:t>
            </a:r>
          </a:p>
          <a:p>
            <a:pPr marL="0" indent="0" algn="ctr">
              <a:buNone/>
            </a:pPr>
            <a:endParaRPr lang="en-AU" altLang="en-US" sz="3600" strike="sngStrike" dirty="0"/>
          </a:p>
          <a:p>
            <a:pPr marL="0" indent="0" algn="ctr">
              <a:buNone/>
            </a:pPr>
            <a:r>
              <a:rPr lang="en-AU" altLang="en-US" sz="3600" dirty="0">
                <a:solidFill>
                  <a:srgbClr val="00CC66"/>
                </a:solidFill>
              </a:rPr>
              <a:t>Can we design a hyperparameter learning objective for CMEs to ensure good generalization?</a:t>
            </a:r>
          </a:p>
          <a:p>
            <a:pPr marL="742950" indent="-742950" algn="ctr">
              <a:buAutoNum type="arabicParenBoth"/>
            </a:pPr>
            <a:r>
              <a:rPr lang="en-AU" altLang="en-US" sz="2800" dirty="0">
                <a:solidFill>
                  <a:srgbClr val="0099FF"/>
                </a:solidFill>
              </a:rPr>
              <a:t>Balance Data Fit and Model Complexity</a:t>
            </a:r>
          </a:p>
          <a:p>
            <a:pPr marL="742950" indent="-742950" algn="ctr">
              <a:buAutoNum type="arabicParenBoth"/>
            </a:pPr>
            <a:r>
              <a:rPr lang="en-AU" altLang="en-US" sz="2800" dirty="0">
                <a:solidFill>
                  <a:srgbClr val="0099FF"/>
                </a:solidFill>
              </a:rPr>
              <a:t>Scalable</a:t>
            </a:r>
          </a:p>
        </p:txBody>
      </p:sp>
      <p:sp>
        <p:nvSpPr>
          <p:cNvPr id="8" name="Footer Placeholder 1">
            <a:extLst>
              <a:ext uri="{FF2B5EF4-FFF2-40B4-BE49-F238E27FC236}">
                <a16:creationId xmlns:a16="http://schemas.microsoft.com/office/drawing/2014/main" id="{196CA4E5-BD63-4424-80FA-C7CC4F847627}"/>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E6C007E9-5116-45FB-AD4C-04E5640E1973}"/>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23</a:t>
            </a:fld>
            <a:r>
              <a:rPr lang="en-AU" altLang="en-US" sz="1400" dirty="0">
                <a:solidFill>
                  <a:schemeClr val="bg1"/>
                </a:solidFill>
              </a:rPr>
              <a:t>  |</a:t>
            </a:r>
          </a:p>
        </p:txBody>
      </p:sp>
    </p:spTree>
    <p:extLst>
      <p:ext uri="{BB962C8B-B14F-4D97-AF65-F5344CB8AC3E}">
        <p14:creationId xmlns:p14="http://schemas.microsoft.com/office/powerpoint/2010/main" val="3265154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Yes we can!</a:t>
            </a:r>
          </a:p>
        </p:txBody>
      </p:sp>
      <mc:AlternateContent xmlns:mc="http://schemas.openxmlformats.org/markup-compatibility/2006" xmlns:a14="http://schemas.microsoft.com/office/drawing/2010/main">
        <mc:Choice Requires="a14">
          <p:sp>
            <p:nvSpPr>
              <p:cNvPr id="12291" name="Content Placeholder 2">
                <a:extLst>
                  <a:ext uri="{FF2B5EF4-FFF2-40B4-BE49-F238E27FC236}">
                    <a16:creationId xmlns:a16="http://schemas.microsoft.com/office/drawing/2014/main" id="{5CC93DBE-6711-4007-9BF9-DFBDABD9E07F}"/>
                  </a:ext>
                </a:extLst>
              </p:cNvPr>
              <p:cNvSpPr>
                <a:spLocks noGrp="1"/>
              </p:cNvSpPr>
              <p:nvPr>
                <p:ph idx="1"/>
              </p:nvPr>
            </p:nvSpPr>
            <p:spPr/>
            <p:txBody>
              <a:bodyPr/>
              <a:lstStyle/>
              <a:p>
                <a:r>
                  <a:rPr lang="en-AU" altLang="en-US" dirty="0">
                    <a:solidFill>
                      <a:srgbClr val="0070C0"/>
                    </a:solidFill>
                  </a:rPr>
                  <a:t>Our Main Theoretical Contributions:</a:t>
                </a:r>
              </a:p>
              <a:p>
                <a:pPr marL="673100" lvl="1" indent="-457200">
                  <a:buFont typeface="+mj-lt"/>
                  <a:buAutoNum type="arabicPeriod"/>
                </a:pPr>
                <a:r>
                  <a:rPr lang="en-AU" altLang="en-US" dirty="0">
                    <a:solidFill>
                      <a:srgbClr val="0070C0"/>
                    </a:solidFill>
                  </a:rPr>
                  <a:t>Data-Dependent Model Complexity Measure </a:t>
                </a:r>
                <a14:m>
                  <m:oMath xmlns:m="http://schemas.openxmlformats.org/officeDocument/2006/math">
                    <m:r>
                      <a:rPr lang="en-AU" altLang="en-US" i="1">
                        <a:solidFill>
                          <a:srgbClr val="0070C0"/>
                        </a:solidFill>
                        <a:latin typeface="Cambria Math" panose="02040503050406030204" pitchFamily="18" charset="0"/>
                      </a:rPr>
                      <m:t>𝑟</m:t>
                    </m:r>
                    <m:r>
                      <a:rPr lang="en-AU" altLang="en-US" i="1">
                        <a:solidFill>
                          <a:srgbClr val="0070C0"/>
                        </a:solidFill>
                        <a:latin typeface="Cambria Math" panose="02040503050406030204" pitchFamily="18" charset="0"/>
                      </a:rPr>
                      <m:t>(</m:t>
                    </m:r>
                    <m:r>
                      <a:rPr lang="en-AU" altLang="en-US" i="1">
                        <a:solidFill>
                          <a:srgbClr val="0070C0"/>
                        </a:solidFill>
                        <a:latin typeface="Cambria Math" panose="02040503050406030204" pitchFamily="18" charset="0"/>
                        <a:ea typeface="Cambria Math" panose="02040503050406030204" pitchFamily="18" charset="0"/>
                      </a:rPr>
                      <m:t>𝜃</m:t>
                    </m:r>
                    <m:r>
                      <a:rPr lang="en-AU" altLang="en-US" i="1">
                        <a:solidFill>
                          <a:srgbClr val="0070C0"/>
                        </a:solidFill>
                        <a:latin typeface="Cambria Math" panose="02040503050406030204" pitchFamily="18" charset="0"/>
                        <a:ea typeface="Cambria Math" panose="02040503050406030204" pitchFamily="18" charset="0"/>
                      </a:rPr>
                      <m:t>,</m:t>
                    </m:r>
                    <m:r>
                      <a:rPr lang="en-AU" altLang="en-US" i="1">
                        <a:solidFill>
                          <a:srgbClr val="0070C0"/>
                        </a:solidFill>
                        <a:latin typeface="Cambria Math" panose="02040503050406030204" pitchFamily="18" charset="0"/>
                        <a:ea typeface="Cambria Math" panose="02040503050406030204" pitchFamily="18" charset="0"/>
                      </a:rPr>
                      <m:t>𝜆</m:t>
                    </m:r>
                    <m:r>
                      <a:rPr lang="en-AU" altLang="en-US" i="1">
                        <a:solidFill>
                          <a:srgbClr val="0070C0"/>
                        </a:solidFill>
                        <a:latin typeface="Cambria Math" panose="02040503050406030204" pitchFamily="18" charset="0"/>
                        <a:ea typeface="Cambria Math" panose="02040503050406030204" pitchFamily="18" charset="0"/>
                      </a:rPr>
                      <m:t>)</m:t>
                    </m:r>
                  </m:oMath>
                </a14:m>
                <a:endParaRPr lang="en-AU" altLang="en-US" dirty="0">
                  <a:solidFill>
                    <a:srgbClr val="0070C0"/>
                  </a:solidFill>
                </a:endParaRPr>
              </a:p>
              <a:p>
                <a:pPr lvl="2"/>
                <a:r>
                  <a:rPr lang="en-AU" altLang="en-US" dirty="0">
                    <a:solidFill>
                      <a:srgbClr val="0070C0"/>
                    </a:solidFill>
                  </a:rPr>
                  <a:t>Based on learning theoretic bounds using Rademacher complexities</a:t>
                </a:r>
              </a:p>
              <a:p>
                <a:pPr marL="673100" lvl="1" indent="-457200">
                  <a:buFont typeface="+mj-lt"/>
                  <a:buAutoNum type="arabicPeriod"/>
                </a:pPr>
                <a:r>
                  <a:rPr lang="en-AU" altLang="en-US" dirty="0">
                    <a:solidFill>
                      <a:srgbClr val="0070C0"/>
                    </a:solidFill>
                  </a:rPr>
                  <a:t>Complexity and Risk Bounds for Conditional Mean Embeddings (CMEs)</a:t>
                </a:r>
              </a:p>
              <a:p>
                <a:pPr marL="673100" lvl="1" indent="-457200">
                  <a:buFont typeface="+mj-lt"/>
                  <a:buAutoNum type="arabicPeriod"/>
                </a:pPr>
                <a:r>
                  <a:rPr lang="en-AU" altLang="en-US" dirty="0">
                    <a:solidFill>
                      <a:srgbClr val="0070C0"/>
                    </a:solidFill>
                  </a:rPr>
                  <a:t>Convergence guarantees for a class of CMEs</a:t>
                </a:r>
              </a:p>
              <a:p>
                <a:pPr lvl="1"/>
                <a:endParaRPr lang="en-AU" altLang="en-US" dirty="0"/>
              </a:p>
              <a:p>
                <a:r>
                  <a:rPr lang="en-AU" altLang="en-US" dirty="0">
                    <a:solidFill>
                      <a:schemeClr val="accent2">
                        <a:lumMod val="75000"/>
                      </a:schemeClr>
                    </a:solidFill>
                  </a:rPr>
                  <a:t>Our Main Methodological Contributions:</a:t>
                </a:r>
              </a:p>
              <a:p>
                <a:pPr marL="673100" lvl="1" indent="-457200">
                  <a:buFont typeface="+mj-lt"/>
                  <a:buAutoNum type="arabicPeriod"/>
                </a:pPr>
                <a:r>
                  <a:rPr lang="en-AU" altLang="en-US" dirty="0">
                    <a:solidFill>
                      <a:schemeClr val="accent2">
                        <a:lumMod val="75000"/>
                      </a:schemeClr>
                    </a:solidFill>
                  </a:rPr>
                  <a:t>A hyperparameter learning objective based on these bounds</a:t>
                </a:r>
              </a:p>
              <a:p>
                <a:pPr lvl="2"/>
                <a:r>
                  <a:rPr lang="en-AU" altLang="en-US" dirty="0">
                    <a:solidFill>
                      <a:schemeClr val="accent2">
                        <a:lumMod val="75000"/>
                      </a:schemeClr>
                    </a:solidFill>
                  </a:rPr>
                  <a:t>Balances Data Fit and Model Complexity to ensure good generalization</a:t>
                </a:r>
              </a:p>
              <a:p>
                <a:pPr lvl="2"/>
                <a:r>
                  <a:rPr lang="en-AU" altLang="en-US" dirty="0">
                    <a:solidFill>
                      <a:schemeClr val="accent2">
                        <a:lumMod val="75000"/>
                      </a:schemeClr>
                    </a:solidFill>
                  </a:rPr>
                  <a:t>Amends to batch stochastic gradient updates → Scalable!</a:t>
                </a:r>
              </a:p>
              <a:p>
                <a:pPr marL="673100" lvl="1" indent="-457200">
                  <a:buFont typeface="+mj-lt"/>
                  <a:buAutoNum type="arabicPeriod"/>
                </a:pPr>
                <a:r>
                  <a:rPr lang="en-AU" altLang="en-US" dirty="0">
                    <a:solidFill>
                      <a:schemeClr val="accent2">
                        <a:lumMod val="75000"/>
                      </a:schemeClr>
                    </a:solidFill>
                  </a:rPr>
                  <a:t>Application of the resulting learning algorithm</a:t>
                </a:r>
              </a:p>
              <a:p>
                <a:pPr lvl="2"/>
                <a:r>
                  <a:rPr lang="en-AU" altLang="en-US" dirty="0">
                    <a:solidFill>
                      <a:schemeClr val="accent2">
                        <a:lumMod val="75000"/>
                      </a:schemeClr>
                    </a:solidFill>
                  </a:rPr>
                  <a:t>CMEs can now use kernels constructed from neural networks and learn its weights as hyperparameters using this algorithm</a:t>
                </a:r>
              </a:p>
            </p:txBody>
          </p:sp>
        </mc:Choice>
        <mc:Fallback xmlns="">
          <p:sp>
            <p:nvSpPr>
              <p:cNvPr id="12291" name="Content Placeholder 2">
                <a:extLst>
                  <a:ext uri="{FF2B5EF4-FFF2-40B4-BE49-F238E27FC236}">
                    <a16:creationId xmlns:a16="http://schemas.microsoft.com/office/drawing/2014/main" id="{5CC93DBE-6711-4007-9BF9-DFBDABD9E07F}"/>
                  </a:ext>
                </a:extLst>
              </p:cNvPr>
              <p:cNvSpPr>
                <a:spLocks noGrp="1" noRot="1" noChangeAspect="1" noMove="1" noResize="1" noEditPoints="1" noAdjustHandles="1" noChangeArrowheads="1" noChangeShapeType="1" noTextEdit="1"/>
              </p:cNvSpPr>
              <p:nvPr>
                <p:ph idx="1"/>
              </p:nvPr>
            </p:nvSpPr>
            <p:spPr>
              <a:blipFill>
                <a:blip r:embed="rId3"/>
                <a:stretch>
                  <a:fillRect l="-2089" t="-2800" r="-216" b="-2267"/>
                </a:stretch>
              </a:blipFill>
            </p:spPr>
            <p:txBody>
              <a:bodyPr/>
              <a:lstStyle/>
              <a:p>
                <a:r>
                  <a:rPr lang="en-AU">
                    <a:noFill/>
                  </a:rPr>
                  <a:t> </a:t>
                </a:r>
              </a:p>
            </p:txBody>
          </p:sp>
        </mc:Fallback>
      </mc:AlternateContent>
      <p:sp>
        <p:nvSpPr>
          <p:cNvPr id="8" name="Footer Placeholder 1">
            <a:extLst>
              <a:ext uri="{FF2B5EF4-FFF2-40B4-BE49-F238E27FC236}">
                <a16:creationId xmlns:a16="http://schemas.microsoft.com/office/drawing/2014/main" id="{626C4B29-BC09-4C0A-88CC-4B090C834759}"/>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D601F48F-6CD3-41DA-8CDB-2949B37FFB28}"/>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24</a:t>
            </a:fld>
            <a:r>
              <a:rPr lang="en-AU" altLang="en-US" sz="1400" dirty="0">
                <a:solidFill>
                  <a:schemeClr val="bg1"/>
                </a:solidFill>
              </a:rPr>
              <a:t>  |</a:t>
            </a:r>
          </a:p>
        </p:txBody>
      </p:sp>
    </p:spTree>
    <p:extLst>
      <p:ext uri="{BB962C8B-B14F-4D97-AF65-F5344CB8AC3E}">
        <p14:creationId xmlns:p14="http://schemas.microsoft.com/office/powerpoint/2010/main" val="2744704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Remainder of this Talk</a:t>
            </a:r>
          </a:p>
        </p:txBody>
      </p:sp>
      <p:sp>
        <p:nvSpPr>
          <p:cNvPr id="12291" name="Content Placeholder 2">
            <a:extLst>
              <a:ext uri="{FF2B5EF4-FFF2-40B4-BE49-F238E27FC236}">
                <a16:creationId xmlns:a16="http://schemas.microsoft.com/office/drawing/2014/main" id="{5CC93DBE-6711-4007-9BF9-DFBDABD9E07F}"/>
              </a:ext>
            </a:extLst>
          </p:cNvPr>
          <p:cNvSpPr>
            <a:spLocks noGrp="1"/>
          </p:cNvSpPr>
          <p:nvPr>
            <p:ph idx="1"/>
          </p:nvPr>
        </p:nvSpPr>
        <p:spPr/>
        <p:txBody>
          <a:bodyPr/>
          <a:lstStyle/>
          <a:p>
            <a:pPr marL="0" indent="0">
              <a:buNone/>
            </a:pPr>
            <a:r>
              <a:rPr lang="en-AU" altLang="en-US" dirty="0">
                <a:solidFill>
                  <a:srgbClr val="FF9999"/>
                </a:solidFill>
              </a:rPr>
              <a:t>Introduction </a:t>
            </a:r>
            <a:r>
              <a:rPr lang="en-AU" altLang="en-US" dirty="0">
                <a:solidFill>
                  <a:srgbClr val="CC99FF"/>
                </a:solidFill>
              </a:rPr>
              <a:t>–</a:t>
            </a:r>
            <a:r>
              <a:rPr lang="en-AU" altLang="en-US" dirty="0">
                <a:solidFill>
                  <a:srgbClr val="FF9999"/>
                </a:solidFill>
              </a:rPr>
              <a:t> </a:t>
            </a:r>
            <a:r>
              <a:rPr lang="en-AU" altLang="en-US" dirty="0">
                <a:solidFill>
                  <a:srgbClr val="FFCC66"/>
                </a:solidFill>
              </a:rPr>
              <a:t>Background</a:t>
            </a:r>
            <a:r>
              <a:rPr lang="en-AU" altLang="en-US" dirty="0">
                <a:solidFill>
                  <a:srgbClr val="FF9999"/>
                </a:solidFill>
              </a:rPr>
              <a:t> </a:t>
            </a:r>
            <a:r>
              <a:rPr lang="en-AU" altLang="en-US" dirty="0">
                <a:solidFill>
                  <a:srgbClr val="CC99FF"/>
                </a:solidFill>
              </a:rPr>
              <a:t>–</a:t>
            </a:r>
            <a:r>
              <a:rPr lang="en-AU" altLang="en-US" dirty="0">
                <a:solidFill>
                  <a:srgbClr val="FF9999"/>
                </a:solidFill>
              </a:rPr>
              <a:t> </a:t>
            </a:r>
            <a:r>
              <a:rPr lang="en-AU" altLang="en-US" dirty="0">
                <a:solidFill>
                  <a:srgbClr val="00CC66"/>
                </a:solidFill>
              </a:rPr>
              <a:t>Contributions</a:t>
            </a:r>
            <a:r>
              <a:rPr lang="en-AU" altLang="en-US" dirty="0">
                <a:solidFill>
                  <a:srgbClr val="FF9999"/>
                </a:solidFill>
              </a:rPr>
              <a:t> </a:t>
            </a:r>
            <a:r>
              <a:rPr lang="en-AU" altLang="en-US" dirty="0">
                <a:solidFill>
                  <a:srgbClr val="CC99FF"/>
                </a:solidFill>
              </a:rPr>
              <a:t>–</a:t>
            </a:r>
            <a:r>
              <a:rPr lang="en-AU" altLang="en-US" dirty="0">
                <a:solidFill>
                  <a:srgbClr val="FF9999"/>
                </a:solidFill>
              </a:rPr>
              <a:t> </a:t>
            </a:r>
            <a:r>
              <a:rPr lang="en-AU" altLang="en-US" dirty="0">
                <a:solidFill>
                  <a:srgbClr val="0070C0"/>
                </a:solidFill>
              </a:rPr>
              <a:t>Experiments</a:t>
            </a:r>
          </a:p>
          <a:p>
            <a:pPr marL="0" indent="0">
              <a:buNone/>
            </a:pPr>
            <a:endParaRPr lang="en-AU" altLang="en-US" strike="sngStrike" dirty="0">
              <a:solidFill>
                <a:srgbClr val="FF9999"/>
              </a:solidFill>
            </a:endParaRPr>
          </a:p>
          <a:p>
            <a:r>
              <a:rPr lang="en-AU" altLang="en-US" strike="sngStrike" dirty="0">
                <a:solidFill>
                  <a:srgbClr val="FF9999"/>
                </a:solidFill>
              </a:rPr>
              <a:t>Motivation</a:t>
            </a:r>
          </a:p>
          <a:p>
            <a:r>
              <a:rPr lang="en-AU" altLang="en-US" strike="sngStrike" dirty="0">
                <a:solidFill>
                  <a:srgbClr val="FF9999"/>
                </a:solidFill>
              </a:rPr>
              <a:t>Research Question</a:t>
            </a:r>
          </a:p>
          <a:p>
            <a:r>
              <a:rPr lang="en-AU" altLang="en-US" strike="sngStrike" dirty="0">
                <a:solidFill>
                  <a:srgbClr val="FF9999"/>
                </a:solidFill>
              </a:rPr>
              <a:t>Summary of Contribution</a:t>
            </a:r>
          </a:p>
          <a:p>
            <a:r>
              <a:rPr lang="en-AU" altLang="en-US" dirty="0">
                <a:solidFill>
                  <a:srgbClr val="FFCC66"/>
                </a:solidFill>
              </a:rPr>
              <a:t>Overview of Kernel Mean Embeddings</a:t>
            </a:r>
          </a:p>
          <a:p>
            <a:r>
              <a:rPr lang="en-AU" altLang="en-US" dirty="0">
                <a:solidFill>
                  <a:srgbClr val="FFCC66"/>
                </a:solidFill>
              </a:rPr>
              <a:t>Overview of Conditional Mean Embeddings</a:t>
            </a:r>
          </a:p>
          <a:p>
            <a:r>
              <a:rPr lang="en-AU" altLang="en-US" dirty="0">
                <a:solidFill>
                  <a:srgbClr val="00CC66"/>
                </a:solidFill>
              </a:rPr>
              <a:t>Multiclass Conditional Embedding</a:t>
            </a:r>
          </a:p>
          <a:p>
            <a:r>
              <a:rPr lang="en-AU" altLang="en-US" dirty="0">
                <a:solidFill>
                  <a:srgbClr val="00CC66"/>
                </a:solidFill>
              </a:rPr>
              <a:t>Hyperparameter Learning for Multiclass Conditional Embedding</a:t>
            </a:r>
          </a:p>
          <a:p>
            <a:r>
              <a:rPr lang="en-AU" altLang="en-US" dirty="0">
                <a:solidFill>
                  <a:srgbClr val="0070C0"/>
                </a:solidFill>
              </a:rPr>
              <a:t>Experiments: Toy Data, UCI Data, MNIST</a:t>
            </a:r>
          </a:p>
          <a:p>
            <a:r>
              <a:rPr lang="en-AU" altLang="en-US" dirty="0">
                <a:solidFill>
                  <a:srgbClr val="0070C0"/>
                </a:solidFill>
              </a:rPr>
              <a:t>Extension: Learning Neural Network Weights as Hyperparameters</a:t>
            </a:r>
          </a:p>
          <a:p>
            <a:endParaRPr lang="en-AU" altLang="en-US" dirty="0">
              <a:solidFill>
                <a:srgbClr val="0070C0"/>
              </a:solidFill>
            </a:endParaRPr>
          </a:p>
          <a:p>
            <a:endParaRPr lang="en-AU" altLang="en-US" dirty="0">
              <a:solidFill>
                <a:schemeClr val="accent2">
                  <a:lumMod val="75000"/>
                </a:schemeClr>
              </a:solidFill>
            </a:endParaRPr>
          </a:p>
        </p:txBody>
      </p:sp>
      <p:sp>
        <p:nvSpPr>
          <p:cNvPr id="8" name="Footer Placeholder 1">
            <a:extLst>
              <a:ext uri="{FF2B5EF4-FFF2-40B4-BE49-F238E27FC236}">
                <a16:creationId xmlns:a16="http://schemas.microsoft.com/office/drawing/2014/main" id="{0AE43CF5-32D6-40E8-8485-74ED8BB47F88}"/>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3C6A0633-16E2-496F-A2F4-4EC210BE0EF9}"/>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25</a:t>
            </a:fld>
            <a:r>
              <a:rPr lang="en-AU" altLang="en-US" sz="1400" dirty="0">
                <a:solidFill>
                  <a:schemeClr val="bg1"/>
                </a:solidFill>
              </a:rPr>
              <a:t>  |</a:t>
            </a:r>
          </a:p>
        </p:txBody>
      </p:sp>
    </p:spTree>
    <p:extLst>
      <p:ext uri="{BB962C8B-B14F-4D97-AF65-F5344CB8AC3E}">
        <p14:creationId xmlns:p14="http://schemas.microsoft.com/office/powerpoint/2010/main" val="295296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6F92AC25-3C80-4505-85B8-7C46C6A4023D}"/>
              </a:ext>
            </a:extLst>
          </p:cNvPr>
          <p:cNvSpPr>
            <a:spLocks noGrp="1"/>
          </p:cNvSpPr>
          <p:nvPr>
            <p:ph type="title"/>
          </p:nvPr>
        </p:nvSpPr>
        <p:spPr/>
        <p:txBody>
          <a:bodyPr/>
          <a:lstStyle/>
          <a:p>
            <a:r>
              <a:rPr lang="en-AU" altLang="en-US"/>
              <a:t>Kernel Mean Embeddings</a:t>
            </a:r>
          </a:p>
        </p:txBody>
      </p:sp>
      <p:sp>
        <p:nvSpPr>
          <p:cNvPr id="11" name="Freeform 4">
            <a:extLst>
              <a:ext uri="{FF2B5EF4-FFF2-40B4-BE49-F238E27FC236}">
                <a16:creationId xmlns:a16="http://schemas.microsoft.com/office/drawing/2014/main" id="{7DDFB364-92CA-43A1-8CC7-4EC7DB0719C8}"/>
              </a:ext>
            </a:extLst>
          </p:cNvPr>
          <p:cNvSpPr/>
          <p:nvPr/>
        </p:nvSpPr>
        <p:spPr>
          <a:xfrm>
            <a:off x="357021" y="3283527"/>
            <a:ext cx="2128438" cy="1089282"/>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906">
                <a:moveTo>
                  <a:pt x="0" y="1327906"/>
                </a:moveTo>
                <a:cubicBezTo>
                  <a:pt x="344510" y="1225948"/>
                  <a:pt x="689020" y="1123990"/>
                  <a:pt x="914400" y="902903"/>
                </a:cubicBezTo>
                <a:cubicBezTo>
                  <a:pt x="1139780" y="681816"/>
                  <a:pt x="1255691" y="35726"/>
                  <a:pt x="1352282" y="1382"/>
                </a:cubicBezTo>
                <a:cubicBezTo>
                  <a:pt x="1448873" y="-32962"/>
                  <a:pt x="1401651" y="583078"/>
                  <a:pt x="1493949" y="696841"/>
                </a:cubicBezTo>
                <a:cubicBezTo>
                  <a:pt x="1586248" y="810604"/>
                  <a:pt x="1766552" y="621714"/>
                  <a:pt x="1906073" y="683962"/>
                </a:cubicBezTo>
                <a:cubicBezTo>
                  <a:pt x="2045594" y="746210"/>
                  <a:pt x="2094963" y="969443"/>
                  <a:pt x="2331076" y="1070328"/>
                </a:cubicBezTo>
                <a:cubicBezTo>
                  <a:pt x="2567189" y="1171212"/>
                  <a:pt x="3322749" y="1289269"/>
                  <a:pt x="3322749" y="1289269"/>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DDE406-79F8-4755-804F-7472D8616094}"/>
              </a:ext>
            </a:extLst>
          </p:cNvPr>
          <p:cNvSpPr/>
          <p:nvPr/>
        </p:nvSpPr>
        <p:spPr>
          <a:xfrm>
            <a:off x="5987814" y="3506365"/>
            <a:ext cx="154286" cy="1604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65F364F-CABF-4B90-AC77-82A35134F2C3}"/>
              </a:ext>
            </a:extLst>
          </p:cNvPr>
          <p:cNvSpPr txBox="1"/>
          <p:nvPr/>
        </p:nvSpPr>
        <p:spPr>
          <a:xfrm>
            <a:off x="2411760" y="2571150"/>
            <a:ext cx="1911837" cy="369332"/>
          </a:xfrm>
          <a:prstGeom prst="rect">
            <a:avLst/>
          </a:prstGeom>
          <a:noFill/>
        </p:spPr>
        <p:txBody>
          <a:bodyPr wrap="square" rtlCol="0">
            <a:spAutoFit/>
          </a:bodyPr>
          <a:lstStyle/>
          <a:p>
            <a:r>
              <a:rPr lang="en-US" dirty="0"/>
              <a:t>Mean Embedding</a:t>
            </a:r>
          </a:p>
        </p:txBody>
      </p:sp>
      <p:sp>
        <p:nvSpPr>
          <p:cNvPr id="16" name="Multiply 11">
            <a:extLst>
              <a:ext uri="{FF2B5EF4-FFF2-40B4-BE49-F238E27FC236}">
                <a16:creationId xmlns:a16="http://schemas.microsoft.com/office/drawing/2014/main" id="{2EEA3B4C-C280-4481-AC46-E08DD43D0D96}"/>
              </a:ext>
            </a:extLst>
          </p:cNvPr>
          <p:cNvSpPr/>
          <p:nvPr/>
        </p:nvSpPr>
        <p:spPr>
          <a:xfrm flipH="1">
            <a:off x="997358" y="4269630"/>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2">
            <a:extLst>
              <a:ext uri="{FF2B5EF4-FFF2-40B4-BE49-F238E27FC236}">
                <a16:creationId xmlns:a16="http://schemas.microsoft.com/office/drawing/2014/main" id="{B07B3B27-DFB8-4340-BF2B-565BBB223A2F}"/>
              </a:ext>
            </a:extLst>
          </p:cNvPr>
          <p:cNvSpPr/>
          <p:nvPr/>
        </p:nvSpPr>
        <p:spPr>
          <a:xfrm flipH="1">
            <a:off x="941753" y="4269630"/>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3">
            <a:extLst>
              <a:ext uri="{FF2B5EF4-FFF2-40B4-BE49-F238E27FC236}">
                <a16:creationId xmlns:a16="http://schemas.microsoft.com/office/drawing/2014/main" id="{666A1706-C2F6-43A1-9B6D-CB28809410BD}"/>
              </a:ext>
            </a:extLst>
          </p:cNvPr>
          <p:cNvSpPr/>
          <p:nvPr/>
        </p:nvSpPr>
        <p:spPr>
          <a:xfrm flipH="1">
            <a:off x="1087319" y="4269629"/>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4">
            <a:extLst>
              <a:ext uri="{FF2B5EF4-FFF2-40B4-BE49-F238E27FC236}">
                <a16:creationId xmlns:a16="http://schemas.microsoft.com/office/drawing/2014/main" id="{C783AC37-AB51-4F79-A60F-88CB8455E80D}"/>
              </a:ext>
            </a:extLst>
          </p:cNvPr>
          <p:cNvSpPr/>
          <p:nvPr/>
        </p:nvSpPr>
        <p:spPr>
          <a:xfrm flipH="1">
            <a:off x="1368317" y="4274422"/>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5">
            <a:extLst>
              <a:ext uri="{FF2B5EF4-FFF2-40B4-BE49-F238E27FC236}">
                <a16:creationId xmlns:a16="http://schemas.microsoft.com/office/drawing/2014/main" id="{1522D011-70CD-4BEA-8741-C1FE36371CAF}"/>
              </a:ext>
            </a:extLst>
          </p:cNvPr>
          <p:cNvSpPr/>
          <p:nvPr/>
        </p:nvSpPr>
        <p:spPr>
          <a:xfrm flipH="1">
            <a:off x="1429406" y="4269629"/>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y 16">
            <a:extLst>
              <a:ext uri="{FF2B5EF4-FFF2-40B4-BE49-F238E27FC236}">
                <a16:creationId xmlns:a16="http://schemas.microsoft.com/office/drawing/2014/main" id="{15DE2F52-B5C1-4025-9362-22560626CEBC}"/>
              </a:ext>
            </a:extLst>
          </p:cNvPr>
          <p:cNvSpPr/>
          <p:nvPr/>
        </p:nvSpPr>
        <p:spPr>
          <a:xfrm flipH="1">
            <a:off x="2029164" y="4280537"/>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5B2B25B-D7A8-4710-AE40-DE8F2ABD3E55}"/>
              </a:ext>
            </a:extLst>
          </p:cNvPr>
          <p:cNvSpPr/>
          <p:nvPr/>
        </p:nvSpPr>
        <p:spPr>
          <a:xfrm>
            <a:off x="6038933" y="3709561"/>
            <a:ext cx="154286" cy="1604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73DBC8C0-D3E1-4CBF-B85E-E94F68577954}"/>
              </a:ext>
            </a:extLst>
          </p:cNvPr>
          <p:cNvSpPr/>
          <p:nvPr/>
        </p:nvSpPr>
        <p:spPr>
          <a:xfrm>
            <a:off x="2352212" y="3870037"/>
            <a:ext cx="3675712" cy="711092"/>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chemeClr val="tx1">
                <a:lumMod val="50000"/>
                <a:lumOff val="50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01CB6CE-3923-4E08-A29A-42C6FB42A99A}"/>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28" name="Freeform 23">
            <a:extLst>
              <a:ext uri="{FF2B5EF4-FFF2-40B4-BE49-F238E27FC236}">
                <a16:creationId xmlns:a16="http://schemas.microsoft.com/office/drawing/2014/main" id="{68DDE4E4-6EF8-46C6-9D2B-8B6A7634CDC9}"/>
              </a:ext>
            </a:extLst>
          </p:cNvPr>
          <p:cNvSpPr/>
          <p:nvPr/>
        </p:nvSpPr>
        <p:spPr>
          <a:xfrm flipV="1">
            <a:off x="1767961" y="2970933"/>
            <a:ext cx="4160420" cy="546071"/>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chemeClr val="tx1">
                <a:lumMod val="50000"/>
                <a:lumOff val="50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49CA8CA-4B51-49E1-B0A0-0065895854D0}"/>
              </a:ext>
            </a:extLst>
          </p:cNvPr>
          <p:cNvSpPr txBox="1"/>
          <p:nvPr/>
        </p:nvSpPr>
        <p:spPr>
          <a:xfrm>
            <a:off x="2480342" y="4641699"/>
            <a:ext cx="2808694" cy="369332"/>
          </a:xfrm>
          <a:prstGeom prst="rect">
            <a:avLst/>
          </a:prstGeom>
          <a:noFill/>
        </p:spPr>
        <p:txBody>
          <a:bodyPr wrap="square" rtlCol="0">
            <a:spAutoFit/>
          </a:bodyPr>
          <a:lstStyle/>
          <a:p>
            <a:r>
              <a:rPr lang="en-US" dirty="0"/>
              <a:t>Empirical Mean Embedding</a:t>
            </a:r>
          </a:p>
        </p:txBody>
      </p:sp>
      <p:pic>
        <p:nvPicPr>
          <p:cNvPr id="9" name="Picture 8">
            <a:extLst>
              <a:ext uri="{FF2B5EF4-FFF2-40B4-BE49-F238E27FC236}">
                <a16:creationId xmlns:a16="http://schemas.microsoft.com/office/drawing/2014/main" id="{E4451FD5-A78E-42E0-9B82-3885BA1BF025}"/>
              </a:ext>
            </a:extLst>
          </p:cNvPr>
          <p:cNvPicPr>
            <a:picLocks noChangeAspect="1"/>
          </p:cNvPicPr>
          <p:nvPr/>
        </p:nvPicPr>
        <p:blipFill>
          <a:blip r:embed="rId3"/>
          <a:stretch>
            <a:fillRect/>
          </a:stretch>
        </p:blipFill>
        <p:spPr>
          <a:xfrm>
            <a:off x="6105189" y="3161000"/>
            <a:ext cx="1795512" cy="290413"/>
          </a:xfrm>
          <a:prstGeom prst="rect">
            <a:avLst/>
          </a:prstGeom>
        </p:spPr>
      </p:pic>
      <p:pic>
        <p:nvPicPr>
          <p:cNvPr id="10240" name="Picture 10239">
            <a:extLst>
              <a:ext uri="{FF2B5EF4-FFF2-40B4-BE49-F238E27FC236}">
                <a16:creationId xmlns:a16="http://schemas.microsoft.com/office/drawing/2014/main" id="{E53ED1A1-3281-4FB6-A52E-C24CDC230CB8}"/>
              </a:ext>
            </a:extLst>
          </p:cNvPr>
          <p:cNvPicPr>
            <a:picLocks noChangeAspect="1"/>
          </p:cNvPicPr>
          <p:nvPr/>
        </p:nvPicPr>
        <p:blipFill>
          <a:blip r:embed="rId4"/>
          <a:stretch>
            <a:fillRect/>
          </a:stretch>
        </p:blipFill>
        <p:spPr>
          <a:xfrm>
            <a:off x="6193219" y="3492821"/>
            <a:ext cx="2331165" cy="873541"/>
          </a:xfrm>
          <a:prstGeom prst="rect">
            <a:avLst/>
          </a:prstGeom>
        </p:spPr>
      </p:pic>
      <p:pic>
        <p:nvPicPr>
          <p:cNvPr id="10241" name="Picture 10240">
            <a:extLst>
              <a:ext uri="{FF2B5EF4-FFF2-40B4-BE49-F238E27FC236}">
                <a16:creationId xmlns:a16="http://schemas.microsoft.com/office/drawing/2014/main" id="{35CCEC19-00D3-445F-8290-0C3DDA5A83A9}"/>
              </a:ext>
            </a:extLst>
          </p:cNvPr>
          <p:cNvPicPr>
            <a:picLocks noChangeAspect="1"/>
          </p:cNvPicPr>
          <p:nvPr/>
        </p:nvPicPr>
        <p:blipFill>
          <a:blip r:embed="rId5"/>
          <a:stretch>
            <a:fillRect/>
          </a:stretch>
        </p:blipFill>
        <p:spPr>
          <a:xfrm>
            <a:off x="933696" y="4528995"/>
            <a:ext cx="1386188" cy="258035"/>
          </a:xfrm>
          <a:prstGeom prst="rect">
            <a:avLst/>
          </a:prstGeom>
        </p:spPr>
      </p:pic>
      <p:pic>
        <p:nvPicPr>
          <p:cNvPr id="38" name="Picture 37">
            <a:extLst>
              <a:ext uri="{FF2B5EF4-FFF2-40B4-BE49-F238E27FC236}">
                <a16:creationId xmlns:a16="http://schemas.microsoft.com/office/drawing/2014/main" id="{807C313A-1305-4209-8754-EFA6E8EAFD3E}"/>
              </a:ext>
            </a:extLst>
          </p:cNvPr>
          <p:cNvPicPr>
            <a:picLocks noChangeAspect="1"/>
          </p:cNvPicPr>
          <p:nvPr/>
        </p:nvPicPr>
        <p:blipFill>
          <a:blip r:embed="rId6"/>
          <a:stretch>
            <a:fillRect/>
          </a:stretch>
        </p:blipFill>
        <p:spPr>
          <a:xfrm>
            <a:off x="6948264" y="2097886"/>
            <a:ext cx="325875" cy="235739"/>
          </a:xfrm>
          <a:prstGeom prst="rect">
            <a:avLst/>
          </a:prstGeom>
        </p:spPr>
      </p:pic>
      <p:sp>
        <p:nvSpPr>
          <p:cNvPr id="39" name="Freeform 3">
            <a:extLst>
              <a:ext uri="{FF2B5EF4-FFF2-40B4-BE49-F238E27FC236}">
                <a16:creationId xmlns:a16="http://schemas.microsoft.com/office/drawing/2014/main" id="{75B4A73C-349A-4092-864A-3A43E0C4140F}"/>
              </a:ext>
            </a:extLst>
          </p:cNvPr>
          <p:cNvSpPr/>
          <p:nvPr/>
        </p:nvSpPr>
        <p:spPr>
          <a:xfrm>
            <a:off x="5239740" y="1973240"/>
            <a:ext cx="3763342" cy="3688008"/>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675CFB-6DF1-4932-AC49-DEB201A58D3F}"/>
                  </a:ext>
                </a:extLst>
              </p:cNvPr>
              <p:cNvSpPr txBox="1"/>
              <p:nvPr/>
            </p:nvSpPr>
            <p:spPr>
              <a:xfrm>
                <a:off x="5730506" y="2712583"/>
                <a:ext cx="3025893" cy="276999"/>
              </a:xfrm>
              <a:prstGeom prst="rect">
                <a:avLst/>
              </a:prstGeom>
              <a:noFill/>
            </p:spPr>
            <p:txBody>
              <a:bodyPr wrap="none" lIns="0" tIns="0" rIns="0" bIns="0" rtlCol="0">
                <a:spAutoFit/>
              </a:bodyPr>
              <a:lstStyle/>
              <a:p>
                <a:r>
                  <a:rPr lang="en-AU" dirty="0">
                    <a:ea typeface="Cambria Math" panose="02040503050406030204" pitchFamily="18" charset="0"/>
                  </a:rPr>
                  <a:t>(Also denoted as </a:t>
                </a:r>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ℙ</m:t>
                        </m:r>
                      </m:sub>
                    </m:sSub>
                  </m:oMath>
                </a14:m>
                <a:r>
                  <a:rPr lang="en-AU" dirty="0"/>
                  <a:t> sometimes)</a:t>
                </a:r>
              </a:p>
            </p:txBody>
          </p:sp>
        </mc:Choice>
        <mc:Fallback xmlns="">
          <p:sp>
            <p:nvSpPr>
              <p:cNvPr id="40" name="TextBox 39">
                <a:extLst>
                  <a:ext uri="{FF2B5EF4-FFF2-40B4-BE49-F238E27FC236}">
                    <a16:creationId xmlns:a16="http://schemas.microsoft.com/office/drawing/2014/main" id="{17675CFB-6DF1-4932-AC49-DEB201A58D3F}"/>
                  </a:ext>
                </a:extLst>
              </p:cNvPr>
              <p:cNvSpPr txBox="1">
                <a:spLocks noRot="1" noChangeAspect="1" noMove="1" noResize="1" noEditPoints="1" noAdjustHandles="1" noChangeArrowheads="1" noChangeShapeType="1" noTextEdit="1"/>
              </p:cNvSpPr>
              <p:nvPr/>
            </p:nvSpPr>
            <p:spPr>
              <a:xfrm>
                <a:off x="5730506" y="2712583"/>
                <a:ext cx="3025893" cy="276999"/>
              </a:xfrm>
              <a:prstGeom prst="rect">
                <a:avLst/>
              </a:prstGeom>
              <a:blipFill>
                <a:blip r:embed="rId7"/>
                <a:stretch>
                  <a:fillRect l="-4637" t="-28889" r="-4435" b="-51111"/>
                </a:stretch>
              </a:blipFill>
            </p:spPr>
            <p:txBody>
              <a:bodyPr/>
              <a:lstStyle/>
              <a:p>
                <a:r>
                  <a:rPr lang="en-AU">
                    <a:noFill/>
                  </a:rPr>
                  <a:t> </a:t>
                </a:r>
              </a:p>
            </p:txBody>
          </p:sp>
        </mc:Fallback>
      </mc:AlternateContent>
      <p:cxnSp>
        <p:nvCxnSpPr>
          <p:cNvPr id="42" name="Straight Arrow Connector 41">
            <a:extLst>
              <a:ext uri="{FF2B5EF4-FFF2-40B4-BE49-F238E27FC236}">
                <a16:creationId xmlns:a16="http://schemas.microsoft.com/office/drawing/2014/main" id="{3C27A889-8475-4DB6-A0FE-8205B3F8D70B}"/>
              </a:ext>
            </a:extLst>
          </p:cNvPr>
          <p:cNvCxnSpPr>
            <a:cxnSpLocks/>
          </p:cNvCxnSpPr>
          <p:nvPr/>
        </p:nvCxnSpPr>
        <p:spPr>
          <a:xfrm flipH="1">
            <a:off x="6372201" y="2989582"/>
            <a:ext cx="1003838" cy="22339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46" name="Picture 45">
            <a:extLst>
              <a:ext uri="{FF2B5EF4-FFF2-40B4-BE49-F238E27FC236}">
                <a16:creationId xmlns:a16="http://schemas.microsoft.com/office/drawing/2014/main" id="{4EAEE28C-AFB7-473A-80DF-74E2A9D64EBF}"/>
              </a:ext>
            </a:extLst>
          </p:cNvPr>
          <p:cNvPicPr>
            <a:picLocks noChangeAspect="1"/>
          </p:cNvPicPr>
          <p:nvPr/>
        </p:nvPicPr>
        <p:blipFill>
          <a:blip r:embed="rId8"/>
          <a:stretch>
            <a:fillRect/>
          </a:stretch>
        </p:blipFill>
        <p:spPr>
          <a:xfrm>
            <a:off x="885045" y="2895919"/>
            <a:ext cx="831797" cy="223945"/>
          </a:xfrm>
          <a:prstGeom prst="rect">
            <a:avLst/>
          </a:prstGeom>
        </p:spPr>
      </p:pic>
      <p:sp>
        <p:nvSpPr>
          <p:cNvPr id="31" name="Footer Placeholder 1">
            <a:extLst>
              <a:ext uri="{FF2B5EF4-FFF2-40B4-BE49-F238E27FC236}">
                <a16:creationId xmlns:a16="http://schemas.microsoft.com/office/drawing/2014/main" id="{4454E3F7-B382-4B93-9130-EF52F89644F7}"/>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32" name="Slide Number Placeholder 4">
            <a:extLst>
              <a:ext uri="{FF2B5EF4-FFF2-40B4-BE49-F238E27FC236}">
                <a16:creationId xmlns:a16="http://schemas.microsoft.com/office/drawing/2014/main" id="{57E4E9CB-52FF-4A6A-842C-CF79163354B1}"/>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26</a:t>
            </a:fld>
            <a:r>
              <a:rPr lang="en-AU" altLang="en-US" sz="1400" dirty="0">
                <a:solidFill>
                  <a:schemeClr val="bg1"/>
                </a:solidFill>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6F92AC25-3C80-4505-85B8-7C46C6A4023D}"/>
              </a:ext>
            </a:extLst>
          </p:cNvPr>
          <p:cNvSpPr>
            <a:spLocks noGrp="1"/>
          </p:cNvSpPr>
          <p:nvPr>
            <p:ph type="title"/>
          </p:nvPr>
        </p:nvSpPr>
        <p:spPr/>
        <p:txBody>
          <a:bodyPr/>
          <a:lstStyle/>
          <a:p>
            <a:r>
              <a:rPr lang="en-AU" altLang="en-US"/>
              <a:t>Kernel Mean Embeddings</a:t>
            </a:r>
          </a:p>
        </p:txBody>
      </p:sp>
      <p:sp>
        <p:nvSpPr>
          <p:cNvPr id="10" name="Freeform 3">
            <a:extLst>
              <a:ext uri="{FF2B5EF4-FFF2-40B4-BE49-F238E27FC236}">
                <a16:creationId xmlns:a16="http://schemas.microsoft.com/office/drawing/2014/main" id="{51D35F9E-832A-4ADC-9F16-C383F261EAC1}"/>
              </a:ext>
            </a:extLst>
          </p:cNvPr>
          <p:cNvSpPr/>
          <p:nvPr/>
        </p:nvSpPr>
        <p:spPr>
          <a:xfrm>
            <a:off x="5239740" y="1973240"/>
            <a:ext cx="3763342" cy="3688008"/>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DDE406-79F8-4755-804F-7472D8616094}"/>
              </a:ext>
            </a:extLst>
          </p:cNvPr>
          <p:cNvSpPr/>
          <p:nvPr/>
        </p:nvSpPr>
        <p:spPr>
          <a:xfrm>
            <a:off x="6467072" y="4061422"/>
            <a:ext cx="154286" cy="1604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65F364F-CABF-4B90-AC77-82A35134F2C3}"/>
              </a:ext>
            </a:extLst>
          </p:cNvPr>
          <p:cNvSpPr txBox="1"/>
          <p:nvPr/>
        </p:nvSpPr>
        <p:spPr>
          <a:xfrm>
            <a:off x="2411760" y="2571150"/>
            <a:ext cx="1911837" cy="369332"/>
          </a:xfrm>
          <a:prstGeom prst="rect">
            <a:avLst/>
          </a:prstGeom>
          <a:noFill/>
        </p:spPr>
        <p:txBody>
          <a:bodyPr wrap="square" rtlCol="0">
            <a:spAutoFit/>
          </a:bodyPr>
          <a:lstStyle/>
          <a:p>
            <a:r>
              <a:rPr lang="en-US" dirty="0"/>
              <a:t>Mean Embedding</a:t>
            </a:r>
          </a:p>
        </p:txBody>
      </p:sp>
      <p:sp>
        <p:nvSpPr>
          <p:cNvPr id="16" name="Multiply 11">
            <a:extLst>
              <a:ext uri="{FF2B5EF4-FFF2-40B4-BE49-F238E27FC236}">
                <a16:creationId xmlns:a16="http://schemas.microsoft.com/office/drawing/2014/main" id="{2EEA3B4C-C280-4481-AC46-E08DD43D0D96}"/>
              </a:ext>
            </a:extLst>
          </p:cNvPr>
          <p:cNvSpPr/>
          <p:nvPr/>
        </p:nvSpPr>
        <p:spPr>
          <a:xfrm flipH="1">
            <a:off x="1057520" y="4269630"/>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2">
            <a:extLst>
              <a:ext uri="{FF2B5EF4-FFF2-40B4-BE49-F238E27FC236}">
                <a16:creationId xmlns:a16="http://schemas.microsoft.com/office/drawing/2014/main" id="{B07B3B27-DFB8-4340-BF2B-565BBB223A2F}"/>
              </a:ext>
            </a:extLst>
          </p:cNvPr>
          <p:cNvSpPr/>
          <p:nvPr/>
        </p:nvSpPr>
        <p:spPr>
          <a:xfrm flipH="1">
            <a:off x="969827" y="4269630"/>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3">
            <a:extLst>
              <a:ext uri="{FF2B5EF4-FFF2-40B4-BE49-F238E27FC236}">
                <a16:creationId xmlns:a16="http://schemas.microsoft.com/office/drawing/2014/main" id="{666A1706-C2F6-43A1-9B6D-CB28809410BD}"/>
              </a:ext>
            </a:extLst>
          </p:cNvPr>
          <p:cNvSpPr/>
          <p:nvPr/>
        </p:nvSpPr>
        <p:spPr>
          <a:xfrm flipH="1">
            <a:off x="1235717" y="4269629"/>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4">
            <a:extLst>
              <a:ext uri="{FF2B5EF4-FFF2-40B4-BE49-F238E27FC236}">
                <a16:creationId xmlns:a16="http://schemas.microsoft.com/office/drawing/2014/main" id="{C783AC37-AB51-4F79-A60F-88CB8455E80D}"/>
              </a:ext>
            </a:extLst>
          </p:cNvPr>
          <p:cNvSpPr/>
          <p:nvPr/>
        </p:nvSpPr>
        <p:spPr>
          <a:xfrm flipH="1">
            <a:off x="1616561" y="4275063"/>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5">
            <a:extLst>
              <a:ext uri="{FF2B5EF4-FFF2-40B4-BE49-F238E27FC236}">
                <a16:creationId xmlns:a16="http://schemas.microsoft.com/office/drawing/2014/main" id="{1522D011-70CD-4BEA-8741-C1FE36371CAF}"/>
              </a:ext>
            </a:extLst>
          </p:cNvPr>
          <p:cNvSpPr/>
          <p:nvPr/>
        </p:nvSpPr>
        <p:spPr>
          <a:xfrm flipH="1">
            <a:off x="1826447" y="4269629"/>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y 16">
            <a:extLst>
              <a:ext uri="{FF2B5EF4-FFF2-40B4-BE49-F238E27FC236}">
                <a16:creationId xmlns:a16="http://schemas.microsoft.com/office/drawing/2014/main" id="{15DE2F52-B5C1-4025-9362-22560626CEBC}"/>
              </a:ext>
            </a:extLst>
          </p:cNvPr>
          <p:cNvSpPr/>
          <p:nvPr/>
        </p:nvSpPr>
        <p:spPr>
          <a:xfrm flipH="1">
            <a:off x="1951522" y="4272515"/>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5B2B25B-D7A8-4710-AE40-DE8F2ABD3E55}"/>
              </a:ext>
            </a:extLst>
          </p:cNvPr>
          <p:cNvSpPr/>
          <p:nvPr/>
        </p:nvSpPr>
        <p:spPr>
          <a:xfrm>
            <a:off x="6621508" y="4365053"/>
            <a:ext cx="154286" cy="1604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73DBC8C0-D3E1-4CBF-B85E-E94F68577954}"/>
              </a:ext>
            </a:extLst>
          </p:cNvPr>
          <p:cNvSpPr/>
          <p:nvPr/>
        </p:nvSpPr>
        <p:spPr>
          <a:xfrm>
            <a:off x="2352212" y="4502999"/>
            <a:ext cx="4164004" cy="78129"/>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chemeClr val="tx1">
                <a:lumMod val="50000"/>
                <a:lumOff val="50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01CB6CE-3923-4E08-A29A-42C6FB42A99A}"/>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28" name="Freeform 23">
            <a:extLst>
              <a:ext uri="{FF2B5EF4-FFF2-40B4-BE49-F238E27FC236}">
                <a16:creationId xmlns:a16="http://schemas.microsoft.com/office/drawing/2014/main" id="{68DDE4E4-6EF8-46C6-9D2B-8B6A7634CDC9}"/>
              </a:ext>
            </a:extLst>
          </p:cNvPr>
          <p:cNvSpPr/>
          <p:nvPr/>
        </p:nvSpPr>
        <p:spPr>
          <a:xfrm flipV="1">
            <a:off x="1826447" y="3428998"/>
            <a:ext cx="4608109" cy="659712"/>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chemeClr val="tx1">
                <a:lumMod val="50000"/>
                <a:lumOff val="50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49CA8CA-4B51-49E1-B0A0-0065895854D0}"/>
              </a:ext>
            </a:extLst>
          </p:cNvPr>
          <p:cNvSpPr txBox="1"/>
          <p:nvPr/>
        </p:nvSpPr>
        <p:spPr>
          <a:xfrm>
            <a:off x="2480342" y="4641699"/>
            <a:ext cx="2808694" cy="369332"/>
          </a:xfrm>
          <a:prstGeom prst="rect">
            <a:avLst/>
          </a:prstGeom>
          <a:noFill/>
        </p:spPr>
        <p:txBody>
          <a:bodyPr wrap="square" rtlCol="0">
            <a:spAutoFit/>
          </a:bodyPr>
          <a:lstStyle/>
          <a:p>
            <a:r>
              <a:rPr lang="en-US" dirty="0"/>
              <a:t>Empirical Mean Embedding</a:t>
            </a:r>
          </a:p>
        </p:txBody>
      </p:sp>
      <p:pic>
        <p:nvPicPr>
          <p:cNvPr id="38" name="Picture 37">
            <a:extLst>
              <a:ext uri="{FF2B5EF4-FFF2-40B4-BE49-F238E27FC236}">
                <a16:creationId xmlns:a16="http://schemas.microsoft.com/office/drawing/2014/main" id="{807C313A-1305-4209-8754-EFA6E8EAFD3E}"/>
              </a:ext>
            </a:extLst>
          </p:cNvPr>
          <p:cNvPicPr>
            <a:picLocks noChangeAspect="1"/>
          </p:cNvPicPr>
          <p:nvPr/>
        </p:nvPicPr>
        <p:blipFill>
          <a:blip r:embed="rId2"/>
          <a:stretch>
            <a:fillRect/>
          </a:stretch>
        </p:blipFill>
        <p:spPr>
          <a:xfrm>
            <a:off x="6948264" y="2097886"/>
            <a:ext cx="325875" cy="235739"/>
          </a:xfrm>
          <a:prstGeom prst="rect">
            <a:avLst/>
          </a:prstGeom>
        </p:spPr>
      </p:pic>
      <p:sp>
        <p:nvSpPr>
          <p:cNvPr id="26" name="Freeform 35">
            <a:extLst>
              <a:ext uri="{FF2B5EF4-FFF2-40B4-BE49-F238E27FC236}">
                <a16:creationId xmlns:a16="http://schemas.microsoft.com/office/drawing/2014/main" id="{E5E20708-4970-4D88-A67B-5AD3F3CD8A0D}"/>
              </a:ext>
            </a:extLst>
          </p:cNvPr>
          <p:cNvSpPr/>
          <p:nvPr/>
        </p:nvSpPr>
        <p:spPr>
          <a:xfrm>
            <a:off x="497622" y="3590274"/>
            <a:ext cx="2184004" cy="751450"/>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6977 h 1326977"/>
              <a:gd name="connsiteX1" fmla="*/ 659518 w 3322749"/>
              <a:gd name="connsiteY1" fmla="*/ 811403 h 1326977"/>
              <a:gd name="connsiteX2" fmla="*/ 1352282 w 3322749"/>
              <a:gd name="connsiteY2" fmla="*/ 453 h 1326977"/>
              <a:gd name="connsiteX3" fmla="*/ 1493949 w 3322749"/>
              <a:gd name="connsiteY3" fmla="*/ 695912 h 1326977"/>
              <a:gd name="connsiteX4" fmla="*/ 1906073 w 3322749"/>
              <a:gd name="connsiteY4" fmla="*/ 683033 h 1326977"/>
              <a:gd name="connsiteX5" fmla="*/ 2331076 w 3322749"/>
              <a:gd name="connsiteY5" fmla="*/ 1069399 h 1326977"/>
              <a:gd name="connsiteX6" fmla="*/ 3322749 w 3322749"/>
              <a:gd name="connsiteY6" fmla="*/ 1288340 h 1326977"/>
              <a:gd name="connsiteX0" fmla="*/ 0 w 3322749"/>
              <a:gd name="connsiteY0" fmla="*/ 1328633 h 1328633"/>
              <a:gd name="connsiteX1" fmla="*/ 659518 w 3322749"/>
              <a:gd name="connsiteY1" fmla="*/ 813059 h 1328633"/>
              <a:gd name="connsiteX2" fmla="*/ 1352282 w 3322749"/>
              <a:gd name="connsiteY2" fmla="*/ 2109 h 1328633"/>
              <a:gd name="connsiteX3" fmla="*/ 1637321 w 3322749"/>
              <a:gd name="connsiteY3" fmla="*/ 581120 h 1328633"/>
              <a:gd name="connsiteX4" fmla="*/ 1906073 w 3322749"/>
              <a:gd name="connsiteY4" fmla="*/ 684689 h 1328633"/>
              <a:gd name="connsiteX5" fmla="*/ 2331076 w 3322749"/>
              <a:gd name="connsiteY5" fmla="*/ 1071055 h 1328633"/>
              <a:gd name="connsiteX6" fmla="*/ 3322749 w 3322749"/>
              <a:gd name="connsiteY6" fmla="*/ 1289996 h 1328633"/>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31076 w 3322749"/>
              <a:gd name="connsiteY5" fmla="*/ 1070968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092125 w 3322749"/>
              <a:gd name="connsiteY5" fmla="*/ 1239170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15146 w 3322749"/>
              <a:gd name="connsiteY5" fmla="*/ 1161538 h 1328546"/>
              <a:gd name="connsiteX6" fmla="*/ 3322749 w 3322749"/>
              <a:gd name="connsiteY6" fmla="*/ 1289909 h 1328546"/>
              <a:gd name="connsiteX0" fmla="*/ 0 w 3322749"/>
              <a:gd name="connsiteY0" fmla="*/ 1329224 h 1329224"/>
              <a:gd name="connsiteX1" fmla="*/ 818819 w 3322749"/>
              <a:gd name="connsiteY1" fmla="*/ 852466 h 1329224"/>
              <a:gd name="connsiteX2" fmla="*/ 1352282 w 3322749"/>
              <a:gd name="connsiteY2" fmla="*/ 2700 h 1329224"/>
              <a:gd name="connsiteX3" fmla="*/ 1637321 w 3322749"/>
              <a:gd name="connsiteY3" fmla="*/ 581711 h 1329224"/>
              <a:gd name="connsiteX4" fmla="*/ 2129094 w 3322749"/>
              <a:gd name="connsiteY4" fmla="*/ 542955 h 1329224"/>
              <a:gd name="connsiteX5" fmla="*/ 2315146 w 3322749"/>
              <a:gd name="connsiteY5" fmla="*/ 1162216 h 1329224"/>
              <a:gd name="connsiteX6" fmla="*/ 3322749 w 3322749"/>
              <a:gd name="connsiteY6" fmla="*/ 1290587 h 1329224"/>
              <a:gd name="connsiteX0" fmla="*/ 0 w 3322749"/>
              <a:gd name="connsiteY0" fmla="*/ 1331742 h 1331742"/>
              <a:gd name="connsiteX1" fmla="*/ 978120 w 3322749"/>
              <a:gd name="connsiteY1" fmla="*/ 971432 h 1331742"/>
              <a:gd name="connsiteX2" fmla="*/ 1352282 w 3322749"/>
              <a:gd name="connsiteY2" fmla="*/ 5218 h 1331742"/>
              <a:gd name="connsiteX3" fmla="*/ 1637321 w 3322749"/>
              <a:gd name="connsiteY3" fmla="*/ 584229 h 1331742"/>
              <a:gd name="connsiteX4" fmla="*/ 2129094 w 3322749"/>
              <a:gd name="connsiteY4" fmla="*/ 545473 h 1331742"/>
              <a:gd name="connsiteX5" fmla="*/ 2315146 w 3322749"/>
              <a:gd name="connsiteY5" fmla="*/ 1164734 h 1331742"/>
              <a:gd name="connsiteX6" fmla="*/ 3322749 w 3322749"/>
              <a:gd name="connsiteY6" fmla="*/ 1293105 h 1331742"/>
              <a:gd name="connsiteX0" fmla="*/ 0 w 3322749"/>
              <a:gd name="connsiteY0" fmla="*/ 1318903 h 1318903"/>
              <a:gd name="connsiteX1" fmla="*/ 978120 w 3322749"/>
              <a:gd name="connsiteY1" fmla="*/ 958593 h 1318903"/>
              <a:gd name="connsiteX2" fmla="*/ 1527513 w 3322749"/>
              <a:gd name="connsiteY2" fmla="*/ 5317 h 1318903"/>
              <a:gd name="connsiteX3" fmla="*/ 1637321 w 3322749"/>
              <a:gd name="connsiteY3" fmla="*/ 571390 h 1318903"/>
              <a:gd name="connsiteX4" fmla="*/ 2129094 w 3322749"/>
              <a:gd name="connsiteY4" fmla="*/ 532634 h 1318903"/>
              <a:gd name="connsiteX5" fmla="*/ 2315146 w 3322749"/>
              <a:gd name="connsiteY5" fmla="*/ 1151895 h 1318903"/>
              <a:gd name="connsiteX6" fmla="*/ 3322749 w 3322749"/>
              <a:gd name="connsiteY6" fmla="*/ 1280266 h 1318903"/>
              <a:gd name="connsiteX0" fmla="*/ 0 w 3322749"/>
              <a:gd name="connsiteY0" fmla="*/ 1329238 h 1329238"/>
              <a:gd name="connsiteX1" fmla="*/ 978120 w 3322749"/>
              <a:gd name="connsiteY1" fmla="*/ 968928 h 1329238"/>
              <a:gd name="connsiteX2" fmla="*/ 1527513 w 3322749"/>
              <a:gd name="connsiteY2" fmla="*/ 15652 h 1329238"/>
              <a:gd name="connsiteX3" fmla="*/ 1764761 w 3322749"/>
              <a:gd name="connsiteY3" fmla="*/ 387646 h 1329238"/>
              <a:gd name="connsiteX4" fmla="*/ 2129094 w 3322749"/>
              <a:gd name="connsiteY4" fmla="*/ 542969 h 1329238"/>
              <a:gd name="connsiteX5" fmla="*/ 2315146 w 3322749"/>
              <a:gd name="connsiteY5" fmla="*/ 1162230 h 1329238"/>
              <a:gd name="connsiteX6" fmla="*/ 3322749 w 3322749"/>
              <a:gd name="connsiteY6" fmla="*/ 1290601 h 1329238"/>
              <a:gd name="connsiteX0" fmla="*/ 0 w 3322749"/>
              <a:gd name="connsiteY0" fmla="*/ 1073241 h 1073241"/>
              <a:gd name="connsiteX1" fmla="*/ 978120 w 3322749"/>
              <a:gd name="connsiteY1" fmla="*/ 712931 h 1073241"/>
              <a:gd name="connsiteX2" fmla="*/ 874380 w 3322749"/>
              <a:gd name="connsiteY2" fmla="*/ 31366 h 1073241"/>
              <a:gd name="connsiteX3" fmla="*/ 1764761 w 3322749"/>
              <a:gd name="connsiteY3" fmla="*/ 131649 h 1073241"/>
              <a:gd name="connsiteX4" fmla="*/ 2129094 w 3322749"/>
              <a:gd name="connsiteY4" fmla="*/ 286972 h 1073241"/>
              <a:gd name="connsiteX5" fmla="*/ 2315146 w 3322749"/>
              <a:gd name="connsiteY5" fmla="*/ 906233 h 1073241"/>
              <a:gd name="connsiteX6" fmla="*/ 3322749 w 3322749"/>
              <a:gd name="connsiteY6" fmla="*/ 1034604 h 1073241"/>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466120"/>
              <a:gd name="connsiteY0" fmla="*/ 1033542 h 1033721"/>
              <a:gd name="connsiteX1" fmla="*/ 516148 w 3466120"/>
              <a:gd name="connsiteY1" fmla="*/ 699110 h 1033721"/>
              <a:gd name="connsiteX2" fmla="*/ 1017751 w 3466120"/>
              <a:gd name="connsiteY2" fmla="*/ 30483 h 1033721"/>
              <a:gd name="connsiteX3" fmla="*/ 1908132 w 3466120"/>
              <a:gd name="connsiteY3" fmla="*/ 130766 h 1033721"/>
              <a:gd name="connsiteX4" fmla="*/ 2272465 w 3466120"/>
              <a:gd name="connsiteY4" fmla="*/ 286089 h 1033721"/>
              <a:gd name="connsiteX5" fmla="*/ 2458517 w 3466120"/>
              <a:gd name="connsiteY5" fmla="*/ 905350 h 1033721"/>
              <a:gd name="connsiteX6" fmla="*/ 3466120 w 3466120"/>
              <a:gd name="connsiteY6" fmla="*/ 1033721 h 1033721"/>
              <a:gd name="connsiteX0" fmla="*/ 0 w 3466120"/>
              <a:gd name="connsiteY0" fmla="*/ 1009787 h 1009966"/>
              <a:gd name="connsiteX1" fmla="*/ 516148 w 3466120"/>
              <a:gd name="connsiteY1" fmla="*/ 675355 h 1009966"/>
              <a:gd name="connsiteX2" fmla="*/ 1017751 w 3466120"/>
              <a:gd name="connsiteY2" fmla="*/ 6728 h 1009966"/>
              <a:gd name="connsiteX3" fmla="*/ 1637321 w 3466120"/>
              <a:gd name="connsiteY3" fmla="*/ 326968 h 1009966"/>
              <a:gd name="connsiteX4" fmla="*/ 2272465 w 3466120"/>
              <a:gd name="connsiteY4" fmla="*/ 262334 h 1009966"/>
              <a:gd name="connsiteX5" fmla="*/ 2458517 w 3466120"/>
              <a:gd name="connsiteY5" fmla="*/ 881595 h 1009966"/>
              <a:gd name="connsiteX6" fmla="*/ 3466120 w 3466120"/>
              <a:gd name="connsiteY6" fmla="*/ 1009966 h 1009966"/>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458517 w 3466120"/>
              <a:gd name="connsiteY5" fmla="*/ 881378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8 w 3466120"/>
              <a:gd name="connsiteY5" fmla="*/ 557913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9 w 3466120"/>
              <a:gd name="connsiteY5" fmla="*/ 865091 h 1009749"/>
              <a:gd name="connsiteX6" fmla="*/ 3466120 w 3466120"/>
              <a:gd name="connsiteY6" fmla="*/ 1009749 h 100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120" h="1009749">
                <a:moveTo>
                  <a:pt x="0" y="1009570"/>
                </a:moveTo>
                <a:cubicBezTo>
                  <a:pt x="344510" y="907612"/>
                  <a:pt x="346523" y="842314"/>
                  <a:pt x="516148" y="675138"/>
                </a:cubicBezTo>
                <a:cubicBezTo>
                  <a:pt x="685773" y="507962"/>
                  <a:pt x="830889" y="64575"/>
                  <a:pt x="1017751" y="6511"/>
                </a:cubicBezTo>
                <a:cubicBezTo>
                  <a:pt x="1204613" y="-51553"/>
                  <a:pt x="1391032" y="297089"/>
                  <a:pt x="1637321" y="326751"/>
                </a:cubicBezTo>
                <a:cubicBezTo>
                  <a:pt x="1883610" y="356414"/>
                  <a:pt x="2289590" y="94763"/>
                  <a:pt x="2495486" y="184486"/>
                </a:cubicBezTo>
                <a:cubicBezTo>
                  <a:pt x="2701382" y="274209"/>
                  <a:pt x="2636586" y="764206"/>
                  <a:pt x="2872699" y="865091"/>
                </a:cubicBezTo>
                <a:cubicBezTo>
                  <a:pt x="3108812" y="965975"/>
                  <a:pt x="3466120" y="1009749"/>
                  <a:pt x="3466120" y="1009749"/>
                </a:cubicBezTo>
              </a:path>
            </a:pathLst>
          </a:cu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30" name="Multiply 16">
            <a:extLst>
              <a:ext uri="{FF2B5EF4-FFF2-40B4-BE49-F238E27FC236}">
                <a16:creationId xmlns:a16="http://schemas.microsoft.com/office/drawing/2014/main" id="{194516C1-8FCE-448A-A090-36A714DD484E}"/>
              </a:ext>
            </a:extLst>
          </p:cNvPr>
          <p:cNvSpPr/>
          <p:nvPr/>
        </p:nvSpPr>
        <p:spPr>
          <a:xfrm flipH="1">
            <a:off x="721003" y="4271518"/>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0209CB4-D82A-471F-BD61-8964348930B1}"/>
              </a:ext>
            </a:extLst>
          </p:cNvPr>
          <p:cNvPicPr>
            <a:picLocks noChangeAspect="1"/>
          </p:cNvPicPr>
          <p:nvPr/>
        </p:nvPicPr>
        <p:blipFill>
          <a:blip r:embed="rId3"/>
          <a:stretch>
            <a:fillRect/>
          </a:stretch>
        </p:blipFill>
        <p:spPr>
          <a:xfrm>
            <a:off x="889992" y="3314945"/>
            <a:ext cx="807249" cy="272612"/>
          </a:xfrm>
          <a:prstGeom prst="rect">
            <a:avLst/>
          </a:prstGeom>
        </p:spPr>
      </p:pic>
      <p:pic>
        <p:nvPicPr>
          <p:cNvPr id="3" name="Picture 2">
            <a:extLst>
              <a:ext uri="{FF2B5EF4-FFF2-40B4-BE49-F238E27FC236}">
                <a16:creationId xmlns:a16="http://schemas.microsoft.com/office/drawing/2014/main" id="{DDABD68A-A9AA-475E-8D90-8092E16D8895}"/>
              </a:ext>
            </a:extLst>
          </p:cNvPr>
          <p:cNvPicPr>
            <a:picLocks noChangeAspect="1"/>
          </p:cNvPicPr>
          <p:nvPr/>
        </p:nvPicPr>
        <p:blipFill>
          <a:blip r:embed="rId4"/>
          <a:stretch>
            <a:fillRect/>
          </a:stretch>
        </p:blipFill>
        <p:spPr>
          <a:xfrm>
            <a:off x="909899" y="4520754"/>
            <a:ext cx="1384973" cy="255048"/>
          </a:xfrm>
          <a:prstGeom prst="rect">
            <a:avLst/>
          </a:prstGeom>
        </p:spPr>
      </p:pic>
      <p:pic>
        <p:nvPicPr>
          <p:cNvPr id="4" name="Picture 3">
            <a:extLst>
              <a:ext uri="{FF2B5EF4-FFF2-40B4-BE49-F238E27FC236}">
                <a16:creationId xmlns:a16="http://schemas.microsoft.com/office/drawing/2014/main" id="{B1989CE2-2869-47D4-85B3-0C6617B23B6E}"/>
              </a:ext>
            </a:extLst>
          </p:cNvPr>
          <p:cNvPicPr>
            <a:picLocks noChangeAspect="1"/>
          </p:cNvPicPr>
          <p:nvPr/>
        </p:nvPicPr>
        <p:blipFill>
          <a:blip r:embed="rId5"/>
          <a:stretch>
            <a:fillRect/>
          </a:stretch>
        </p:blipFill>
        <p:spPr>
          <a:xfrm>
            <a:off x="6419797" y="3712192"/>
            <a:ext cx="1795512" cy="288659"/>
          </a:xfrm>
          <a:prstGeom prst="rect">
            <a:avLst/>
          </a:prstGeom>
        </p:spPr>
      </p:pic>
      <p:pic>
        <p:nvPicPr>
          <p:cNvPr id="5" name="Picture 4">
            <a:extLst>
              <a:ext uri="{FF2B5EF4-FFF2-40B4-BE49-F238E27FC236}">
                <a16:creationId xmlns:a16="http://schemas.microsoft.com/office/drawing/2014/main" id="{827CE52A-6172-4B80-85EA-CE188C3C4B42}"/>
              </a:ext>
            </a:extLst>
          </p:cNvPr>
          <p:cNvPicPr>
            <a:picLocks noChangeAspect="1"/>
          </p:cNvPicPr>
          <p:nvPr/>
        </p:nvPicPr>
        <p:blipFill>
          <a:blip r:embed="rId6"/>
          <a:stretch>
            <a:fillRect/>
          </a:stretch>
        </p:blipFill>
        <p:spPr>
          <a:xfrm>
            <a:off x="6434556" y="4536856"/>
            <a:ext cx="2381574" cy="802629"/>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6CA0E5F-74B6-48E8-ADE0-5343F7A4C81B}"/>
                  </a:ext>
                </a:extLst>
              </p:cNvPr>
              <p:cNvSpPr txBox="1"/>
              <p:nvPr/>
            </p:nvSpPr>
            <p:spPr>
              <a:xfrm>
                <a:off x="5730506" y="2712583"/>
                <a:ext cx="3035511" cy="298030"/>
              </a:xfrm>
              <a:prstGeom prst="rect">
                <a:avLst/>
              </a:prstGeom>
              <a:noFill/>
            </p:spPr>
            <p:txBody>
              <a:bodyPr wrap="none" lIns="0" tIns="0" rIns="0" bIns="0" rtlCol="0">
                <a:spAutoFit/>
              </a:bodyPr>
              <a:lstStyle/>
              <a:p>
                <a:r>
                  <a:rPr lang="en-AU" dirty="0">
                    <a:ea typeface="Cambria Math" panose="02040503050406030204" pitchFamily="18" charset="0"/>
                  </a:rPr>
                  <a:t>(Also denoted as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ℚ</m:t>
                        </m:r>
                      </m:sub>
                    </m:sSub>
                    <m:r>
                      <a:rPr lang="en-AU" i="1">
                        <a:latin typeface="Cambria Math" panose="02040503050406030204" pitchFamily="18" charset="0"/>
                        <a:ea typeface="Cambria Math" panose="02040503050406030204" pitchFamily="18" charset="0"/>
                      </a:rPr>
                      <m:t> </m:t>
                    </m:r>
                  </m:oMath>
                </a14:m>
                <a:r>
                  <a:rPr lang="en-AU" dirty="0"/>
                  <a:t>sometimes)</a:t>
                </a:r>
              </a:p>
            </p:txBody>
          </p:sp>
        </mc:Choice>
        <mc:Fallback xmlns="">
          <p:sp>
            <p:nvSpPr>
              <p:cNvPr id="32" name="TextBox 31">
                <a:extLst>
                  <a:ext uri="{FF2B5EF4-FFF2-40B4-BE49-F238E27FC236}">
                    <a16:creationId xmlns:a16="http://schemas.microsoft.com/office/drawing/2014/main" id="{56CA0E5F-74B6-48E8-ADE0-5343F7A4C81B}"/>
                  </a:ext>
                </a:extLst>
              </p:cNvPr>
              <p:cNvSpPr txBox="1">
                <a:spLocks noRot="1" noChangeAspect="1" noMove="1" noResize="1" noEditPoints="1" noAdjustHandles="1" noChangeArrowheads="1" noChangeShapeType="1" noTextEdit="1"/>
              </p:cNvSpPr>
              <p:nvPr/>
            </p:nvSpPr>
            <p:spPr>
              <a:xfrm>
                <a:off x="5730506" y="2712583"/>
                <a:ext cx="3035511" cy="298030"/>
              </a:xfrm>
              <a:prstGeom prst="rect">
                <a:avLst/>
              </a:prstGeom>
              <a:blipFill>
                <a:blip r:embed="rId7"/>
                <a:stretch>
                  <a:fillRect l="-4618" t="-24490" r="-4418" b="-40816"/>
                </a:stretch>
              </a:blipFill>
            </p:spPr>
            <p:txBody>
              <a:bodyPr/>
              <a:lstStyle/>
              <a:p>
                <a:r>
                  <a:rPr lang="en-AU">
                    <a:noFill/>
                  </a:rPr>
                  <a:t> </a:t>
                </a:r>
              </a:p>
            </p:txBody>
          </p:sp>
        </mc:Fallback>
      </mc:AlternateContent>
      <p:cxnSp>
        <p:nvCxnSpPr>
          <p:cNvPr id="33" name="Straight Arrow Connector 32">
            <a:extLst>
              <a:ext uri="{FF2B5EF4-FFF2-40B4-BE49-F238E27FC236}">
                <a16:creationId xmlns:a16="http://schemas.microsoft.com/office/drawing/2014/main" id="{3940E151-2689-4494-B317-4B4CE7F98BEB}"/>
              </a:ext>
            </a:extLst>
          </p:cNvPr>
          <p:cNvCxnSpPr>
            <a:cxnSpLocks/>
          </p:cNvCxnSpPr>
          <p:nvPr/>
        </p:nvCxnSpPr>
        <p:spPr>
          <a:xfrm flipH="1">
            <a:off x="6660233" y="3068960"/>
            <a:ext cx="720055" cy="7200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4" name="Footer Placeholder 1">
            <a:extLst>
              <a:ext uri="{FF2B5EF4-FFF2-40B4-BE49-F238E27FC236}">
                <a16:creationId xmlns:a16="http://schemas.microsoft.com/office/drawing/2014/main" id="{230DA32C-F1A9-4299-9A5A-889FAB84D97C}"/>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35" name="Slide Number Placeholder 4">
            <a:extLst>
              <a:ext uri="{FF2B5EF4-FFF2-40B4-BE49-F238E27FC236}">
                <a16:creationId xmlns:a16="http://schemas.microsoft.com/office/drawing/2014/main" id="{D8F4E54C-ED14-458E-B386-27F4A1C25854}"/>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27</a:t>
            </a:fld>
            <a:r>
              <a:rPr lang="en-AU" altLang="en-US" sz="1400" dirty="0">
                <a:solidFill>
                  <a:schemeClr val="bg1"/>
                </a:solidFill>
              </a:rPr>
              <a:t>  |</a:t>
            </a:r>
          </a:p>
        </p:txBody>
      </p:sp>
    </p:spTree>
    <p:extLst>
      <p:ext uri="{BB962C8B-B14F-4D97-AF65-F5344CB8AC3E}">
        <p14:creationId xmlns:p14="http://schemas.microsoft.com/office/powerpoint/2010/main" val="105619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6F92AC25-3C80-4505-85B8-7C46C6A4023D}"/>
              </a:ext>
            </a:extLst>
          </p:cNvPr>
          <p:cNvSpPr>
            <a:spLocks noGrp="1"/>
          </p:cNvSpPr>
          <p:nvPr>
            <p:ph type="title"/>
          </p:nvPr>
        </p:nvSpPr>
        <p:spPr/>
        <p:txBody>
          <a:bodyPr/>
          <a:lstStyle/>
          <a:p>
            <a:r>
              <a:rPr lang="en-AU" altLang="en-US"/>
              <a:t>Kernel Mean Embeddings</a:t>
            </a:r>
          </a:p>
        </p:txBody>
      </p:sp>
      <p:sp>
        <p:nvSpPr>
          <p:cNvPr id="11" name="Freeform 4">
            <a:extLst>
              <a:ext uri="{FF2B5EF4-FFF2-40B4-BE49-F238E27FC236}">
                <a16:creationId xmlns:a16="http://schemas.microsoft.com/office/drawing/2014/main" id="{7DDFB364-92CA-43A1-8CC7-4EC7DB0719C8}"/>
              </a:ext>
            </a:extLst>
          </p:cNvPr>
          <p:cNvSpPr/>
          <p:nvPr/>
        </p:nvSpPr>
        <p:spPr>
          <a:xfrm>
            <a:off x="357021" y="3283527"/>
            <a:ext cx="2128438" cy="1089282"/>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906">
                <a:moveTo>
                  <a:pt x="0" y="1327906"/>
                </a:moveTo>
                <a:cubicBezTo>
                  <a:pt x="344510" y="1225948"/>
                  <a:pt x="689020" y="1123990"/>
                  <a:pt x="914400" y="902903"/>
                </a:cubicBezTo>
                <a:cubicBezTo>
                  <a:pt x="1139780" y="681816"/>
                  <a:pt x="1255691" y="35726"/>
                  <a:pt x="1352282" y="1382"/>
                </a:cubicBezTo>
                <a:cubicBezTo>
                  <a:pt x="1448873" y="-32962"/>
                  <a:pt x="1401651" y="583078"/>
                  <a:pt x="1493949" y="696841"/>
                </a:cubicBezTo>
                <a:cubicBezTo>
                  <a:pt x="1586248" y="810604"/>
                  <a:pt x="1766552" y="621714"/>
                  <a:pt x="1906073" y="683962"/>
                </a:cubicBezTo>
                <a:cubicBezTo>
                  <a:pt x="2045594" y="746210"/>
                  <a:pt x="2094963" y="969443"/>
                  <a:pt x="2331076" y="1070328"/>
                </a:cubicBezTo>
                <a:cubicBezTo>
                  <a:pt x="2567189" y="1171212"/>
                  <a:pt x="3322749" y="1289269"/>
                  <a:pt x="3322749" y="1289269"/>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DDE406-79F8-4755-804F-7472D8616094}"/>
              </a:ext>
            </a:extLst>
          </p:cNvPr>
          <p:cNvSpPr/>
          <p:nvPr/>
        </p:nvSpPr>
        <p:spPr>
          <a:xfrm>
            <a:off x="5987814" y="3506365"/>
            <a:ext cx="154286" cy="1604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65F364F-CABF-4B90-AC77-82A35134F2C3}"/>
              </a:ext>
            </a:extLst>
          </p:cNvPr>
          <p:cNvSpPr txBox="1"/>
          <p:nvPr/>
        </p:nvSpPr>
        <p:spPr>
          <a:xfrm>
            <a:off x="2411760" y="2571150"/>
            <a:ext cx="1911837" cy="369332"/>
          </a:xfrm>
          <a:prstGeom prst="rect">
            <a:avLst/>
          </a:prstGeom>
          <a:noFill/>
        </p:spPr>
        <p:txBody>
          <a:bodyPr wrap="square" rtlCol="0">
            <a:spAutoFit/>
          </a:bodyPr>
          <a:lstStyle/>
          <a:p>
            <a:r>
              <a:rPr lang="en-US" dirty="0"/>
              <a:t>Mean Embedding</a:t>
            </a:r>
          </a:p>
        </p:txBody>
      </p:sp>
      <p:sp>
        <p:nvSpPr>
          <p:cNvPr id="16" name="Multiply 11">
            <a:extLst>
              <a:ext uri="{FF2B5EF4-FFF2-40B4-BE49-F238E27FC236}">
                <a16:creationId xmlns:a16="http://schemas.microsoft.com/office/drawing/2014/main" id="{2EEA3B4C-C280-4481-AC46-E08DD43D0D96}"/>
              </a:ext>
            </a:extLst>
          </p:cNvPr>
          <p:cNvSpPr/>
          <p:nvPr/>
        </p:nvSpPr>
        <p:spPr>
          <a:xfrm flipH="1">
            <a:off x="997358" y="4269630"/>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2">
            <a:extLst>
              <a:ext uri="{FF2B5EF4-FFF2-40B4-BE49-F238E27FC236}">
                <a16:creationId xmlns:a16="http://schemas.microsoft.com/office/drawing/2014/main" id="{B07B3B27-DFB8-4340-BF2B-565BBB223A2F}"/>
              </a:ext>
            </a:extLst>
          </p:cNvPr>
          <p:cNvSpPr/>
          <p:nvPr/>
        </p:nvSpPr>
        <p:spPr>
          <a:xfrm flipH="1">
            <a:off x="941753" y="4269630"/>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3">
            <a:extLst>
              <a:ext uri="{FF2B5EF4-FFF2-40B4-BE49-F238E27FC236}">
                <a16:creationId xmlns:a16="http://schemas.microsoft.com/office/drawing/2014/main" id="{666A1706-C2F6-43A1-9B6D-CB28809410BD}"/>
              </a:ext>
            </a:extLst>
          </p:cNvPr>
          <p:cNvSpPr/>
          <p:nvPr/>
        </p:nvSpPr>
        <p:spPr>
          <a:xfrm flipH="1">
            <a:off x="1087319" y="4269629"/>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4">
            <a:extLst>
              <a:ext uri="{FF2B5EF4-FFF2-40B4-BE49-F238E27FC236}">
                <a16:creationId xmlns:a16="http://schemas.microsoft.com/office/drawing/2014/main" id="{C783AC37-AB51-4F79-A60F-88CB8455E80D}"/>
              </a:ext>
            </a:extLst>
          </p:cNvPr>
          <p:cNvSpPr/>
          <p:nvPr/>
        </p:nvSpPr>
        <p:spPr>
          <a:xfrm flipH="1">
            <a:off x="1368317" y="4274422"/>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5">
            <a:extLst>
              <a:ext uri="{FF2B5EF4-FFF2-40B4-BE49-F238E27FC236}">
                <a16:creationId xmlns:a16="http://schemas.microsoft.com/office/drawing/2014/main" id="{1522D011-70CD-4BEA-8741-C1FE36371CAF}"/>
              </a:ext>
            </a:extLst>
          </p:cNvPr>
          <p:cNvSpPr/>
          <p:nvPr/>
        </p:nvSpPr>
        <p:spPr>
          <a:xfrm flipH="1">
            <a:off x="1429406" y="4269629"/>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y 16">
            <a:extLst>
              <a:ext uri="{FF2B5EF4-FFF2-40B4-BE49-F238E27FC236}">
                <a16:creationId xmlns:a16="http://schemas.microsoft.com/office/drawing/2014/main" id="{15DE2F52-B5C1-4025-9362-22560626CEBC}"/>
              </a:ext>
            </a:extLst>
          </p:cNvPr>
          <p:cNvSpPr/>
          <p:nvPr/>
        </p:nvSpPr>
        <p:spPr>
          <a:xfrm flipH="1">
            <a:off x="2029164" y="4280537"/>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5B2B25B-D7A8-4710-AE40-DE8F2ABD3E55}"/>
              </a:ext>
            </a:extLst>
          </p:cNvPr>
          <p:cNvSpPr/>
          <p:nvPr/>
        </p:nvSpPr>
        <p:spPr>
          <a:xfrm>
            <a:off x="6038933" y="3709561"/>
            <a:ext cx="154286" cy="1604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8">
            <a:extLst>
              <a:ext uri="{FF2B5EF4-FFF2-40B4-BE49-F238E27FC236}">
                <a16:creationId xmlns:a16="http://schemas.microsoft.com/office/drawing/2014/main" id="{73DBC8C0-D3E1-4CBF-B85E-E94F68577954}"/>
              </a:ext>
            </a:extLst>
          </p:cNvPr>
          <p:cNvSpPr/>
          <p:nvPr/>
        </p:nvSpPr>
        <p:spPr>
          <a:xfrm>
            <a:off x="2352212" y="3870037"/>
            <a:ext cx="3675712" cy="711092"/>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chemeClr val="tx1">
                <a:lumMod val="50000"/>
                <a:lumOff val="50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01CB6CE-3923-4E08-A29A-42C6FB42A99A}"/>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28" name="Freeform 23">
            <a:extLst>
              <a:ext uri="{FF2B5EF4-FFF2-40B4-BE49-F238E27FC236}">
                <a16:creationId xmlns:a16="http://schemas.microsoft.com/office/drawing/2014/main" id="{68DDE4E4-6EF8-46C6-9D2B-8B6A7634CDC9}"/>
              </a:ext>
            </a:extLst>
          </p:cNvPr>
          <p:cNvSpPr/>
          <p:nvPr/>
        </p:nvSpPr>
        <p:spPr>
          <a:xfrm flipV="1">
            <a:off x="1767961" y="2970933"/>
            <a:ext cx="4160420" cy="546071"/>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chemeClr val="tx1">
                <a:lumMod val="50000"/>
                <a:lumOff val="50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49CA8CA-4B51-49E1-B0A0-0065895854D0}"/>
              </a:ext>
            </a:extLst>
          </p:cNvPr>
          <p:cNvSpPr txBox="1"/>
          <p:nvPr/>
        </p:nvSpPr>
        <p:spPr>
          <a:xfrm>
            <a:off x="2480342" y="4641699"/>
            <a:ext cx="2808694" cy="369332"/>
          </a:xfrm>
          <a:prstGeom prst="rect">
            <a:avLst/>
          </a:prstGeom>
          <a:noFill/>
        </p:spPr>
        <p:txBody>
          <a:bodyPr wrap="square" rtlCol="0">
            <a:spAutoFit/>
          </a:bodyPr>
          <a:lstStyle/>
          <a:p>
            <a:r>
              <a:rPr lang="en-US" dirty="0"/>
              <a:t>Empirical Mean Embedding</a:t>
            </a:r>
          </a:p>
        </p:txBody>
      </p:sp>
      <p:pic>
        <p:nvPicPr>
          <p:cNvPr id="9" name="Picture 8">
            <a:extLst>
              <a:ext uri="{FF2B5EF4-FFF2-40B4-BE49-F238E27FC236}">
                <a16:creationId xmlns:a16="http://schemas.microsoft.com/office/drawing/2014/main" id="{E4451FD5-A78E-42E0-9B82-3885BA1BF025}"/>
              </a:ext>
            </a:extLst>
          </p:cNvPr>
          <p:cNvPicPr>
            <a:picLocks noChangeAspect="1"/>
          </p:cNvPicPr>
          <p:nvPr/>
        </p:nvPicPr>
        <p:blipFill>
          <a:blip r:embed="rId2"/>
          <a:stretch>
            <a:fillRect/>
          </a:stretch>
        </p:blipFill>
        <p:spPr>
          <a:xfrm>
            <a:off x="6105189" y="3161000"/>
            <a:ext cx="1795512" cy="290413"/>
          </a:xfrm>
          <a:prstGeom prst="rect">
            <a:avLst/>
          </a:prstGeom>
        </p:spPr>
      </p:pic>
      <p:pic>
        <p:nvPicPr>
          <p:cNvPr id="10240" name="Picture 10239">
            <a:extLst>
              <a:ext uri="{FF2B5EF4-FFF2-40B4-BE49-F238E27FC236}">
                <a16:creationId xmlns:a16="http://schemas.microsoft.com/office/drawing/2014/main" id="{E53ED1A1-3281-4FB6-A52E-C24CDC230CB8}"/>
              </a:ext>
            </a:extLst>
          </p:cNvPr>
          <p:cNvPicPr>
            <a:picLocks noChangeAspect="1"/>
          </p:cNvPicPr>
          <p:nvPr/>
        </p:nvPicPr>
        <p:blipFill>
          <a:blip r:embed="rId3"/>
          <a:stretch>
            <a:fillRect/>
          </a:stretch>
        </p:blipFill>
        <p:spPr>
          <a:xfrm>
            <a:off x="6193219" y="3492821"/>
            <a:ext cx="2331165" cy="873541"/>
          </a:xfrm>
          <a:prstGeom prst="rect">
            <a:avLst/>
          </a:prstGeom>
        </p:spPr>
      </p:pic>
      <p:pic>
        <p:nvPicPr>
          <p:cNvPr id="10241" name="Picture 10240">
            <a:extLst>
              <a:ext uri="{FF2B5EF4-FFF2-40B4-BE49-F238E27FC236}">
                <a16:creationId xmlns:a16="http://schemas.microsoft.com/office/drawing/2014/main" id="{35CCEC19-00D3-445F-8290-0C3DDA5A83A9}"/>
              </a:ext>
            </a:extLst>
          </p:cNvPr>
          <p:cNvPicPr>
            <a:picLocks noChangeAspect="1"/>
          </p:cNvPicPr>
          <p:nvPr/>
        </p:nvPicPr>
        <p:blipFill>
          <a:blip r:embed="rId4"/>
          <a:stretch>
            <a:fillRect/>
          </a:stretch>
        </p:blipFill>
        <p:spPr>
          <a:xfrm>
            <a:off x="933696" y="4528995"/>
            <a:ext cx="1386188" cy="258035"/>
          </a:xfrm>
          <a:prstGeom prst="rect">
            <a:avLst/>
          </a:prstGeom>
        </p:spPr>
      </p:pic>
      <p:pic>
        <p:nvPicPr>
          <p:cNvPr id="10245" name="Picture 10244">
            <a:extLst>
              <a:ext uri="{FF2B5EF4-FFF2-40B4-BE49-F238E27FC236}">
                <a16:creationId xmlns:a16="http://schemas.microsoft.com/office/drawing/2014/main" id="{95DA7EED-05DE-48F9-A3EC-634ABB0F4BE7}"/>
              </a:ext>
            </a:extLst>
          </p:cNvPr>
          <p:cNvPicPr>
            <a:picLocks noChangeAspect="1"/>
          </p:cNvPicPr>
          <p:nvPr/>
        </p:nvPicPr>
        <p:blipFill>
          <a:blip r:embed="rId5"/>
          <a:stretch>
            <a:fillRect/>
          </a:stretch>
        </p:blipFill>
        <p:spPr>
          <a:xfrm>
            <a:off x="885045" y="2895919"/>
            <a:ext cx="831797" cy="223945"/>
          </a:xfrm>
          <a:prstGeom prst="rect">
            <a:avLst/>
          </a:prstGeom>
        </p:spPr>
      </p:pic>
      <p:pic>
        <p:nvPicPr>
          <p:cNvPr id="2" name="Picture 1">
            <a:extLst>
              <a:ext uri="{FF2B5EF4-FFF2-40B4-BE49-F238E27FC236}">
                <a16:creationId xmlns:a16="http://schemas.microsoft.com/office/drawing/2014/main" id="{EED4E05A-1C8E-469E-8569-A4F4F6D78E99}"/>
              </a:ext>
            </a:extLst>
          </p:cNvPr>
          <p:cNvPicPr>
            <a:picLocks noChangeAspect="1"/>
          </p:cNvPicPr>
          <p:nvPr/>
        </p:nvPicPr>
        <p:blipFill>
          <a:blip r:embed="rId6"/>
          <a:stretch>
            <a:fillRect/>
          </a:stretch>
        </p:blipFill>
        <p:spPr>
          <a:xfrm>
            <a:off x="6948264" y="2097886"/>
            <a:ext cx="325875" cy="235739"/>
          </a:xfrm>
          <a:prstGeom prst="rect">
            <a:avLst/>
          </a:prstGeom>
        </p:spPr>
      </p:pic>
      <p:pic>
        <p:nvPicPr>
          <p:cNvPr id="6" name="Picture 5">
            <a:extLst>
              <a:ext uri="{FF2B5EF4-FFF2-40B4-BE49-F238E27FC236}">
                <a16:creationId xmlns:a16="http://schemas.microsoft.com/office/drawing/2014/main" id="{5A11411E-2E97-4914-95D3-C9EB75C8B626}"/>
              </a:ext>
            </a:extLst>
          </p:cNvPr>
          <p:cNvPicPr>
            <a:picLocks noChangeAspect="1"/>
          </p:cNvPicPr>
          <p:nvPr/>
        </p:nvPicPr>
        <p:blipFill>
          <a:blip r:embed="rId7"/>
          <a:stretch>
            <a:fillRect/>
          </a:stretch>
        </p:blipFill>
        <p:spPr>
          <a:xfrm>
            <a:off x="3131840" y="5216293"/>
            <a:ext cx="3726160" cy="922994"/>
          </a:xfrm>
          <a:prstGeom prst="rect">
            <a:avLst/>
          </a:prstGeom>
        </p:spPr>
      </p:pic>
      <p:sp>
        <p:nvSpPr>
          <p:cNvPr id="30" name="TextBox 29">
            <a:extLst>
              <a:ext uri="{FF2B5EF4-FFF2-40B4-BE49-F238E27FC236}">
                <a16:creationId xmlns:a16="http://schemas.microsoft.com/office/drawing/2014/main" id="{B20490BA-8ABC-4951-9419-01983EAEE699}"/>
              </a:ext>
            </a:extLst>
          </p:cNvPr>
          <p:cNvSpPr txBox="1"/>
          <p:nvPr/>
        </p:nvSpPr>
        <p:spPr>
          <a:xfrm>
            <a:off x="210303" y="5276177"/>
            <a:ext cx="2316027" cy="369332"/>
          </a:xfrm>
          <a:prstGeom prst="rect">
            <a:avLst/>
          </a:prstGeom>
          <a:noFill/>
        </p:spPr>
        <p:txBody>
          <a:bodyPr wrap="square" rtlCol="0">
            <a:spAutoFit/>
          </a:bodyPr>
          <a:lstStyle/>
          <a:p>
            <a:r>
              <a:rPr lang="en-US" dirty="0">
                <a:solidFill>
                  <a:srgbClr val="0099FF"/>
                </a:solidFill>
              </a:rPr>
              <a:t>Reproducing Property:</a:t>
            </a:r>
          </a:p>
        </p:txBody>
      </p:sp>
      <p:sp>
        <p:nvSpPr>
          <p:cNvPr id="31" name="TextBox 30">
            <a:extLst>
              <a:ext uri="{FF2B5EF4-FFF2-40B4-BE49-F238E27FC236}">
                <a16:creationId xmlns:a16="http://schemas.microsoft.com/office/drawing/2014/main" id="{2A9DFBB9-5887-4A4C-90D1-180521C5A1DF}"/>
              </a:ext>
            </a:extLst>
          </p:cNvPr>
          <p:cNvSpPr txBox="1"/>
          <p:nvPr/>
        </p:nvSpPr>
        <p:spPr>
          <a:xfrm>
            <a:off x="210303" y="5765324"/>
            <a:ext cx="2777521" cy="369332"/>
          </a:xfrm>
          <a:prstGeom prst="rect">
            <a:avLst/>
          </a:prstGeom>
          <a:noFill/>
        </p:spPr>
        <p:txBody>
          <a:bodyPr wrap="square" rtlCol="0">
            <a:spAutoFit/>
          </a:bodyPr>
          <a:lstStyle/>
          <a:p>
            <a:r>
              <a:rPr lang="en-US" dirty="0">
                <a:solidFill>
                  <a:srgbClr val="00CC66"/>
                </a:solidFill>
              </a:rPr>
              <a:t>They encode expectations: </a:t>
            </a:r>
          </a:p>
        </p:txBody>
      </p:sp>
      <p:sp>
        <p:nvSpPr>
          <p:cNvPr id="32" name="Freeform 3">
            <a:extLst>
              <a:ext uri="{FF2B5EF4-FFF2-40B4-BE49-F238E27FC236}">
                <a16:creationId xmlns:a16="http://schemas.microsoft.com/office/drawing/2014/main" id="{6E13B8EA-190F-482C-B19B-11E4A21B0113}"/>
              </a:ext>
            </a:extLst>
          </p:cNvPr>
          <p:cNvSpPr/>
          <p:nvPr/>
        </p:nvSpPr>
        <p:spPr>
          <a:xfrm>
            <a:off x="5239740" y="1973240"/>
            <a:ext cx="3763342" cy="3688008"/>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ooter Placeholder 1">
            <a:extLst>
              <a:ext uri="{FF2B5EF4-FFF2-40B4-BE49-F238E27FC236}">
                <a16:creationId xmlns:a16="http://schemas.microsoft.com/office/drawing/2014/main" id="{CFC83E8D-30EB-4725-A38A-73A684E3380D}"/>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35" name="Slide Number Placeholder 4">
            <a:extLst>
              <a:ext uri="{FF2B5EF4-FFF2-40B4-BE49-F238E27FC236}">
                <a16:creationId xmlns:a16="http://schemas.microsoft.com/office/drawing/2014/main" id="{28AE6825-5660-46A0-9C71-D68439938366}"/>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28</a:t>
            </a:fld>
            <a:r>
              <a:rPr lang="en-AU" altLang="en-US" sz="1400" dirty="0">
                <a:solidFill>
                  <a:schemeClr val="bg1"/>
                </a:solidFill>
              </a:rPr>
              <a:t>  |</a:t>
            </a:r>
          </a:p>
        </p:txBody>
      </p:sp>
    </p:spTree>
    <p:extLst>
      <p:ext uri="{BB962C8B-B14F-4D97-AF65-F5344CB8AC3E}">
        <p14:creationId xmlns:p14="http://schemas.microsoft.com/office/powerpoint/2010/main" val="370543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dirty="0"/>
              <a:t>Kernel Mean Embeddings</a:t>
            </a:r>
          </a:p>
        </p:txBody>
      </p:sp>
      <p:sp>
        <p:nvSpPr>
          <p:cNvPr id="5" name="Freeform 23">
            <a:extLst>
              <a:ext uri="{FF2B5EF4-FFF2-40B4-BE49-F238E27FC236}">
                <a16:creationId xmlns:a16="http://schemas.microsoft.com/office/drawing/2014/main" id="{E3B432BC-8529-4061-90F3-17207E2B30AF}"/>
              </a:ext>
            </a:extLst>
          </p:cNvPr>
          <p:cNvSpPr/>
          <p:nvPr/>
        </p:nvSpPr>
        <p:spPr>
          <a:xfrm>
            <a:off x="1748825" y="2133133"/>
            <a:ext cx="1986757" cy="977562"/>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906">
                <a:moveTo>
                  <a:pt x="0" y="1327906"/>
                </a:moveTo>
                <a:cubicBezTo>
                  <a:pt x="344510" y="1225948"/>
                  <a:pt x="689020" y="1123990"/>
                  <a:pt x="914400" y="902903"/>
                </a:cubicBezTo>
                <a:cubicBezTo>
                  <a:pt x="1139780" y="681816"/>
                  <a:pt x="1255691" y="35726"/>
                  <a:pt x="1352282" y="1382"/>
                </a:cubicBezTo>
                <a:cubicBezTo>
                  <a:pt x="1448873" y="-32962"/>
                  <a:pt x="1401651" y="583078"/>
                  <a:pt x="1493949" y="696841"/>
                </a:cubicBezTo>
                <a:cubicBezTo>
                  <a:pt x="1586248" y="810604"/>
                  <a:pt x="1766552" y="621714"/>
                  <a:pt x="1906073" y="683962"/>
                </a:cubicBezTo>
                <a:cubicBezTo>
                  <a:pt x="2045594" y="746210"/>
                  <a:pt x="2094963" y="969443"/>
                  <a:pt x="2331076" y="1070328"/>
                </a:cubicBezTo>
                <a:cubicBezTo>
                  <a:pt x="2567189" y="1171212"/>
                  <a:pt x="3322749" y="1289269"/>
                  <a:pt x="3322749" y="1289269"/>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6E9F3E-447A-4F43-B787-33AA6AE02FB1}"/>
                  </a:ext>
                </a:extLst>
              </p:cNvPr>
              <p:cNvSpPr txBox="1"/>
              <p:nvPr/>
            </p:nvSpPr>
            <p:spPr>
              <a:xfrm>
                <a:off x="2520154" y="1823033"/>
                <a:ext cx="409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ℙ</m:t>
                      </m:r>
                    </m:oMath>
                  </m:oMathPara>
                </a14:m>
                <a:endParaRPr lang="en-US" dirty="0"/>
              </a:p>
            </p:txBody>
          </p:sp>
        </mc:Choice>
        <mc:Fallback xmlns="">
          <p:sp>
            <p:nvSpPr>
              <p:cNvPr id="6" name="TextBox 5">
                <a:extLst>
                  <a:ext uri="{FF2B5EF4-FFF2-40B4-BE49-F238E27FC236}">
                    <a16:creationId xmlns:a16="http://schemas.microsoft.com/office/drawing/2014/main" id="{D86E9F3E-447A-4F43-B787-33AA6AE02FB1}"/>
                  </a:ext>
                </a:extLst>
              </p:cNvPr>
              <p:cNvSpPr txBox="1">
                <a:spLocks noRot="1" noChangeAspect="1" noMove="1" noResize="1" noEditPoints="1" noAdjustHandles="1" noChangeArrowheads="1" noChangeShapeType="1" noTextEdit="1"/>
              </p:cNvSpPr>
              <p:nvPr/>
            </p:nvSpPr>
            <p:spPr>
              <a:xfrm>
                <a:off x="2520154" y="1823033"/>
                <a:ext cx="409086" cy="369332"/>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D2CADED-F550-433F-B845-1327A9A5CF4E}"/>
                  </a:ext>
                </a:extLst>
              </p:cNvPr>
              <p:cNvSpPr txBox="1"/>
              <p:nvPr/>
            </p:nvSpPr>
            <p:spPr>
              <a:xfrm>
                <a:off x="3164020" y="5163087"/>
                <a:ext cx="4251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ℚ</m:t>
                      </m:r>
                    </m:oMath>
                  </m:oMathPara>
                </a14:m>
                <a:endParaRPr lang="en-US" dirty="0"/>
              </a:p>
            </p:txBody>
          </p:sp>
        </mc:Choice>
        <mc:Fallback xmlns="">
          <p:sp>
            <p:nvSpPr>
              <p:cNvPr id="8" name="TextBox 7">
                <a:extLst>
                  <a:ext uri="{FF2B5EF4-FFF2-40B4-BE49-F238E27FC236}">
                    <a16:creationId xmlns:a16="http://schemas.microsoft.com/office/drawing/2014/main" id="{5D2CADED-F550-433F-B845-1327A9A5CF4E}"/>
                  </a:ext>
                </a:extLst>
              </p:cNvPr>
              <p:cNvSpPr txBox="1">
                <a:spLocks noRot="1" noChangeAspect="1" noMove="1" noResize="1" noEditPoints="1" noAdjustHandles="1" noChangeArrowheads="1" noChangeShapeType="1" noTextEdit="1"/>
              </p:cNvSpPr>
              <p:nvPr/>
            </p:nvSpPr>
            <p:spPr>
              <a:xfrm>
                <a:off x="3164020" y="5163087"/>
                <a:ext cx="425116" cy="369332"/>
              </a:xfrm>
              <a:prstGeom prst="rect">
                <a:avLst/>
              </a:prstGeom>
              <a:blipFill>
                <a:blip r:embed="rId4"/>
                <a:stretch>
                  <a:fillRect b="-8197"/>
                </a:stretch>
              </a:blipFill>
            </p:spPr>
            <p:txBody>
              <a:bodyPr/>
              <a:lstStyle/>
              <a:p>
                <a:r>
                  <a:rPr lang="en-AU">
                    <a:noFill/>
                  </a:rPr>
                  <a:t> </a:t>
                </a:r>
              </a:p>
            </p:txBody>
          </p:sp>
        </mc:Fallback>
      </mc:AlternateContent>
      <p:sp>
        <p:nvSpPr>
          <p:cNvPr id="9" name="Freeform 35">
            <a:extLst>
              <a:ext uri="{FF2B5EF4-FFF2-40B4-BE49-F238E27FC236}">
                <a16:creationId xmlns:a16="http://schemas.microsoft.com/office/drawing/2014/main" id="{13945DB2-3EA9-463D-AC49-7C45BA8D9353}"/>
              </a:ext>
            </a:extLst>
          </p:cNvPr>
          <p:cNvSpPr/>
          <p:nvPr/>
        </p:nvSpPr>
        <p:spPr>
          <a:xfrm>
            <a:off x="2497134" y="5403297"/>
            <a:ext cx="2184004" cy="751450"/>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6977 h 1326977"/>
              <a:gd name="connsiteX1" fmla="*/ 659518 w 3322749"/>
              <a:gd name="connsiteY1" fmla="*/ 811403 h 1326977"/>
              <a:gd name="connsiteX2" fmla="*/ 1352282 w 3322749"/>
              <a:gd name="connsiteY2" fmla="*/ 453 h 1326977"/>
              <a:gd name="connsiteX3" fmla="*/ 1493949 w 3322749"/>
              <a:gd name="connsiteY3" fmla="*/ 695912 h 1326977"/>
              <a:gd name="connsiteX4" fmla="*/ 1906073 w 3322749"/>
              <a:gd name="connsiteY4" fmla="*/ 683033 h 1326977"/>
              <a:gd name="connsiteX5" fmla="*/ 2331076 w 3322749"/>
              <a:gd name="connsiteY5" fmla="*/ 1069399 h 1326977"/>
              <a:gd name="connsiteX6" fmla="*/ 3322749 w 3322749"/>
              <a:gd name="connsiteY6" fmla="*/ 1288340 h 1326977"/>
              <a:gd name="connsiteX0" fmla="*/ 0 w 3322749"/>
              <a:gd name="connsiteY0" fmla="*/ 1328633 h 1328633"/>
              <a:gd name="connsiteX1" fmla="*/ 659518 w 3322749"/>
              <a:gd name="connsiteY1" fmla="*/ 813059 h 1328633"/>
              <a:gd name="connsiteX2" fmla="*/ 1352282 w 3322749"/>
              <a:gd name="connsiteY2" fmla="*/ 2109 h 1328633"/>
              <a:gd name="connsiteX3" fmla="*/ 1637321 w 3322749"/>
              <a:gd name="connsiteY3" fmla="*/ 581120 h 1328633"/>
              <a:gd name="connsiteX4" fmla="*/ 1906073 w 3322749"/>
              <a:gd name="connsiteY4" fmla="*/ 684689 h 1328633"/>
              <a:gd name="connsiteX5" fmla="*/ 2331076 w 3322749"/>
              <a:gd name="connsiteY5" fmla="*/ 1071055 h 1328633"/>
              <a:gd name="connsiteX6" fmla="*/ 3322749 w 3322749"/>
              <a:gd name="connsiteY6" fmla="*/ 1289996 h 1328633"/>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31076 w 3322749"/>
              <a:gd name="connsiteY5" fmla="*/ 1070968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092125 w 3322749"/>
              <a:gd name="connsiteY5" fmla="*/ 1239170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15146 w 3322749"/>
              <a:gd name="connsiteY5" fmla="*/ 1161538 h 1328546"/>
              <a:gd name="connsiteX6" fmla="*/ 3322749 w 3322749"/>
              <a:gd name="connsiteY6" fmla="*/ 1289909 h 1328546"/>
              <a:gd name="connsiteX0" fmla="*/ 0 w 3322749"/>
              <a:gd name="connsiteY0" fmla="*/ 1329224 h 1329224"/>
              <a:gd name="connsiteX1" fmla="*/ 818819 w 3322749"/>
              <a:gd name="connsiteY1" fmla="*/ 852466 h 1329224"/>
              <a:gd name="connsiteX2" fmla="*/ 1352282 w 3322749"/>
              <a:gd name="connsiteY2" fmla="*/ 2700 h 1329224"/>
              <a:gd name="connsiteX3" fmla="*/ 1637321 w 3322749"/>
              <a:gd name="connsiteY3" fmla="*/ 581711 h 1329224"/>
              <a:gd name="connsiteX4" fmla="*/ 2129094 w 3322749"/>
              <a:gd name="connsiteY4" fmla="*/ 542955 h 1329224"/>
              <a:gd name="connsiteX5" fmla="*/ 2315146 w 3322749"/>
              <a:gd name="connsiteY5" fmla="*/ 1162216 h 1329224"/>
              <a:gd name="connsiteX6" fmla="*/ 3322749 w 3322749"/>
              <a:gd name="connsiteY6" fmla="*/ 1290587 h 1329224"/>
              <a:gd name="connsiteX0" fmla="*/ 0 w 3322749"/>
              <a:gd name="connsiteY0" fmla="*/ 1331742 h 1331742"/>
              <a:gd name="connsiteX1" fmla="*/ 978120 w 3322749"/>
              <a:gd name="connsiteY1" fmla="*/ 971432 h 1331742"/>
              <a:gd name="connsiteX2" fmla="*/ 1352282 w 3322749"/>
              <a:gd name="connsiteY2" fmla="*/ 5218 h 1331742"/>
              <a:gd name="connsiteX3" fmla="*/ 1637321 w 3322749"/>
              <a:gd name="connsiteY3" fmla="*/ 584229 h 1331742"/>
              <a:gd name="connsiteX4" fmla="*/ 2129094 w 3322749"/>
              <a:gd name="connsiteY4" fmla="*/ 545473 h 1331742"/>
              <a:gd name="connsiteX5" fmla="*/ 2315146 w 3322749"/>
              <a:gd name="connsiteY5" fmla="*/ 1164734 h 1331742"/>
              <a:gd name="connsiteX6" fmla="*/ 3322749 w 3322749"/>
              <a:gd name="connsiteY6" fmla="*/ 1293105 h 1331742"/>
              <a:gd name="connsiteX0" fmla="*/ 0 w 3322749"/>
              <a:gd name="connsiteY0" fmla="*/ 1318903 h 1318903"/>
              <a:gd name="connsiteX1" fmla="*/ 978120 w 3322749"/>
              <a:gd name="connsiteY1" fmla="*/ 958593 h 1318903"/>
              <a:gd name="connsiteX2" fmla="*/ 1527513 w 3322749"/>
              <a:gd name="connsiteY2" fmla="*/ 5317 h 1318903"/>
              <a:gd name="connsiteX3" fmla="*/ 1637321 w 3322749"/>
              <a:gd name="connsiteY3" fmla="*/ 571390 h 1318903"/>
              <a:gd name="connsiteX4" fmla="*/ 2129094 w 3322749"/>
              <a:gd name="connsiteY4" fmla="*/ 532634 h 1318903"/>
              <a:gd name="connsiteX5" fmla="*/ 2315146 w 3322749"/>
              <a:gd name="connsiteY5" fmla="*/ 1151895 h 1318903"/>
              <a:gd name="connsiteX6" fmla="*/ 3322749 w 3322749"/>
              <a:gd name="connsiteY6" fmla="*/ 1280266 h 1318903"/>
              <a:gd name="connsiteX0" fmla="*/ 0 w 3322749"/>
              <a:gd name="connsiteY0" fmla="*/ 1329238 h 1329238"/>
              <a:gd name="connsiteX1" fmla="*/ 978120 w 3322749"/>
              <a:gd name="connsiteY1" fmla="*/ 968928 h 1329238"/>
              <a:gd name="connsiteX2" fmla="*/ 1527513 w 3322749"/>
              <a:gd name="connsiteY2" fmla="*/ 15652 h 1329238"/>
              <a:gd name="connsiteX3" fmla="*/ 1764761 w 3322749"/>
              <a:gd name="connsiteY3" fmla="*/ 387646 h 1329238"/>
              <a:gd name="connsiteX4" fmla="*/ 2129094 w 3322749"/>
              <a:gd name="connsiteY4" fmla="*/ 542969 h 1329238"/>
              <a:gd name="connsiteX5" fmla="*/ 2315146 w 3322749"/>
              <a:gd name="connsiteY5" fmla="*/ 1162230 h 1329238"/>
              <a:gd name="connsiteX6" fmla="*/ 3322749 w 3322749"/>
              <a:gd name="connsiteY6" fmla="*/ 1290601 h 1329238"/>
              <a:gd name="connsiteX0" fmla="*/ 0 w 3322749"/>
              <a:gd name="connsiteY0" fmla="*/ 1073241 h 1073241"/>
              <a:gd name="connsiteX1" fmla="*/ 978120 w 3322749"/>
              <a:gd name="connsiteY1" fmla="*/ 712931 h 1073241"/>
              <a:gd name="connsiteX2" fmla="*/ 874380 w 3322749"/>
              <a:gd name="connsiteY2" fmla="*/ 31366 h 1073241"/>
              <a:gd name="connsiteX3" fmla="*/ 1764761 w 3322749"/>
              <a:gd name="connsiteY3" fmla="*/ 131649 h 1073241"/>
              <a:gd name="connsiteX4" fmla="*/ 2129094 w 3322749"/>
              <a:gd name="connsiteY4" fmla="*/ 286972 h 1073241"/>
              <a:gd name="connsiteX5" fmla="*/ 2315146 w 3322749"/>
              <a:gd name="connsiteY5" fmla="*/ 906233 h 1073241"/>
              <a:gd name="connsiteX6" fmla="*/ 3322749 w 3322749"/>
              <a:gd name="connsiteY6" fmla="*/ 1034604 h 1073241"/>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466120"/>
              <a:gd name="connsiteY0" fmla="*/ 1033542 h 1033721"/>
              <a:gd name="connsiteX1" fmla="*/ 516148 w 3466120"/>
              <a:gd name="connsiteY1" fmla="*/ 699110 h 1033721"/>
              <a:gd name="connsiteX2" fmla="*/ 1017751 w 3466120"/>
              <a:gd name="connsiteY2" fmla="*/ 30483 h 1033721"/>
              <a:gd name="connsiteX3" fmla="*/ 1908132 w 3466120"/>
              <a:gd name="connsiteY3" fmla="*/ 130766 h 1033721"/>
              <a:gd name="connsiteX4" fmla="*/ 2272465 w 3466120"/>
              <a:gd name="connsiteY4" fmla="*/ 286089 h 1033721"/>
              <a:gd name="connsiteX5" fmla="*/ 2458517 w 3466120"/>
              <a:gd name="connsiteY5" fmla="*/ 905350 h 1033721"/>
              <a:gd name="connsiteX6" fmla="*/ 3466120 w 3466120"/>
              <a:gd name="connsiteY6" fmla="*/ 1033721 h 1033721"/>
              <a:gd name="connsiteX0" fmla="*/ 0 w 3466120"/>
              <a:gd name="connsiteY0" fmla="*/ 1009787 h 1009966"/>
              <a:gd name="connsiteX1" fmla="*/ 516148 w 3466120"/>
              <a:gd name="connsiteY1" fmla="*/ 675355 h 1009966"/>
              <a:gd name="connsiteX2" fmla="*/ 1017751 w 3466120"/>
              <a:gd name="connsiteY2" fmla="*/ 6728 h 1009966"/>
              <a:gd name="connsiteX3" fmla="*/ 1637321 w 3466120"/>
              <a:gd name="connsiteY3" fmla="*/ 326968 h 1009966"/>
              <a:gd name="connsiteX4" fmla="*/ 2272465 w 3466120"/>
              <a:gd name="connsiteY4" fmla="*/ 262334 h 1009966"/>
              <a:gd name="connsiteX5" fmla="*/ 2458517 w 3466120"/>
              <a:gd name="connsiteY5" fmla="*/ 881595 h 1009966"/>
              <a:gd name="connsiteX6" fmla="*/ 3466120 w 3466120"/>
              <a:gd name="connsiteY6" fmla="*/ 1009966 h 1009966"/>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458517 w 3466120"/>
              <a:gd name="connsiteY5" fmla="*/ 881378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8 w 3466120"/>
              <a:gd name="connsiteY5" fmla="*/ 557913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9 w 3466120"/>
              <a:gd name="connsiteY5" fmla="*/ 865091 h 1009749"/>
              <a:gd name="connsiteX6" fmla="*/ 3466120 w 3466120"/>
              <a:gd name="connsiteY6" fmla="*/ 1009749 h 100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120" h="1009749">
                <a:moveTo>
                  <a:pt x="0" y="1009570"/>
                </a:moveTo>
                <a:cubicBezTo>
                  <a:pt x="344510" y="907612"/>
                  <a:pt x="346523" y="842314"/>
                  <a:pt x="516148" y="675138"/>
                </a:cubicBezTo>
                <a:cubicBezTo>
                  <a:pt x="685773" y="507962"/>
                  <a:pt x="830889" y="64575"/>
                  <a:pt x="1017751" y="6511"/>
                </a:cubicBezTo>
                <a:cubicBezTo>
                  <a:pt x="1204613" y="-51553"/>
                  <a:pt x="1391032" y="297089"/>
                  <a:pt x="1637321" y="326751"/>
                </a:cubicBezTo>
                <a:cubicBezTo>
                  <a:pt x="1883610" y="356414"/>
                  <a:pt x="2289590" y="94763"/>
                  <a:pt x="2495486" y="184486"/>
                </a:cubicBezTo>
                <a:cubicBezTo>
                  <a:pt x="2701382" y="274209"/>
                  <a:pt x="2636586" y="764206"/>
                  <a:pt x="2872699" y="865091"/>
                </a:cubicBezTo>
                <a:cubicBezTo>
                  <a:pt x="3108812" y="965975"/>
                  <a:pt x="3466120" y="1009749"/>
                  <a:pt x="3466120" y="1009749"/>
                </a:cubicBezTo>
              </a:path>
            </a:pathLst>
          </a:cu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cxnSp>
        <p:nvCxnSpPr>
          <p:cNvPr id="10" name="Straight Arrow Connector 9">
            <a:extLst>
              <a:ext uri="{FF2B5EF4-FFF2-40B4-BE49-F238E27FC236}">
                <a16:creationId xmlns:a16="http://schemas.microsoft.com/office/drawing/2014/main" id="{7401BC7C-4579-4916-8B77-C8E6811938B1}"/>
              </a:ext>
            </a:extLst>
          </p:cNvPr>
          <p:cNvCxnSpPr/>
          <p:nvPr/>
        </p:nvCxnSpPr>
        <p:spPr>
          <a:xfrm>
            <a:off x="2896205" y="3407281"/>
            <a:ext cx="314325" cy="1459220"/>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CAA350-4CE4-47BA-922C-63DFD6467060}"/>
              </a:ext>
            </a:extLst>
          </p:cNvPr>
          <p:cNvSpPr txBox="1"/>
          <p:nvPr/>
        </p:nvSpPr>
        <p:spPr>
          <a:xfrm>
            <a:off x="-30480" y="3593912"/>
            <a:ext cx="2884123" cy="369332"/>
          </a:xfrm>
          <a:prstGeom prst="rect">
            <a:avLst/>
          </a:prstGeom>
          <a:noFill/>
        </p:spPr>
        <p:txBody>
          <a:bodyPr wrap="none" rtlCol="0">
            <a:spAutoFit/>
          </a:bodyPr>
          <a:lstStyle/>
          <a:p>
            <a:r>
              <a:rPr lang="en-AU" dirty="0"/>
              <a:t>Marginalisation Integrals</a:t>
            </a:r>
          </a:p>
        </p:txBody>
      </p:sp>
      <p:sp>
        <p:nvSpPr>
          <p:cNvPr id="13" name="Footer Placeholder 1">
            <a:extLst>
              <a:ext uri="{FF2B5EF4-FFF2-40B4-BE49-F238E27FC236}">
                <a16:creationId xmlns:a16="http://schemas.microsoft.com/office/drawing/2014/main" id="{67DFC7D1-77BF-45A1-BC96-9B043040D6A0}"/>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4" name="Slide Number Placeholder 4">
            <a:extLst>
              <a:ext uri="{FF2B5EF4-FFF2-40B4-BE49-F238E27FC236}">
                <a16:creationId xmlns:a16="http://schemas.microsoft.com/office/drawing/2014/main" id="{71D4FA97-DD11-4CFF-B76A-930866E625FE}"/>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29</a:t>
            </a:fld>
            <a:r>
              <a:rPr lang="en-AU" altLang="en-US" sz="1400" dirty="0">
                <a:solidFill>
                  <a:schemeClr val="bg1"/>
                </a:solidFill>
              </a:rPr>
              <a:t>  |</a:t>
            </a:r>
          </a:p>
        </p:txBody>
      </p:sp>
    </p:spTree>
    <p:extLst>
      <p:ext uri="{BB962C8B-B14F-4D97-AF65-F5344CB8AC3E}">
        <p14:creationId xmlns:p14="http://schemas.microsoft.com/office/powerpoint/2010/main" val="419852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17">
            <a:extLst>
              <a:ext uri="{FF2B5EF4-FFF2-40B4-BE49-F238E27FC236}">
                <a16:creationId xmlns:a16="http://schemas.microsoft.com/office/drawing/2014/main" id="{F7473301-6ADB-4A9D-817F-52654AF0E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169501"/>
            <a:ext cx="280828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9">
            <a:extLst>
              <a:ext uri="{FF2B5EF4-FFF2-40B4-BE49-F238E27FC236}">
                <a16:creationId xmlns:a16="http://schemas.microsoft.com/office/drawing/2014/main" id="{DD79C838-BBB6-42D1-A4CD-DECF98B10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169501"/>
            <a:ext cx="280828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itle 1">
            <a:extLst>
              <a:ext uri="{FF2B5EF4-FFF2-40B4-BE49-F238E27FC236}">
                <a16:creationId xmlns:a16="http://schemas.microsoft.com/office/drawing/2014/main" id="{8A81D5FB-5007-4946-89B0-871241EA8E6D}"/>
              </a:ext>
            </a:extLst>
          </p:cNvPr>
          <p:cNvSpPr>
            <a:spLocks noGrp="1"/>
          </p:cNvSpPr>
          <p:nvPr>
            <p:ph type="title"/>
          </p:nvPr>
        </p:nvSpPr>
        <p:spPr/>
        <p:txBody>
          <a:bodyPr/>
          <a:lstStyle/>
          <a:p>
            <a:r>
              <a:rPr lang="en-AU" altLang="en-US" dirty="0"/>
              <a:t>Which one is the best map?</a:t>
            </a:r>
          </a:p>
        </p:txBody>
      </p:sp>
      <p:sp>
        <p:nvSpPr>
          <p:cNvPr id="2" name="Rectangle 1">
            <a:extLst>
              <a:ext uri="{FF2B5EF4-FFF2-40B4-BE49-F238E27FC236}">
                <a16:creationId xmlns:a16="http://schemas.microsoft.com/office/drawing/2014/main" id="{269CBE2B-A078-496D-A043-F21F758A0704}"/>
              </a:ext>
            </a:extLst>
          </p:cNvPr>
          <p:cNvSpPr/>
          <p:nvPr/>
        </p:nvSpPr>
        <p:spPr>
          <a:xfrm>
            <a:off x="1277998" y="4081273"/>
            <a:ext cx="61106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a:t>
            </a:r>
          </a:p>
        </p:txBody>
      </p:sp>
      <p:sp>
        <p:nvSpPr>
          <p:cNvPr id="9" name="Rectangle 8">
            <a:extLst>
              <a:ext uri="{FF2B5EF4-FFF2-40B4-BE49-F238E27FC236}">
                <a16:creationId xmlns:a16="http://schemas.microsoft.com/office/drawing/2014/main" id="{905FBEF1-7BE4-4DFA-9706-EFEDA4EFE572}"/>
              </a:ext>
            </a:extLst>
          </p:cNvPr>
          <p:cNvSpPr/>
          <p:nvPr/>
        </p:nvSpPr>
        <p:spPr>
          <a:xfrm>
            <a:off x="4276941" y="4081273"/>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B</a:t>
            </a:r>
          </a:p>
        </p:txBody>
      </p:sp>
      <p:sp>
        <p:nvSpPr>
          <p:cNvPr id="10" name="Rectangle 9">
            <a:extLst>
              <a:ext uri="{FF2B5EF4-FFF2-40B4-BE49-F238E27FC236}">
                <a16:creationId xmlns:a16="http://schemas.microsoft.com/office/drawing/2014/main" id="{46127264-B8E1-4FC6-947E-980699ECFB43}"/>
              </a:ext>
            </a:extLst>
          </p:cNvPr>
          <p:cNvSpPr/>
          <p:nvPr/>
        </p:nvSpPr>
        <p:spPr>
          <a:xfrm>
            <a:off x="7274141" y="4082100"/>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a:t>
            </a:r>
          </a:p>
        </p:txBody>
      </p:sp>
      <p:pic>
        <p:nvPicPr>
          <p:cNvPr id="12" name="Picture 15">
            <a:extLst>
              <a:ext uri="{FF2B5EF4-FFF2-40B4-BE49-F238E27FC236}">
                <a16:creationId xmlns:a16="http://schemas.microsoft.com/office/drawing/2014/main" id="{277CAF04-793F-466A-A618-D687048DC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2674" y="1164737"/>
            <a:ext cx="28082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
            <a:extLst>
              <a:ext uri="{FF2B5EF4-FFF2-40B4-BE49-F238E27FC236}">
                <a16:creationId xmlns:a16="http://schemas.microsoft.com/office/drawing/2014/main" id="{D4F81E6F-6676-4721-8688-D035924A3EE8}"/>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3" name="Slide Number Placeholder 4">
            <a:extLst>
              <a:ext uri="{FF2B5EF4-FFF2-40B4-BE49-F238E27FC236}">
                <a16:creationId xmlns:a16="http://schemas.microsoft.com/office/drawing/2014/main" id="{C7617725-BFF1-4EE3-8D55-F92A05414D49}"/>
              </a:ext>
            </a:extLst>
          </p:cNvPr>
          <p:cNvSpPr>
            <a:spLocks noGrp="1" noChangeArrowheads="1"/>
          </p:cNvSpPr>
          <p:nvPr>
            <p:ph type="sldNum" sz="quarter" idx="11"/>
          </p:nvPr>
        </p:nvSpPr>
        <p:spPr bwMode="auto">
          <a:xfrm>
            <a:off x="330200" y="6503988"/>
            <a:ext cx="288925" cy="127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3</a:t>
            </a:fld>
            <a:r>
              <a:rPr lang="en-AU" altLang="en-US" sz="1400" dirty="0">
                <a:solidFill>
                  <a:schemeClr val="bg1"/>
                </a:solidFill>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dirty="0"/>
              <a:t>Kernel Mean Embeddings</a:t>
            </a:r>
          </a:p>
        </p:txBody>
      </p:sp>
      <p:sp>
        <p:nvSpPr>
          <p:cNvPr id="6" name="Freeform 23">
            <a:extLst>
              <a:ext uri="{FF2B5EF4-FFF2-40B4-BE49-F238E27FC236}">
                <a16:creationId xmlns:a16="http://schemas.microsoft.com/office/drawing/2014/main" id="{03D4DAB1-BBB7-4804-9EB4-EEB9E0DFB4CA}"/>
              </a:ext>
            </a:extLst>
          </p:cNvPr>
          <p:cNvSpPr/>
          <p:nvPr/>
        </p:nvSpPr>
        <p:spPr>
          <a:xfrm>
            <a:off x="1748825" y="2133133"/>
            <a:ext cx="1986757" cy="977562"/>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906">
                <a:moveTo>
                  <a:pt x="0" y="1327906"/>
                </a:moveTo>
                <a:cubicBezTo>
                  <a:pt x="344510" y="1225948"/>
                  <a:pt x="689020" y="1123990"/>
                  <a:pt x="914400" y="902903"/>
                </a:cubicBezTo>
                <a:cubicBezTo>
                  <a:pt x="1139780" y="681816"/>
                  <a:pt x="1255691" y="35726"/>
                  <a:pt x="1352282" y="1382"/>
                </a:cubicBezTo>
                <a:cubicBezTo>
                  <a:pt x="1448873" y="-32962"/>
                  <a:pt x="1401651" y="583078"/>
                  <a:pt x="1493949" y="696841"/>
                </a:cubicBezTo>
                <a:cubicBezTo>
                  <a:pt x="1586248" y="810604"/>
                  <a:pt x="1766552" y="621714"/>
                  <a:pt x="1906073" y="683962"/>
                </a:cubicBezTo>
                <a:cubicBezTo>
                  <a:pt x="2045594" y="746210"/>
                  <a:pt x="2094963" y="969443"/>
                  <a:pt x="2331076" y="1070328"/>
                </a:cubicBezTo>
                <a:cubicBezTo>
                  <a:pt x="2567189" y="1171212"/>
                  <a:pt x="3322749" y="1289269"/>
                  <a:pt x="3322749" y="1289269"/>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4FC18D-8059-4243-9B50-A95D31588026}"/>
                  </a:ext>
                </a:extLst>
              </p:cNvPr>
              <p:cNvSpPr txBox="1"/>
              <p:nvPr/>
            </p:nvSpPr>
            <p:spPr>
              <a:xfrm>
                <a:off x="2520154" y="1823033"/>
                <a:ext cx="409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ℙ</m:t>
                      </m:r>
                    </m:oMath>
                  </m:oMathPara>
                </a14:m>
                <a:endParaRPr lang="en-US" dirty="0"/>
              </a:p>
            </p:txBody>
          </p:sp>
        </mc:Choice>
        <mc:Fallback xmlns="">
          <p:sp>
            <p:nvSpPr>
              <p:cNvPr id="8" name="TextBox 7">
                <a:extLst>
                  <a:ext uri="{FF2B5EF4-FFF2-40B4-BE49-F238E27FC236}">
                    <a16:creationId xmlns:a16="http://schemas.microsoft.com/office/drawing/2014/main" id="{AE4FC18D-8059-4243-9B50-A95D31588026}"/>
                  </a:ext>
                </a:extLst>
              </p:cNvPr>
              <p:cNvSpPr txBox="1">
                <a:spLocks noRot="1" noChangeAspect="1" noMove="1" noResize="1" noEditPoints="1" noAdjustHandles="1" noChangeArrowheads="1" noChangeShapeType="1" noTextEdit="1"/>
              </p:cNvSpPr>
              <p:nvPr/>
            </p:nvSpPr>
            <p:spPr>
              <a:xfrm>
                <a:off x="2520154" y="1823033"/>
                <a:ext cx="409086" cy="369332"/>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2EBF93-5FDF-45FD-B29B-30EBD113689D}"/>
                  </a:ext>
                </a:extLst>
              </p:cNvPr>
              <p:cNvSpPr txBox="1"/>
              <p:nvPr/>
            </p:nvSpPr>
            <p:spPr>
              <a:xfrm>
                <a:off x="3164020" y="5163087"/>
                <a:ext cx="4251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ℚ</m:t>
                      </m:r>
                    </m:oMath>
                  </m:oMathPara>
                </a14:m>
                <a:endParaRPr lang="en-US" dirty="0"/>
              </a:p>
            </p:txBody>
          </p:sp>
        </mc:Choice>
        <mc:Fallback xmlns="">
          <p:sp>
            <p:nvSpPr>
              <p:cNvPr id="9" name="TextBox 8">
                <a:extLst>
                  <a:ext uri="{FF2B5EF4-FFF2-40B4-BE49-F238E27FC236}">
                    <a16:creationId xmlns:a16="http://schemas.microsoft.com/office/drawing/2014/main" id="{BD2EBF93-5FDF-45FD-B29B-30EBD113689D}"/>
                  </a:ext>
                </a:extLst>
              </p:cNvPr>
              <p:cNvSpPr txBox="1">
                <a:spLocks noRot="1" noChangeAspect="1" noMove="1" noResize="1" noEditPoints="1" noAdjustHandles="1" noChangeArrowheads="1" noChangeShapeType="1" noTextEdit="1"/>
              </p:cNvSpPr>
              <p:nvPr/>
            </p:nvSpPr>
            <p:spPr>
              <a:xfrm>
                <a:off x="3164020" y="5163087"/>
                <a:ext cx="425116" cy="369332"/>
              </a:xfrm>
              <a:prstGeom prst="rect">
                <a:avLst/>
              </a:prstGeom>
              <a:blipFill>
                <a:blip r:embed="rId3"/>
                <a:stretch>
                  <a:fillRect b="-8197"/>
                </a:stretch>
              </a:blipFill>
            </p:spPr>
            <p:txBody>
              <a:bodyPr/>
              <a:lstStyle/>
              <a:p>
                <a:r>
                  <a:rPr lang="en-AU">
                    <a:noFill/>
                  </a:rPr>
                  <a:t> </a:t>
                </a:r>
              </a:p>
            </p:txBody>
          </p:sp>
        </mc:Fallback>
      </mc:AlternateContent>
      <p:sp>
        <p:nvSpPr>
          <p:cNvPr id="10" name="Freeform 35">
            <a:extLst>
              <a:ext uri="{FF2B5EF4-FFF2-40B4-BE49-F238E27FC236}">
                <a16:creationId xmlns:a16="http://schemas.microsoft.com/office/drawing/2014/main" id="{A91092A6-0987-4A2E-BE6D-15F04FC61C22}"/>
              </a:ext>
            </a:extLst>
          </p:cNvPr>
          <p:cNvSpPr/>
          <p:nvPr/>
        </p:nvSpPr>
        <p:spPr>
          <a:xfrm>
            <a:off x="2497134" y="5403297"/>
            <a:ext cx="2184004" cy="751450"/>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6977 h 1326977"/>
              <a:gd name="connsiteX1" fmla="*/ 659518 w 3322749"/>
              <a:gd name="connsiteY1" fmla="*/ 811403 h 1326977"/>
              <a:gd name="connsiteX2" fmla="*/ 1352282 w 3322749"/>
              <a:gd name="connsiteY2" fmla="*/ 453 h 1326977"/>
              <a:gd name="connsiteX3" fmla="*/ 1493949 w 3322749"/>
              <a:gd name="connsiteY3" fmla="*/ 695912 h 1326977"/>
              <a:gd name="connsiteX4" fmla="*/ 1906073 w 3322749"/>
              <a:gd name="connsiteY4" fmla="*/ 683033 h 1326977"/>
              <a:gd name="connsiteX5" fmla="*/ 2331076 w 3322749"/>
              <a:gd name="connsiteY5" fmla="*/ 1069399 h 1326977"/>
              <a:gd name="connsiteX6" fmla="*/ 3322749 w 3322749"/>
              <a:gd name="connsiteY6" fmla="*/ 1288340 h 1326977"/>
              <a:gd name="connsiteX0" fmla="*/ 0 w 3322749"/>
              <a:gd name="connsiteY0" fmla="*/ 1328633 h 1328633"/>
              <a:gd name="connsiteX1" fmla="*/ 659518 w 3322749"/>
              <a:gd name="connsiteY1" fmla="*/ 813059 h 1328633"/>
              <a:gd name="connsiteX2" fmla="*/ 1352282 w 3322749"/>
              <a:gd name="connsiteY2" fmla="*/ 2109 h 1328633"/>
              <a:gd name="connsiteX3" fmla="*/ 1637321 w 3322749"/>
              <a:gd name="connsiteY3" fmla="*/ 581120 h 1328633"/>
              <a:gd name="connsiteX4" fmla="*/ 1906073 w 3322749"/>
              <a:gd name="connsiteY4" fmla="*/ 684689 h 1328633"/>
              <a:gd name="connsiteX5" fmla="*/ 2331076 w 3322749"/>
              <a:gd name="connsiteY5" fmla="*/ 1071055 h 1328633"/>
              <a:gd name="connsiteX6" fmla="*/ 3322749 w 3322749"/>
              <a:gd name="connsiteY6" fmla="*/ 1289996 h 1328633"/>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31076 w 3322749"/>
              <a:gd name="connsiteY5" fmla="*/ 1070968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092125 w 3322749"/>
              <a:gd name="connsiteY5" fmla="*/ 1239170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15146 w 3322749"/>
              <a:gd name="connsiteY5" fmla="*/ 1161538 h 1328546"/>
              <a:gd name="connsiteX6" fmla="*/ 3322749 w 3322749"/>
              <a:gd name="connsiteY6" fmla="*/ 1289909 h 1328546"/>
              <a:gd name="connsiteX0" fmla="*/ 0 w 3322749"/>
              <a:gd name="connsiteY0" fmla="*/ 1329224 h 1329224"/>
              <a:gd name="connsiteX1" fmla="*/ 818819 w 3322749"/>
              <a:gd name="connsiteY1" fmla="*/ 852466 h 1329224"/>
              <a:gd name="connsiteX2" fmla="*/ 1352282 w 3322749"/>
              <a:gd name="connsiteY2" fmla="*/ 2700 h 1329224"/>
              <a:gd name="connsiteX3" fmla="*/ 1637321 w 3322749"/>
              <a:gd name="connsiteY3" fmla="*/ 581711 h 1329224"/>
              <a:gd name="connsiteX4" fmla="*/ 2129094 w 3322749"/>
              <a:gd name="connsiteY4" fmla="*/ 542955 h 1329224"/>
              <a:gd name="connsiteX5" fmla="*/ 2315146 w 3322749"/>
              <a:gd name="connsiteY5" fmla="*/ 1162216 h 1329224"/>
              <a:gd name="connsiteX6" fmla="*/ 3322749 w 3322749"/>
              <a:gd name="connsiteY6" fmla="*/ 1290587 h 1329224"/>
              <a:gd name="connsiteX0" fmla="*/ 0 w 3322749"/>
              <a:gd name="connsiteY0" fmla="*/ 1331742 h 1331742"/>
              <a:gd name="connsiteX1" fmla="*/ 978120 w 3322749"/>
              <a:gd name="connsiteY1" fmla="*/ 971432 h 1331742"/>
              <a:gd name="connsiteX2" fmla="*/ 1352282 w 3322749"/>
              <a:gd name="connsiteY2" fmla="*/ 5218 h 1331742"/>
              <a:gd name="connsiteX3" fmla="*/ 1637321 w 3322749"/>
              <a:gd name="connsiteY3" fmla="*/ 584229 h 1331742"/>
              <a:gd name="connsiteX4" fmla="*/ 2129094 w 3322749"/>
              <a:gd name="connsiteY4" fmla="*/ 545473 h 1331742"/>
              <a:gd name="connsiteX5" fmla="*/ 2315146 w 3322749"/>
              <a:gd name="connsiteY5" fmla="*/ 1164734 h 1331742"/>
              <a:gd name="connsiteX6" fmla="*/ 3322749 w 3322749"/>
              <a:gd name="connsiteY6" fmla="*/ 1293105 h 1331742"/>
              <a:gd name="connsiteX0" fmla="*/ 0 w 3322749"/>
              <a:gd name="connsiteY0" fmla="*/ 1318903 h 1318903"/>
              <a:gd name="connsiteX1" fmla="*/ 978120 w 3322749"/>
              <a:gd name="connsiteY1" fmla="*/ 958593 h 1318903"/>
              <a:gd name="connsiteX2" fmla="*/ 1527513 w 3322749"/>
              <a:gd name="connsiteY2" fmla="*/ 5317 h 1318903"/>
              <a:gd name="connsiteX3" fmla="*/ 1637321 w 3322749"/>
              <a:gd name="connsiteY3" fmla="*/ 571390 h 1318903"/>
              <a:gd name="connsiteX4" fmla="*/ 2129094 w 3322749"/>
              <a:gd name="connsiteY4" fmla="*/ 532634 h 1318903"/>
              <a:gd name="connsiteX5" fmla="*/ 2315146 w 3322749"/>
              <a:gd name="connsiteY5" fmla="*/ 1151895 h 1318903"/>
              <a:gd name="connsiteX6" fmla="*/ 3322749 w 3322749"/>
              <a:gd name="connsiteY6" fmla="*/ 1280266 h 1318903"/>
              <a:gd name="connsiteX0" fmla="*/ 0 w 3322749"/>
              <a:gd name="connsiteY0" fmla="*/ 1329238 h 1329238"/>
              <a:gd name="connsiteX1" fmla="*/ 978120 w 3322749"/>
              <a:gd name="connsiteY1" fmla="*/ 968928 h 1329238"/>
              <a:gd name="connsiteX2" fmla="*/ 1527513 w 3322749"/>
              <a:gd name="connsiteY2" fmla="*/ 15652 h 1329238"/>
              <a:gd name="connsiteX3" fmla="*/ 1764761 w 3322749"/>
              <a:gd name="connsiteY3" fmla="*/ 387646 h 1329238"/>
              <a:gd name="connsiteX4" fmla="*/ 2129094 w 3322749"/>
              <a:gd name="connsiteY4" fmla="*/ 542969 h 1329238"/>
              <a:gd name="connsiteX5" fmla="*/ 2315146 w 3322749"/>
              <a:gd name="connsiteY5" fmla="*/ 1162230 h 1329238"/>
              <a:gd name="connsiteX6" fmla="*/ 3322749 w 3322749"/>
              <a:gd name="connsiteY6" fmla="*/ 1290601 h 1329238"/>
              <a:gd name="connsiteX0" fmla="*/ 0 w 3322749"/>
              <a:gd name="connsiteY0" fmla="*/ 1073241 h 1073241"/>
              <a:gd name="connsiteX1" fmla="*/ 978120 w 3322749"/>
              <a:gd name="connsiteY1" fmla="*/ 712931 h 1073241"/>
              <a:gd name="connsiteX2" fmla="*/ 874380 w 3322749"/>
              <a:gd name="connsiteY2" fmla="*/ 31366 h 1073241"/>
              <a:gd name="connsiteX3" fmla="*/ 1764761 w 3322749"/>
              <a:gd name="connsiteY3" fmla="*/ 131649 h 1073241"/>
              <a:gd name="connsiteX4" fmla="*/ 2129094 w 3322749"/>
              <a:gd name="connsiteY4" fmla="*/ 286972 h 1073241"/>
              <a:gd name="connsiteX5" fmla="*/ 2315146 w 3322749"/>
              <a:gd name="connsiteY5" fmla="*/ 906233 h 1073241"/>
              <a:gd name="connsiteX6" fmla="*/ 3322749 w 3322749"/>
              <a:gd name="connsiteY6" fmla="*/ 1034604 h 1073241"/>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466120"/>
              <a:gd name="connsiteY0" fmla="*/ 1033542 h 1033721"/>
              <a:gd name="connsiteX1" fmla="*/ 516148 w 3466120"/>
              <a:gd name="connsiteY1" fmla="*/ 699110 h 1033721"/>
              <a:gd name="connsiteX2" fmla="*/ 1017751 w 3466120"/>
              <a:gd name="connsiteY2" fmla="*/ 30483 h 1033721"/>
              <a:gd name="connsiteX3" fmla="*/ 1908132 w 3466120"/>
              <a:gd name="connsiteY3" fmla="*/ 130766 h 1033721"/>
              <a:gd name="connsiteX4" fmla="*/ 2272465 w 3466120"/>
              <a:gd name="connsiteY4" fmla="*/ 286089 h 1033721"/>
              <a:gd name="connsiteX5" fmla="*/ 2458517 w 3466120"/>
              <a:gd name="connsiteY5" fmla="*/ 905350 h 1033721"/>
              <a:gd name="connsiteX6" fmla="*/ 3466120 w 3466120"/>
              <a:gd name="connsiteY6" fmla="*/ 1033721 h 1033721"/>
              <a:gd name="connsiteX0" fmla="*/ 0 w 3466120"/>
              <a:gd name="connsiteY0" fmla="*/ 1009787 h 1009966"/>
              <a:gd name="connsiteX1" fmla="*/ 516148 w 3466120"/>
              <a:gd name="connsiteY1" fmla="*/ 675355 h 1009966"/>
              <a:gd name="connsiteX2" fmla="*/ 1017751 w 3466120"/>
              <a:gd name="connsiteY2" fmla="*/ 6728 h 1009966"/>
              <a:gd name="connsiteX3" fmla="*/ 1637321 w 3466120"/>
              <a:gd name="connsiteY3" fmla="*/ 326968 h 1009966"/>
              <a:gd name="connsiteX4" fmla="*/ 2272465 w 3466120"/>
              <a:gd name="connsiteY4" fmla="*/ 262334 h 1009966"/>
              <a:gd name="connsiteX5" fmla="*/ 2458517 w 3466120"/>
              <a:gd name="connsiteY5" fmla="*/ 881595 h 1009966"/>
              <a:gd name="connsiteX6" fmla="*/ 3466120 w 3466120"/>
              <a:gd name="connsiteY6" fmla="*/ 1009966 h 1009966"/>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458517 w 3466120"/>
              <a:gd name="connsiteY5" fmla="*/ 881378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8 w 3466120"/>
              <a:gd name="connsiteY5" fmla="*/ 557913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9 w 3466120"/>
              <a:gd name="connsiteY5" fmla="*/ 865091 h 1009749"/>
              <a:gd name="connsiteX6" fmla="*/ 3466120 w 3466120"/>
              <a:gd name="connsiteY6" fmla="*/ 1009749 h 100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120" h="1009749">
                <a:moveTo>
                  <a:pt x="0" y="1009570"/>
                </a:moveTo>
                <a:cubicBezTo>
                  <a:pt x="344510" y="907612"/>
                  <a:pt x="346523" y="842314"/>
                  <a:pt x="516148" y="675138"/>
                </a:cubicBezTo>
                <a:cubicBezTo>
                  <a:pt x="685773" y="507962"/>
                  <a:pt x="830889" y="64575"/>
                  <a:pt x="1017751" y="6511"/>
                </a:cubicBezTo>
                <a:cubicBezTo>
                  <a:pt x="1204613" y="-51553"/>
                  <a:pt x="1391032" y="297089"/>
                  <a:pt x="1637321" y="326751"/>
                </a:cubicBezTo>
                <a:cubicBezTo>
                  <a:pt x="1883610" y="356414"/>
                  <a:pt x="2289590" y="94763"/>
                  <a:pt x="2495486" y="184486"/>
                </a:cubicBezTo>
                <a:cubicBezTo>
                  <a:pt x="2701382" y="274209"/>
                  <a:pt x="2636586" y="764206"/>
                  <a:pt x="2872699" y="865091"/>
                </a:cubicBezTo>
                <a:cubicBezTo>
                  <a:pt x="3108812" y="965975"/>
                  <a:pt x="3466120" y="1009749"/>
                  <a:pt x="3466120" y="1009749"/>
                </a:cubicBezTo>
              </a:path>
            </a:pathLst>
          </a:cu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cxnSp>
        <p:nvCxnSpPr>
          <p:cNvPr id="11" name="Straight Arrow Connector 10">
            <a:extLst>
              <a:ext uri="{FF2B5EF4-FFF2-40B4-BE49-F238E27FC236}">
                <a16:creationId xmlns:a16="http://schemas.microsoft.com/office/drawing/2014/main" id="{4CCCFC1F-4F6F-4D01-ABE0-224ADF8710BE}"/>
              </a:ext>
            </a:extLst>
          </p:cNvPr>
          <p:cNvCxnSpPr/>
          <p:nvPr/>
        </p:nvCxnSpPr>
        <p:spPr>
          <a:xfrm>
            <a:off x="2896205" y="3407281"/>
            <a:ext cx="314325" cy="1459220"/>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F29663A-90F3-42D7-8E3B-4AC71B4D6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306" y="3420795"/>
            <a:ext cx="1499285" cy="1499285"/>
          </a:xfrm>
          <a:prstGeom prst="rect">
            <a:avLst/>
          </a:prstGeom>
        </p:spPr>
      </p:pic>
      <p:sp>
        <p:nvSpPr>
          <p:cNvPr id="13" name="TextBox 12">
            <a:extLst>
              <a:ext uri="{FF2B5EF4-FFF2-40B4-BE49-F238E27FC236}">
                <a16:creationId xmlns:a16="http://schemas.microsoft.com/office/drawing/2014/main" id="{672E7F94-8AF2-4FE2-8C96-C42FEE79D82B}"/>
              </a:ext>
            </a:extLst>
          </p:cNvPr>
          <p:cNvSpPr txBox="1"/>
          <p:nvPr/>
        </p:nvSpPr>
        <p:spPr>
          <a:xfrm>
            <a:off x="-30480" y="3593912"/>
            <a:ext cx="2884123" cy="369332"/>
          </a:xfrm>
          <a:prstGeom prst="rect">
            <a:avLst/>
          </a:prstGeom>
          <a:noFill/>
        </p:spPr>
        <p:txBody>
          <a:bodyPr wrap="none" rtlCol="0">
            <a:spAutoFit/>
          </a:bodyPr>
          <a:lstStyle/>
          <a:p>
            <a:r>
              <a:rPr lang="en-AU" dirty="0"/>
              <a:t>Marginalisation Integrals</a:t>
            </a:r>
          </a:p>
        </p:txBody>
      </p:sp>
      <p:sp>
        <p:nvSpPr>
          <p:cNvPr id="15" name="Footer Placeholder 1">
            <a:extLst>
              <a:ext uri="{FF2B5EF4-FFF2-40B4-BE49-F238E27FC236}">
                <a16:creationId xmlns:a16="http://schemas.microsoft.com/office/drawing/2014/main" id="{615326FC-EBC7-4F91-B639-720C5B08F641}"/>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6" name="Slide Number Placeholder 4">
            <a:extLst>
              <a:ext uri="{FF2B5EF4-FFF2-40B4-BE49-F238E27FC236}">
                <a16:creationId xmlns:a16="http://schemas.microsoft.com/office/drawing/2014/main" id="{7F7629DA-73D3-4A2F-8F81-27C6AAF81F04}"/>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30</a:t>
            </a:fld>
            <a:r>
              <a:rPr lang="en-AU" altLang="en-US" sz="1400" dirty="0">
                <a:solidFill>
                  <a:schemeClr val="bg1"/>
                </a:solidFill>
              </a:rPr>
              <a:t>  |</a:t>
            </a:r>
          </a:p>
        </p:txBody>
      </p:sp>
    </p:spTree>
    <p:extLst>
      <p:ext uri="{BB962C8B-B14F-4D97-AF65-F5344CB8AC3E}">
        <p14:creationId xmlns:p14="http://schemas.microsoft.com/office/powerpoint/2010/main" val="109491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dirty="0"/>
              <a:t>Kernel Mean Embeddings</a:t>
            </a:r>
          </a:p>
        </p:txBody>
      </p:sp>
      <p:sp>
        <p:nvSpPr>
          <p:cNvPr id="5" name="Freeform 3">
            <a:extLst>
              <a:ext uri="{FF2B5EF4-FFF2-40B4-BE49-F238E27FC236}">
                <a16:creationId xmlns:a16="http://schemas.microsoft.com/office/drawing/2014/main" id="{92473D70-3055-45A0-9E79-85F2A5655CBE}"/>
              </a:ext>
            </a:extLst>
          </p:cNvPr>
          <p:cNvSpPr/>
          <p:nvPr/>
        </p:nvSpPr>
        <p:spPr>
          <a:xfrm>
            <a:off x="5195036" y="2024718"/>
            <a:ext cx="3769452" cy="3721294"/>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3">
            <a:extLst>
              <a:ext uri="{FF2B5EF4-FFF2-40B4-BE49-F238E27FC236}">
                <a16:creationId xmlns:a16="http://schemas.microsoft.com/office/drawing/2014/main" id="{BADBF7E9-7B82-4EF6-BC77-75D02C521A6B}"/>
              </a:ext>
            </a:extLst>
          </p:cNvPr>
          <p:cNvSpPr/>
          <p:nvPr/>
        </p:nvSpPr>
        <p:spPr>
          <a:xfrm>
            <a:off x="1748825" y="2133133"/>
            <a:ext cx="1986757" cy="977562"/>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906">
                <a:moveTo>
                  <a:pt x="0" y="1327906"/>
                </a:moveTo>
                <a:cubicBezTo>
                  <a:pt x="344510" y="1225948"/>
                  <a:pt x="689020" y="1123990"/>
                  <a:pt x="914400" y="902903"/>
                </a:cubicBezTo>
                <a:cubicBezTo>
                  <a:pt x="1139780" y="681816"/>
                  <a:pt x="1255691" y="35726"/>
                  <a:pt x="1352282" y="1382"/>
                </a:cubicBezTo>
                <a:cubicBezTo>
                  <a:pt x="1448873" y="-32962"/>
                  <a:pt x="1401651" y="583078"/>
                  <a:pt x="1493949" y="696841"/>
                </a:cubicBezTo>
                <a:cubicBezTo>
                  <a:pt x="1586248" y="810604"/>
                  <a:pt x="1766552" y="621714"/>
                  <a:pt x="1906073" y="683962"/>
                </a:cubicBezTo>
                <a:cubicBezTo>
                  <a:pt x="2045594" y="746210"/>
                  <a:pt x="2094963" y="969443"/>
                  <a:pt x="2331076" y="1070328"/>
                </a:cubicBezTo>
                <a:cubicBezTo>
                  <a:pt x="2567189" y="1171212"/>
                  <a:pt x="3322749" y="1289269"/>
                  <a:pt x="3322749" y="1289269"/>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C14C22-B6F2-4360-8E2E-942090D79A03}"/>
                  </a:ext>
                </a:extLst>
              </p:cNvPr>
              <p:cNvSpPr txBox="1"/>
              <p:nvPr/>
            </p:nvSpPr>
            <p:spPr>
              <a:xfrm>
                <a:off x="2520154" y="1823033"/>
                <a:ext cx="409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ℙ</m:t>
                      </m:r>
                    </m:oMath>
                  </m:oMathPara>
                </a14:m>
                <a:endParaRPr lang="en-US" dirty="0"/>
              </a:p>
            </p:txBody>
          </p:sp>
        </mc:Choice>
        <mc:Fallback xmlns="">
          <p:sp>
            <p:nvSpPr>
              <p:cNvPr id="9" name="TextBox 8">
                <a:extLst>
                  <a:ext uri="{FF2B5EF4-FFF2-40B4-BE49-F238E27FC236}">
                    <a16:creationId xmlns:a16="http://schemas.microsoft.com/office/drawing/2014/main" id="{96C14C22-B6F2-4360-8E2E-942090D79A03}"/>
                  </a:ext>
                </a:extLst>
              </p:cNvPr>
              <p:cNvSpPr txBox="1">
                <a:spLocks noRot="1" noChangeAspect="1" noMove="1" noResize="1" noEditPoints="1" noAdjustHandles="1" noChangeArrowheads="1" noChangeShapeType="1" noTextEdit="1"/>
              </p:cNvSpPr>
              <p:nvPr/>
            </p:nvSpPr>
            <p:spPr>
              <a:xfrm>
                <a:off x="2520154" y="1823033"/>
                <a:ext cx="409086" cy="369332"/>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2E9A7E-944C-4410-A7F8-FBDCEA70F50C}"/>
                  </a:ext>
                </a:extLst>
              </p:cNvPr>
              <p:cNvSpPr txBox="1"/>
              <p:nvPr/>
            </p:nvSpPr>
            <p:spPr>
              <a:xfrm>
                <a:off x="3164020" y="5163087"/>
                <a:ext cx="4251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ℚ</m:t>
                      </m:r>
                    </m:oMath>
                  </m:oMathPara>
                </a14:m>
                <a:endParaRPr lang="en-US" dirty="0"/>
              </a:p>
            </p:txBody>
          </p:sp>
        </mc:Choice>
        <mc:Fallback xmlns="">
          <p:sp>
            <p:nvSpPr>
              <p:cNvPr id="10" name="TextBox 9">
                <a:extLst>
                  <a:ext uri="{FF2B5EF4-FFF2-40B4-BE49-F238E27FC236}">
                    <a16:creationId xmlns:a16="http://schemas.microsoft.com/office/drawing/2014/main" id="{C12E9A7E-944C-4410-A7F8-FBDCEA70F50C}"/>
                  </a:ext>
                </a:extLst>
              </p:cNvPr>
              <p:cNvSpPr txBox="1">
                <a:spLocks noRot="1" noChangeAspect="1" noMove="1" noResize="1" noEditPoints="1" noAdjustHandles="1" noChangeArrowheads="1" noChangeShapeType="1" noTextEdit="1"/>
              </p:cNvSpPr>
              <p:nvPr/>
            </p:nvSpPr>
            <p:spPr>
              <a:xfrm>
                <a:off x="3164020" y="5163087"/>
                <a:ext cx="425116" cy="369332"/>
              </a:xfrm>
              <a:prstGeom prst="rect">
                <a:avLst/>
              </a:prstGeom>
              <a:blipFill>
                <a:blip r:embed="rId3"/>
                <a:stretch>
                  <a:fillRect b="-8197"/>
                </a:stretch>
              </a:blipFill>
            </p:spPr>
            <p:txBody>
              <a:bodyPr/>
              <a:lstStyle/>
              <a:p>
                <a:r>
                  <a:rPr lang="en-AU">
                    <a:noFill/>
                  </a:rPr>
                  <a:t> </a:t>
                </a:r>
              </a:p>
            </p:txBody>
          </p:sp>
        </mc:Fallback>
      </mc:AlternateContent>
      <p:sp>
        <p:nvSpPr>
          <p:cNvPr id="11" name="Freeform 35">
            <a:extLst>
              <a:ext uri="{FF2B5EF4-FFF2-40B4-BE49-F238E27FC236}">
                <a16:creationId xmlns:a16="http://schemas.microsoft.com/office/drawing/2014/main" id="{C3931B7F-B073-4FF4-B0D7-677A9BEB7467}"/>
              </a:ext>
            </a:extLst>
          </p:cNvPr>
          <p:cNvSpPr/>
          <p:nvPr/>
        </p:nvSpPr>
        <p:spPr>
          <a:xfrm>
            <a:off x="2497134" y="5403297"/>
            <a:ext cx="2184004" cy="751450"/>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6977 h 1326977"/>
              <a:gd name="connsiteX1" fmla="*/ 659518 w 3322749"/>
              <a:gd name="connsiteY1" fmla="*/ 811403 h 1326977"/>
              <a:gd name="connsiteX2" fmla="*/ 1352282 w 3322749"/>
              <a:gd name="connsiteY2" fmla="*/ 453 h 1326977"/>
              <a:gd name="connsiteX3" fmla="*/ 1493949 w 3322749"/>
              <a:gd name="connsiteY3" fmla="*/ 695912 h 1326977"/>
              <a:gd name="connsiteX4" fmla="*/ 1906073 w 3322749"/>
              <a:gd name="connsiteY4" fmla="*/ 683033 h 1326977"/>
              <a:gd name="connsiteX5" fmla="*/ 2331076 w 3322749"/>
              <a:gd name="connsiteY5" fmla="*/ 1069399 h 1326977"/>
              <a:gd name="connsiteX6" fmla="*/ 3322749 w 3322749"/>
              <a:gd name="connsiteY6" fmla="*/ 1288340 h 1326977"/>
              <a:gd name="connsiteX0" fmla="*/ 0 w 3322749"/>
              <a:gd name="connsiteY0" fmla="*/ 1328633 h 1328633"/>
              <a:gd name="connsiteX1" fmla="*/ 659518 w 3322749"/>
              <a:gd name="connsiteY1" fmla="*/ 813059 h 1328633"/>
              <a:gd name="connsiteX2" fmla="*/ 1352282 w 3322749"/>
              <a:gd name="connsiteY2" fmla="*/ 2109 h 1328633"/>
              <a:gd name="connsiteX3" fmla="*/ 1637321 w 3322749"/>
              <a:gd name="connsiteY3" fmla="*/ 581120 h 1328633"/>
              <a:gd name="connsiteX4" fmla="*/ 1906073 w 3322749"/>
              <a:gd name="connsiteY4" fmla="*/ 684689 h 1328633"/>
              <a:gd name="connsiteX5" fmla="*/ 2331076 w 3322749"/>
              <a:gd name="connsiteY5" fmla="*/ 1071055 h 1328633"/>
              <a:gd name="connsiteX6" fmla="*/ 3322749 w 3322749"/>
              <a:gd name="connsiteY6" fmla="*/ 1289996 h 1328633"/>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31076 w 3322749"/>
              <a:gd name="connsiteY5" fmla="*/ 1070968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092125 w 3322749"/>
              <a:gd name="connsiteY5" fmla="*/ 1239170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15146 w 3322749"/>
              <a:gd name="connsiteY5" fmla="*/ 1161538 h 1328546"/>
              <a:gd name="connsiteX6" fmla="*/ 3322749 w 3322749"/>
              <a:gd name="connsiteY6" fmla="*/ 1289909 h 1328546"/>
              <a:gd name="connsiteX0" fmla="*/ 0 w 3322749"/>
              <a:gd name="connsiteY0" fmla="*/ 1329224 h 1329224"/>
              <a:gd name="connsiteX1" fmla="*/ 818819 w 3322749"/>
              <a:gd name="connsiteY1" fmla="*/ 852466 h 1329224"/>
              <a:gd name="connsiteX2" fmla="*/ 1352282 w 3322749"/>
              <a:gd name="connsiteY2" fmla="*/ 2700 h 1329224"/>
              <a:gd name="connsiteX3" fmla="*/ 1637321 w 3322749"/>
              <a:gd name="connsiteY3" fmla="*/ 581711 h 1329224"/>
              <a:gd name="connsiteX4" fmla="*/ 2129094 w 3322749"/>
              <a:gd name="connsiteY4" fmla="*/ 542955 h 1329224"/>
              <a:gd name="connsiteX5" fmla="*/ 2315146 w 3322749"/>
              <a:gd name="connsiteY5" fmla="*/ 1162216 h 1329224"/>
              <a:gd name="connsiteX6" fmla="*/ 3322749 w 3322749"/>
              <a:gd name="connsiteY6" fmla="*/ 1290587 h 1329224"/>
              <a:gd name="connsiteX0" fmla="*/ 0 w 3322749"/>
              <a:gd name="connsiteY0" fmla="*/ 1331742 h 1331742"/>
              <a:gd name="connsiteX1" fmla="*/ 978120 w 3322749"/>
              <a:gd name="connsiteY1" fmla="*/ 971432 h 1331742"/>
              <a:gd name="connsiteX2" fmla="*/ 1352282 w 3322749"/>
              <a:gd name="connsiteY2" fmla="*/ 5218 h 1331742"/>
              <a:gd name="connsiteX3" fmla="*/ 1637321 w 3322749"/>
              <a:gd name="connsiteY3" fmla="*/ 584229 h 1331742"/>
              <a:gd name="connsiteX4" fmla="*/ 2129094 w 3322749"/>
              <a:gd name="connsiteY4" fmla="*/ 545473 h 1331742"/>
              <a:gd name="connsiteX5" fmla="*/ 2315146 w 3322749"/>
              <a:gd name="connsiteY5" fmla="*/ 1164734 h 1331742"/>
              <a:gd name="connsiteX6" fmla="*/ 3322749 w 3322749"/>
              <a:gd name="connsiteY6" fmla="*/ 1293105 h 1331742"/>
              <a:gd name="connsiteX0" fmla="*/ 0 w 3322749"/>
              <a:gd name="connsiteY0" fmla="*/ 1318903 h 1318903"/>
              <a:gd name="connsiteX1" fmla="*/ 978120 w 3322749"/>
              <a:gd name="connsiteY1" fmla="*/ 958593 h 1318903"/>
              <a:gd name="connsiteX2" fmla="*/ 1527513 w 3322749"/>
              <a:gd name="connsiteY2" fmla="*/ 5317 h 1318903"/>
              <a:gd name="connsiteX3" fmla="*/ 1637321 w 3322749"/>
              <a:gd name="connsiteY3" fmla="*/ 571390 h 1318903"/>
              <a:gd name="connsiteX4" fmla="*/ 2129094 w 3322749"/>
              <a:gd name="connsiteY4" fmla="*/ 532634 h 1318903"/>
              <a:gd name="connsiteX5" fmla="*/ 2315146 w 3322749"/>
              <a:gd name="connsiteY5" fmla="*/ 1151895 h 1318903"/>
              <a:gd name="connsiteX6" fmla="*/ 3322749 w 3322749"/>
              <a:gd name="connsiteY6" fmla="*/ 1280266 h 1318903"/>
              <a:gd name="connsiteX0" fmla="*/ 0 w 3322749"/>
              <a:gd name="connsiteY0" fmla="*/ 1329238 h 1329238"/>
              <a:gd name="connsiteX1" fmla="*/ 978120 w 3322749"/>
              <a:gd name="connsiteY1" fmla="*/ 968928 h 1329238"/>
              <a:gd name="connsiteX2" fmla="*/ 1527513 w 3322749"/>
              <a:gd name="connsiteY2" fmla="*/ 15652 h 1329238"/>
              <a:gd name="connsiteX3" fmla="*/ 1764761 w 3322749"/>
              <a:gd name="connsiteY3" fmla="*/ 387646 h 1329238"/>
              <a:gd name="connsiteX4" fmla="*/ 2129094 w 3322749"/>
              <a:gd name="connsiteY4" fmla="*/ 542969 h 1329238"/>
              <a:gd name="connsiteX5" fmla="*/ 2315146 w 3322749"/>
              <a:gd name="connsiteY5" fmla="*/ 1162230 h 1329238"/>
              <a:gd name="connsiteX6" fmla="*/ 3322749 w 3322749"/>
              <a:gd name="connsiteY6" fmla="*/ 1290601 h 1329238"/>
              <a:gd name="connsiteX0" fmla="*/ 0 w 3322749"/>
              <a:gd name="connsiteY0" fmla="*/ 1073241 h 1073241"/>
              <a:gd name="connsiteX1" fmla="*/ 978120 w 3322749"/>
              <a:gd name="connsiteY1" fmla="*/ 712931 h 1073241"/>
              <a:gd name="connsiteX2" fmla="*/ 874380 w 3322749"/>
              <a:gd name="connsiteY2" fmla="*/ 31366 h 1073241"/>
              <a:gd name="connsiteX3" fmla="*/ 1764761 w 3322749"/>
              <a:gd name="connsiteY3" fmla="*/ 131649 h 1073241"/>
              <a:gd name="connsiteX4" fmla="*/ 2129094 w 3322749"/>
              <a:gd name="connsiteY4" fmla="*/ 286972 h 1073241"/>
              <a:gd name="connsiteX5" fmla="*/ 2315146 w 3322749"/>
              <a:gd name="connsiteY5" fmla="*/ 906233 h 1073241"/>
              <a:gd name="connsiteX6" fmla="*/ 3322749 w 3322749"/>
              <a:gd name="connsiteY6" fmla="*/ 1034604 h 1073241"/>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466120"/>
              <a:gd name="connsiteY0" fmla="*/ 1033542 h 1033721"/>
              <a:gd name="connsiteX1" fmla="*/ 516148 w 3466120"/>
              <a:gd name="connsiteY1" fmla="*/ 699110 h 1033721"/>
              <a:gd name="connsiteX2" fmla="*/ 1017751 w 3466120"/>
              <a:gd name="connsiteY2" fmla="*/ 30483 h 1033721"/>
              <a:gd name="connsiteX3" fmla="*/ 1908132 w 3466120"/>
              <a:gd name="connsiteY3" fmla="*/ 130766 h 1033721"/>
              <a:gd name="connsiteX4" fmla="*/ 2272465 w 3466120"/>
              <a:gd name="connsiteY4" fmla="*/ 286089 h 1033721"/>
              <a:gd name="connsiteX5" fmla="*/ 2458517 w 3466120"/>
              <a:gd name="connsiteY5" fmla="*/ 905350 h 1033721"/>
              <a:gd name="connsiteX6" fmla="*/ 3466120 w 3466120"/>
              <a:gd name="connsiteY6" fmla="*/ 1033721 h 1033721"/>
              <a:gd name="connsiteX0" fmla="*/ 0 w 3466120"/>
              <a:gd name="connsiteY0" fmla="*/ 1009787 h 1009966"/>
              <a:gd name="connsiteX1" fmla="*/ 516148 w 3466120"/>
              <a:gd name="connsiteY1" fmla="*/ 675355 h 1009966"/>
              <a:gd name="connsiteX2" fmla="*/ 1017751 w 3466120"/>
              <a:gd name="connsiteY2" fmla="*/ 6728 h 1009966"/>
              <a:gd name="connsiteX3" fmla="*/ 1637321 w 3466120"/>
              <a:gd name="connsiteY3" fmla="*/ 326968 h 1009966"/>
              <a:gd name="connsiteX4" fmla="*/ 2272465 w 3466120"/>
              <a:gd name="connsiteY4" fmla="*/ 262334 h 1009966"/>
              <a:gd name="connsiteX5" fmla="*/ 2458517 w 3466120"/>
              <a:gd name="connsiteY5" fmla="*/ 881595 h 1009966"/>
              <a:gd name="connsiteX6" fmla="*/ 3466120 w 3466120"/>
              <a:gd name="connsiteY6" fmla="*/ 1009966 h 1009966"/>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458517 w 3466120"/>
              <a:gd name="connsiteY5" fmla="*/ 881378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8 w 3466120"/>
              <a:gd name="connsiteY5" fmla="*/ 557913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9 w 3466120"/>
              <a:gd name="connsiteY5" fmla="*/ 865091 h 1009749"/>
              <a:gd name="connsiteX6" fmla="*/ 3466120 w 3466120"/>
              <a:gd name="connsiteY6" fmla="*/ 1009749 h 100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120" h="1009749">
                <a:moveTo>
                  <a:pt x="0" y="1009570"/>
                </a:moveTo>
                <a:cubicBezTo>
                  <a:pt x="344510" y="907612"/>
                  <a:pt x="346523" y="842314"/>
                  <a:pt x="516148" y="675138"/>
                </a:cubicBezTo>
                <a:cubicBezTo>
                  <a:pt x="685773" y="507962"/>
                  <a:pt x="830889" y="64575"/>
                  <a:pt x="1017751" y="6511"/>
                </a:cubicBezTo>
                <a:cubicBezTo>
                  <a:pt x="1204613" y="-51553"/>
                  <a:pt x="1391032" y="297089"/>
                  <a:pt x="1637321" y="326751"/>
                </a:cubicBezTo>
                <a:cubicBezTo>
                  <a:pt x="1883610" y="356414"/>
                  <a:pt x="2289590" y="94763"/>
                  <a:pt x="2495486" y="184486"/>
                </a:cubicBezTo>
                <a:cubicBezTo>
                  <a:pt x="2701382" y="274209"/>
                  <a:pt x="2636586" y="764206"/>
                  <a:pt x="2872699" y="865091"/>
                </a:cubicBezTo>
                <a:cubicBezTo>
                  <a:pt x="3108812" y="965975"/>
                  <a:pt x="3466120" y="1009749"/>
                  <a:pt x="3466120" y="1009749"/>
                </a:cubicBezTo>
              </a:path>
            </a:pathLst>
          </a:cu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cxnSp>
        <p:nvCxnSpPr>
          <p:cNvPr id="12" name="Straight Arrow Connector 11">
            <a:extLst>
              <a:ext uri="{FF2B5EF4-FFF2-40B4-BE49-F238E27FC236}">
                <a16:creationId xmlns:a16="http://schemas.microsoft.com/office/drawing/2014/main" id="{BEE0587D-E404-4525-9EAD-8B51A147A8B1}"/>
              </a:ext>
            </a:extLst>
          </p:cNvPr>
          <p:cNvCxnSpPr/>
          <p:nvPr/>
        </p:nvCxnSpPr>
        <p:spPr>
          <a:xfrm>
            <a:off x="2896205" y="3407281"/>
            <a:ext cx="314325" cy="1459220"/>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869735B-2D0B-4807-8180-0C0D4D977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306" y="3420795"/>
            <a:ext cx="1499285" cy="1499285"/>
          </a:xfrm>
          <a:prstGeom prst="rect">
            <a:avLst/>
          </a:prstGeom>
        </p:spPr>
      </p:pic>
      <p:sp>
        <p:nvSpPr>
          <p:cNvPr id="14" name="TextBox 13">
            <a:extLst>
              <a:ext uri="{FF2B5EF4-FFF2-40B4-BE49-F238E27FC236}">
                <a16:creationId xmlns:a16="http://schemas.microsoft.com/office/drawing/2014/main" id="{B5CF41D5-196A-42FE-BA8A-CEE34095AF62}"/>
              </a:ext>
            </a:extLst>
          </p:cNvPr>
          <p:cNvSpPr txBox="1"/>
          <p:nvPr/>
        </p:nvSpPr>
        <p:spPr>
          <a:xfrm>
            <a:off x="-30480" y="3593912"/>
            <a:ext cx="2884123" cy="369332"/>
          </a:xfrm>
          <a:prstGeom prst="rect">
            <a:avLst/>
          </a:prstGeom>
          <a:noFill/>
        </p:spPr>
        <p:txBody>
          <a:bodyPr wrap="none" rtlCol="0">
            <a:spAutoFit/>
          </a:bodyPr>
          <a:lstStyle/>
          <a:p>
            <a:r>
              <a:rPr lang="en-AU" dirty="0"/>
              <a:t>Marginalisation Integrals</a:t>
            </a:r>
          </a:p>
        </p:txBody>
      </p:sp>
      <p:cxnSp>
        <p:nvCxnSpPr>
          <p:cNvPr id="15" name="Straight Arrow Connector 14">
            <a:extLst>
              <a:ext uri="{FF2B5EF4-FFF2-40B4-BE49-F238E27FC236}">
                <a16:creationId xmlns:a16="http://schemas.microsoft.com/office/drawing/2014/main" id="{16A68D37-2B04-4CBB-929B-ED44EE632796}"/>
              </a:ext>
            </a:extLst>
          </p:cNvPr>
          <p:cNvCxnSpPr>
            <a:cxnSpLocks/>
          </p:cNvCxnSpPr>
          <p:nvPr/>
        </p:nvCxnSpPr>
        <p:spPr>
          <a:xfrm>
            <a:off x="3706540" y="2536135"/>
            <a:ext cx="3500347" cy="11438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EFD1E1-0EDC-44A9-A513-8D6D72AE6318}"/>
              </a:ext>
            </a:extLst>
          </p:cNvPr>
          <p:cNvSpPr/>
          <p:nvPr/>
        </p:nvSpPr>
        <p:spPr>
          <a:xfrm>
            <a:off x="7282602" y="2582063"/>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C9384EF-7BC0-4E24-BEAF-E5D721937AD3}"/>
              </a:ext>
            </a:extLst>
          </p:cNvPr>
          <p:cNvSpPr txBox="1"/>
          <p:nvPr/>
        </p:nvSpPr>
        <p:spPr>
          <a:xfrm>
            <a:off x="4022536" y="2139811"/>
            <a:ext cx="2090637" cy="369332"/>
          </a:xfrm>
          <a:prstGeom prst="rect">
            <a:avLst/>
          </a:prstGeom>
          <a:noFill/>
        </p:spPr>
        <p:txBody>
          <a:bodyPr wrap="none" rtlCol="0">
            <a:spAutoFit/>
          </a:bodyPr>
          <a:lstStyle/>
          <a:p>
            <a:r>
              <a:rPr lang="en-AU" dirty="0"/>
              <a:t>Embed Into RKHS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7802009-1EA4-4AC9-9707-D6D09E2F64AF}"/>
                  </a:ext>
                </a:extLst>
              </p:cNvPr>
              <p:cNvSpPr txBox="1"/>
              <p:nvPr/>
            </p:nvSpPr>
            <p:spPr>
              <a:xfrm>
                <a:off x="7501784" y="2464126"/>
                <a:ext cx="317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ℙ</m:t>
                          </m:r>
                        </m:sub>
                      </m:sSub>
                    </m:oMath>
                  </m:oMathPara>
                </a14:m>
                <a:endParaRPr lang="en-AU" dirty="0"/>
              </a:p>
            </p:txBody>
          </p:sp>
        </mc:Choice>
        <mc:Fallback xmlns="">
          <p:sp>
            <p:nvSpPr>
              <p:cNvPr id="22" name="TextBox 21">
                <a:extLst>
                  <a:ext uri="{FF2B5EF4-FFF2-40B4-BE49-F238E27FC236}">
                    <a16:creationId xmlns:a16="http://schemas.microsoft.com/office/drawing/2014/main" id="{D7802009-1EA4-4AC9-9707-D6D09E2F64AF}"/>
                  </a:ext>
                </a:extLst>
              </p:cNvPr>
              <p:cNvSpPr txBox="1">
                <a:spLocks noRot="1" noChangeAspect="1" noMove="1" noResize="1" noEditPoints="1" noAdjustHandles="1" noChangeArrowheads="1" noChangeShapeType="1" noTextEdit="1"/>
              </p:cNvSpPr>
              <p:nvPr/>
            </p:nvSpPr>
            <p:spPr>
              <a:xfrm>
                <a:off x="7501784" y="2464126"/>
                <a:ext cx="317330" cy="276999"/>
              </a:xfrm>
              <a:prstGeom prst="rect">
                <a:avLst/>
              </a:prstGeom>
              <a:blipFill>
                <a:blip r:embed="rId5"/>
                <a:stretch>
                  <a:fillRect l="-17308" r="-5769" b="-21739"/>
                </a:stretch>
              </a:blipFill>
            </p:spPr>
            <p:txBody>
              <a:bodyPr/>
              <a:lstStyle/>
              <a:p>
                <a:r>
                  <a:rPr lang="en-AU">
                    <a:noFill/>
                  </a:rPr>
                  <a:t> </a:t>
                </a:r>
              </a:p>
            </p:txBody>
          </p:sp>
        </mc:Fallback>
      </mc:AlternateContent>
      <p:sp>
        <p:nvSpPr>
          <p:cNvPr id="30" name="TextBox 29">
            <a:extLst>
              <a:ext uri="{FF2B5EF4-FFF2-40B4-BE49-F238E27FC236}">
                <a16:creationId xmlns:a16="http://schemas.microsoft.com/office/drawing/2014/main" id="{AAFE470D-C7AA-4BC6-BC35-65DA86B1D7EA}"/>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19" name="Footer Placeholder 1">
            <a:extLst>
              <a:ext uri="{FF2B5EF4-FFF2-40B4-BE49-F238E27FC236}">
                <a16:creationId xmlns:a16="http://schemas.microsoft.com/office/drawing/2014/main" id="{7C5023D0-08C7-4845-8982-238B1F4E01E3}"/>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21" name="Slide Number Placeholder 4">
            <a:extLst>
              <a:ext uri="{FF2B5EF4-FFF2-40B4-BE49-F238E27FC236}">
                <a16:creationId xmlns:a16="http://schemas.microsoft.com/office/drawing/2014/main" id="{299C5487-C4E1-4577-B930-525184852237}"/>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31</a:t>
            </a:fld>
            <a:r>
              <a:rPr lang="en-AU" altLang="en-US" sz="1400" dirty="0">
                <a:solidFill>
                  <a:schemeClr val="bg1"/>
                </a:solidFill>
              </a:rPr>
              <a:t>  |</a:t>
            </a:r>
          </a:p>
        </p:txBody>
      </p:sp>
    </p:spTree>
    <p:extLst>
      <p:ext uri="{BB962C8B-B14F-4D97-AF65-F5344CB8AC3E}">
        <p14:creationId xmlns:p14="http://schemas.microsoft.com/office/powerpoint/2010/main" val="43552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dirty="0"/>
              <a:t>Kernel Mean Embeddings</a:t>
            </a:r>
          </a:p>
        </p:txBody>
      </p:sp>
      <p:sp>
        <p:nvSpPr>
          <p:cNvPr id="5" name="Freeform 3">
            <a:extLst>
              <a:ext uri="{FF2B5EF4-FFF2-40B4-BE49-F238E27FC236}">
                <a16:creationId xmlns:a16="http://schemas.microsoft.com/office/drawing/2014/main" id="{92473D70-3055-45A0-9E79-85F2A5655CBE}"/>
              </a:ext>
            </a:extLst>
          </p:cNvPr>
          <p:cNvSpPr/>
          <p:nvPr/>
        </p:nvSpPr>
        <p:spPr>
          <a:xfrm>
            <a:off x="5195036" y="2024718"/>
            <a:ext cx="3769452" cy="3721294"/>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3">
            <a:extLst>
              <a:ext uri="{FF2B5EF4-FFF2-40B4-BE49-F238E27FC236}">
                <a16:creationId xmlns:a16="http://schemas.microsoft.com/office/drawing/2014/main" id="{BADBF7E9-7B82-4EF6-BC77-75D02C521A6B}"/>
              </a:ext>
            </a:extLst>
          </p:cNvPr>
          <p:cNvSpPr/>
          <p:nvPr/>
        </p:nvSpPr>
        <p:spPr>
          <a:xfrm>
            <a:off x="1748825" y="2133133"/>
            <a:ext cx="1986757" cy="977562"/>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906">
                <a:moveTo>
                  <a:pt x="0" y="1327906"/>
                </a:moveTo>
                <a:cubicBezTo>
                  <a:pt x="344510" y="1225948"/>
                  <a:pt x="689020" y="1123990"/>
                  <a:pt x="914400" y="902903"/>
                </a:cubicBezTo>
                <a:cubicBezTo>
                  <a:pt x="1139780" y="681816"/>
                  <a:pt x="1255691" y="35726"/>
                  <a:pt x="1352282" y="1382"/>
                </a:cubicBezTo>
                <a:cubicBezTo>
                  <a:pt x="1448873" y="-32962"/>
                  <a:pt x="1401651" y="583078"/>
                  <a:pt x="1493949" y="696841"/>
                </a:cubicBezTo>
                <a:cubicBezTo>
                  <a:pt x="1586248" y="810604"/>
                  <a:pt x="1766552" y="621714"/>
                  <a:pt x="1906073" y="683962"/>
                </a:cubicBezTo>
                <a:cubicBezTo>
                  <a:pt x="2045594" y="746210"/>
                  <a:pt x="2094963" y="969443"/>
                  <a:pt x="2331076" y="1070328"/>
                </a:cubicBezTo>
                <a:cubicBezTo>
                  <a:pt x="2567189" y="1171212"/>
                  <a:pt x="3322749" y="1289269"/>
                  <a:pt x="3322749" y="1289269"/>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C14C22-B6F2-4360-8E2E-942090D79A03}"/>
                  </a:ext>
                </a:extLst>
              </p:cNvPr>
              <p:cNvSpPr txBox="1"/>
              <p:nvPr/>
            </p:nvSpPr>
            <p:spPr>
              <a:xfrm>
                <a:off x="2520154" y="1823033"/>
                <a:ext cx="409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ℙ</m:t>
                      </m:r>
                    </m:oMath>
                  </m:oMathPara>
                </a14:m>
                <a:endParaRPr lang="en-US" dirty="0"/>
              </a:p>
            </p:txBody>
          </p:sp>
        </mc:Choice>
        <mc:Fallback xmlns="">
          <p:sp>
            <p:nvSpPr>
              <p:cNvPr id="9" name="TextBox 8">
                <a:extLst>
                  <a:ext uri="{FF2B5EF4-FFF2-40B4-BE49-F238E27FC236}">
                    <a16:creationId xmlns:a16="http://schemas.microsoft.com/office/drawing/2014/main" id="{96C14C22-B6F2-4360-8E2E-942090D79A03}"/>
                  </a:ext>
                </a:extLst>
              </p:cNvPr>
              <p:cNvSpPr txBox="1">
                <a:spLocks noRot="1" noChangeAspect="1" noMove="1" noResize="1" noEditPoints="1" noAdjustHandles="1" noChangeArrowheads="1" noChangeShapeType="1" noTextEdit="1"/>
              </p:cNvSpPr>
              <p:nvPr/>
            </p:nvSpPr>
            <p:spPr>
              <a:xfrm>
                <a:off x="2520154" y="1823033"/>
                <a:ext cx="409086" cy="369332"/>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2E9A7E-944C-4410-A7F8-FBDCEA70F50C}"/>
                  </a:ext>
                </a:extLst>
              </p:cNvPr>
              <p:cNvSpPr txBox="1"/>
              <p:nvPr/>
            </p:nvSpPr>
            <p:spPr>
              <a:xfrm>
                <a:off x="3164020" y="5163087"/>
                <a:ext cx="4251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ℚ</m:t>
                      </m:r>
                    </m:oMath>
                  </m:oMathPara>
                </a14:m>
                <a:endParaRPr lang="en-US" dirty="0"/>
              </a:p>
            </p:txBody>
          </p:sp>
        </mc:Choice>
        <mc:Fallback xmlns="">
          <p:sp>
            <p:nvSpPr>
              <p:cNvPr id="10" name="TextBox 9">
                <a:extLst>
                  <a:ext uri="{FF2B5EF4-FFF2-40B4-BE49-F238E27FC236}">
                    <a16:creationId xmlns:a16="http://schemas.microsoft.com/office/drawing/2014/main" id="{C12E9A7E-944C-4410-A7F8-FBDCEA70F50C}"/>
                  </a:ext>
                </a:extLst>
              </p:cNvPr>
              <p:cNvSpPr txBox="1">
                <a:spLocks noRot="1" noChangeAspect="1" noMove="1" noResize="1" noEditPoints="1" noAdjustHandles="1" noChangeArrowheads="1" noChangeShapeType="1" noTextEdit="1"/>
              </p:cNvSpPr>
              <p:nvPr/>
            </p:nvSpPr>
            <p:spPr>
              <a:xfrm>
                <a:off x="3164020" y="5163087"/>
                <a:ext cx="425116" cy="369332"/>
              </a:xfrm>
              <a:prstGeom prst="rect">
                <a:avLst/>
              </a:prstGeom>
              <a:blipFill>
                <a:blip r:embed="rId3"/>
                <a:stretch>
                  <a:fillRect b="-8197"/>
                </a:stretch>
              </a:blipFill>
            </p:spPr>
            <p:txBody>
              <a:bodyPr/>
              <a:lstStyle/>
              <a:p>
                <a:r>
                  <a:rPr lang="en-AU">
                    <a:noFill/>
                  </a:rPr>
                  <a:t> </a:t>
                </a:r>
              </a:p>
            </p:txBody>
          </p:sp>
        </mc:Fallback>
      </mc:AlternateContent>
      <p:sp>
        <p:nvSpPr>
          <p:cNvPr id="11" name="Freeform 35">
            <a:extLst>
              <a:ext uri="{FF2B5EF4-FFF2-40B4-BE49-F238E27FC236}">
                <a16:creationId xmlns:a16="http://schemas.microsoft.com/office/drawing/2014/main" id="{C3931B7F-B073-4FF4-B0D7-677A9BEB7467}"/>
              </a:ext>
            </a:extLst>
          </p:cNvPr>
          <p:cNvSpPr/>
          <p:nvPr/>
        </p:nvSpPr>
        <p:spPr>
          <a:xfrm>
            <a:off x="2497134" y="5403297"/>
            <a:ext cx="2184004" cy="751450"/>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6977 h 1326977"/>
              <a:gd name="connsiteX1" fmla="*/ 659518 w 3322749"/>
              <a:gd name="connsiteY1" fmla="*/ 811403 h 1326977"/>
              <a:gd name="connsiteX2" fmla="*/ 1352282 w 3322749"/>
              <a:gd name="connsiteY2" fmla="*/ 453 h 1326977"/>
              <a:gd name="connsiteX3" fmla="*/ 1493949 w 3322749"/>
              <a:gd name="connsiteY3" fmla="*/ 695912 h 1326977"/>
              <a:gd name="connsiteX4" fmla="*/ 1906073 w 3322749"/>
              <a:gd name="connsiteY4" fmla="*/ 683033 h 1326977"/>
              <a:gd name="connsiteX5" fmla="*/ 2331076 w 3322749"/>
              <a:gd name="connsiteY5" fmla="*/ 1069399 h 1326977"/>
              <a:gd name="connsiteX6" fmla="*/ 3322749 w 3322749"/>
              <a:gd name="connsiteY6" fmla="*/ 1288340 h 1326977"/>
              <a:gd name="connsiteX0" fmla="*/ 0 w 3322749"/>
              <a:gd name="connsiteY0" fmla="*/ 1328633 h 1328633"/>
              <a:gd name="connsiteX1" fmla="*/ 659518 w 3322749"/>
              <a:gd name="connsiteY1" fmla="*/ 813059 h 1328633"/>
              <a:gd name="connsiteX2" fmla="*/ 1352282 w 3322749"/>
              <a:gd name="connsiteY2" fmla="*/ 2109 h 1328633"/>
              <a:gd name="connsiteX3" fmla="*/ 1637321 w 3322749"/>
              <a:gd name="connsiteY3" fmla="*/ 581120 h 1328633"/>
              <a:gd name="connsiteX4" fmla="*/ 1906073 w 3322749"/>
              <a:gd name="connsiteY4" fmla="*/ 684689 h 1328633"/>
              <a:gd name="connsiteX5" fmla="*/ 2331076 w 3322749"/>
              <a:gd name="connsiteY5" fmla="*/ 1071055 h 1328633"/>
              <a:gd name="connsiteX6" fmla="*/ 3322749 w 3322749"/>
              <a:gd name="connsiteY6" fmla="*/ 1289996 h 1328633"/>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31076 w 3322749"/>
              <a:gd name="connsiteY5" fmla="*/ 1070968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092125 w 3322749"/>
              <a:gd name="connsiteY5" fmla="*/ 1239170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15146 w 3322749"/>
              <a:gd name="connsiteY5" fmla="*/ 1161538 h 1328546"/>
              <a:gd name="connsiteX6" fmla="*/ 3322749 w 3322749"/>
              <a:gd name="connsiteY6" fmla="*/ 1289909 h 1328546"/>
              <a:gd name="connsiteX0" fmla="*/ 0 w 3322749"/>
              <a:gd name="connsiteY0" fmla="*/ 1329224 h 1329224"/>
              <a:gd name="connsiteX1" fmla="*/ 818819 w 3322749"/>
              <a:gd name="connsiteY1" fmla="*/ 852466 h 1329224"/>
              <a:gd name="connsiteX2" fmla="*/ 1352282 w 3322749"/>
              <a:gd name="connsiteY2" fmla="*/ 2700 h 1329224"/>
              <a:gd name="connsiteX3" fmla="*/ 1637321 w 3322749"/>
              <a:gd name="connsiteY3" fmla="*/ 581711 h 1329224"/>
              <a:gd name="connsiteX4" fmla="*/ 2129094 w 3322749"/>
              <a:gd name="connsiteY4" fmla="*/ 542955 h 1329224"/>
              <a:gd name="connsiteX5" fmla="*/ 2315146 w 3322749"/>
              <a:gd name="connsiteY5" fmla="*/ 1162216 h 1329224"/>
              <a:gd name="connsiteX6" fmla="*/ 3322749 w 3322749"/>
              <a:gd name="connsiteY6" fmla="*/ 1290587 h 1329224"/>
              <a:gd name="connsiteX0" fmla="*/ 0 w 3322749"/>
              <a:gd name="connsiteY0" fmla="*/ 1331742 h 1331742"/>
              <a:gd name="connsiteX1" fmla="*/ 978120 w 3322749"/>
              <a:gd name="connsiteY1" fmla="*/ 971432 h 1331742"/>
              <a:gd name="connsiteX2" fmla="*/ 1352282 w 3322749"/>
              <a:gd name="connsiteY2" fmla="*/ 5218 h 1331742"/>
              <a:gd name="connsiteX3" fmla="*/ 1637321 w 3322749"/>
              <a:gd name="connsiteY3" fmla="*/ 584229 h 1331742"/>
              <a:gd name="connsiteX4" fmla="*/ 2129094 w 3322749"/>
              <a:gd name="connsiteY4" fmla="*/ 545473 h 1331742"/>
              <a:gd name="connsiteX5" fmla="*/ 2315146 w 3322749"/>
              <a:gd name="connsiteY5" fmla="*/ 1164734 h 1331742"/>
              <a:gd name="connsiteX6" fmla="*/ 3322749 w 3322749"/>
              <a:gd name="connsiteY6" fmla="*/ 1293105 h 1331742"/>
              <a:gd name="connsiteX0" fmla="*/ 0 w 3322749"/>
              <a:gd name="connsiteY0" fmla="*/ 1318903 h 1318903"/>
              <a:gd name="connsiteX1" fmla="*/ 978120 w 3322749"/>
              <a:gd name="connsiteY1" fmla="*/ 958593 h 1318903"/>
              <a:gd name="connsiteX2" fmla="*/ 1527513 w 3322749"/>
              <a:gd name="connsiteY2" fmla="*/ 5317 h 1318903"/>
              <a:gd name="connsiteX3" fmla="*/ 1637321 w 3322749"/>
              <a:gd name="connsiteY3" fmla="*/ 571390 h 1318903"/>
              <a:gd name="connsiteX4" fmla="*/ 2129094 w 3322749"/>
              <a:gd name="connsiteY4" fmla="*/ 532634 h 1318903"/>
              <a:gd name="connsiteX5" fmla="*/ 2315146 w 3322749"/>
              <a:gd name="connsiteY5" fmla="*/ 1151895 h 1318903"/>
              <a:gd name="connsiteX6" fmla="*/ 3322749 w 3322749"/>
              <a:gd name="connsiteY6" fmla="*/ 1280266 h 1318903"/>
              <a:gd name="connsiteX0" fmla="*/ 0 w 3322749"/>
              <a:gd name="connsiteY0" fmla="*/ 1329238 h 1329238"/>
              <a:gd name="connsiteX1" fmla="*/ 978120 w 3322749"/>
              <a:gd name="connsiteY1" fmla="*/ 968928 h 1329238"/>
              <a:gd name="connsiteX2" fmla="*/ 1527513 w 3322749"/>
              <a:gd name="connsiteY2" fmla="*/ 15652 h 1329238"/>
              <a:gd name="connsiteX3" fmla="*/ 1764761 w 3322749"/>
              <a:gd name="connsiteY3" fmla="*/ 387646 h 1329238"/>
              <a:gd name="connsiteX4" fmla="*/ 2129094 w 3322749"/>
              <a:gd name="connsiteY4" fmla="*/ 542969 h 1329238"/>
              <a:gd name="connsiteX5" fmla="*/ 2315146 w 3322749"/>
              <a:gd name="connsiteY5" fmla="*/ 1162230 h 1329238"/>
              <a:gd name="connsiteX6" fmla="*/ 3322749 w 3322749"/>
              <a:gd name="connsiteY6" fmla="*/ 1290601 h 1329238"/>
              <a:gd name="connsiteX0" fmla="*/ 0 w 3322749"/>
              <a:gd name="connsiteY0" fmla="*/ 1073241 h 1073241"/>
              <a:gd name="connsiteX1" fmla="*/ 978120 w 3322749"/>
              <a:gd name="connsiteY1" fmla="*/ 712931 h 1073241"/>
              <a:gd name="connsiteX2" fmla="*/ 874380 w 3322749"/>
              <a:gd name="connsiteY2" fmla="*/ 31366 h 1073241"/>
              <a:gd name="connsiteX3" fmla="*/ 1764761 w 3322749"/>
              <a:gd name="connsiteY3" fmla="*/ 131649 h 1073241"/>
              <a:gd name="connsiteX4" fmla="*/ 2129094 w 3322749"/>
              <a:gd name="connsiteY4" fmla="*/ 286972 h 1073241"/>
              <a:gd name="connsiteX5" fmla="*/ 2315146 w 3322749"/>
              <a:gd name="connsiteY5" fmla="*/ 906233 h 1073241"/>
              <a:gd name="connsiteX6" fmla="*/ 3322749 w 3322749"/>
              <a:gd name="connsiteY6" fmla="*/ 1034604 h 1073241"/>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466120"/>
              <a:gd name="connsiteY0" fmla="*/ 1033542 h 1033721"/>
              <a:gd name="connsiteX1" fmla="*/ 516148 w 3466120"/>
              <a:gd name="connsiteY1" fmla="*/ 699110 h 1033721"/>
              <a:gd name="connsiteX2" fmla="*/ 1017751 w 3466120"/>
              <a:gd name="connsiteY2" fmla="*/ 30483 h 1033721"/>
              <a:gd name="connsiteX3" fmla="*/ 1908132 w 3466120"/>
              <a:gd name="connsiteY3" fmla="*/ 130766 h 1033721"/>
              <a:gd name="connsiteX4" fmla="*/ 2272465 w 3466120"/>
              <a:gd name="connsiteY4" fmla="*/ 286089 h 1033721"/>
              <a:gd name="connsiteX5" fmla="*/ 2458517 w 3466120"/>
              <a:gd name="connsiteY5" fmla="*/ 905350 h 1033721"/>
              <a:gd name="connsiteX6" fmla="*/ 3466120 w 3466120"/>
              <a:gd name="connsiteY6" fmla="*/ 1033721 h 1033721"/>
              <a:gd name="connsiteX0" fmla="*/ 0 w 3466120"/>
              <a:gd name="connsiteY0" fmla="*/ 1009787 h 1009966"/>
              <a:gd name="connsiteX1" fmla="*/ 516148 w 3466120"/>
              <a:gd name="connsiteY1" fmla="*/ 675355 h 1009966"/>
              <a:gd name="connsiteX2" fmla="*/ 1017751 w 3466120"/>
              <a:gd name="connsiteY2" fmla="*/ 6728 h 1009966"/>
              <a:gd name="connsiteX3" fmla="*/ 1637321 w 3466120"/>
              <a:gd name="connsiteY3" fmla="*/ 326968 h 1009966"/>
              <a:gd name="connsiteX4" fmla="*/ 2272465 w 3466120"/>
              <a:gd name="connsiteY4" fmla="*/ 262334 h 1009966"/>
              <a:gd name="connsiteX5" fmla="*/ 2458517 w 3466120"/>
              <a:gd name="connsiteY5" fmla="*/ 881595 h 1009966"/>
              <a:gd name="connsiteX6" fmla="*/ 3466120 w 3466120"/>
              <a:gd name="connsiteY6" fmla="*/ 1009966 h 1009966"/>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458517 w 3466120"/>
              <a:gd name="connsiteY5" fmla="*/ 881378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8 w 3466120"/>
              <a:gd name="connsiteY5" fmla="*/ 557913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9 w 3466120"/>
              <a:gd name="connsiteY5" fmla="*/ 865091 h 1009749"/>
              <a:gd name="connsiteX6" fmla="*/ 3466120 w 3466120"/>
              <a:gd name="connsiteY6" fmla="*/ 1009749 h 100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120" h="1009749">
                <a:moveTo>
                  <a:pt x="0" y="1009570"/>
                </a:moveTo>
                <a:cubicBezTo>
                  <a:pt x="344510" y="907612"/>
                  <a:pt x="346523" y="842314"/>
                  <a:pt x="516148" y="675138"/>
                </a:cubicBezTo>
                <a:cubicBezTo>
                  <a:pt x="685773" y="507962"/>
                  <a:pt x="830889" y="64575"/>
                  <a:pt x="1017751" y="6511"/>
                </a:cubicBezTo>
                <a:cubicBezTo>
                  <a:pt x="1204613" y="-51553"/>
                  <a:pt x="1391032" y="297089"/>
                  <a:pt x="1637321" y="326751"/>
                </a:cubicBezTo>
                <a:cubicBezTo>
                  <a:pt x="1883610" y="356414"/>
                  <a:pt x="2289590" y="94763"/>
                  <a:pt x="2495486" y="184486"/>
                </a:cubicBezTo>
                <a:cubicBezTo>
                  <a:pt x="2701382" y="274209"/>
                  <a:pt x="2636586" y="764206"/>
                  <a:pt x="2872699" y="865091"/>
                </a:cubicBezTo>
                <a:cubicBezTo>
                  <a:pt x="3108812" y="965975"/>
                  <a:pt x="3466120" y="1009749"/>
                  <a:pt x="3466120" y="1009749"/>
                </a:cubicBezTo>
              </a:path>
            </a:pathLst>
          </a:cu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cxnSp>
        <p:nvCxnSpPr>
          <p:cNvPr id="12" name="Straight Arrow Connector 11">
            <a:extLst>
              <a:ext uri="{FF2B5EF4-FFF2-40B4-BE49-F238E27FC236}">
                <a16:creationId xmlns:a16="http://schemas.microsoft.com/office/drawing/2014/main" id="{BEE0587D-E404-4525-9EAD-8B51A147A8B1}"/>
              </a:ext>
            </a:extLst>
          </p:cNvPr>
          <p:cNvCxnSpPr/>
          <p:nvPr/>
        </p:nvCxnSpPr>
        <p:spPr>
          <a:xfrm>
            <a:off x="2896205" y="3407281"/>
            <a:ext cx="314325" cy="1459220"/>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869735B-2D0B-4807-8180-0C0D4D977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306" y="3420795"/>
            <a:ext cx="1499285" cy="1499285"/>
          </a:xfrm>
          <a:prstGeom prst="rect">
            <a:avLst/>
          </a:prstGeom>
        </p:spPr>
      </p:pic>
      <p:sp>
        <p:nvSpPr>
          <p:cNvPr id="14" name="TextBox 13">
            <a:extLst>
              <a:ext uri="{FF2B5EF4-FFF2-40B4-BE49-F238E27FC236}">
                <a16:creationId xmlns:a16="http://schemas.microsoft.com/office/drawing/2014/main" id="{B5CF41D5-196A-42FE-BA8A-CEE34095AF62}"/>
              </a:ext>
            </a:extLst>
          </p:cNvPr>
          <p:cNvSpPr txBox="1"/>
          <p:nvPr/>
        </p:nvSpPr>
        <p:spPr>
          <a:xfrm>
            <a:off x="-30480" y="3593912"/>
            <a:ext cx="2884123" cy="369332"/>
          </a:xfrm>
          <a:prstGeom prst="rect">
            <a:avLst/>
          </a:prstGeom>
          <a:noFill/>
        </p:spPr>
        <p:txBody>
          <a:bodyPr wrap="none" rtlCol="0">
            <a:spAutoFit/>
          </a:bodyPr>
          <a:lstStyle/>
          <a:p>
            <a:r>
              <a:rPr lang="en-AU" dirty="0"/>
              <a:t>Marginalisation Integrals</a:t>
            </a:r>
          </a:p>
        </p:txBody>
      </p:sp>
      <p:cxnSp>
        <p:nvCxnSpPr>
          <p:cNvPr id="15" name="Straight Arrow Connector 14">
            <a:extLst>
              <a:ext uri="{FF2B5EF4-FFF2-40B4-BE49-F238E27FC236}">
                <a16:creationId xmlns:a16="http://schemas.microsoft.com/office/drawing/2014/main" id="{16A68D37-2B04-4CBB-929B-ED44EE632796}"/>
              </a:ext>
            </a:extLst>
          </p:cNvPr>
          <p:cNvCxnSpPr>
            <a:cxnSpLocks/>
          </p:cNvCxnSpPr>
          <p:nvPr/>
        </p:nvCxnSpPr>
        <p:spPr>
          <a:xfrm>
            <a:off x="3706540" y="2536135"/>
            <a:ext cx="3500347" cy="11438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EFD1E1-0EDC-44A9-A513-8D6D72AE6318}"/>
              </a:ext>
            </a:extLst>
          </p:cNvPr>
          <p:cNvSpPr/>
          <p:nvPr/>
        </p:nvSpPr>
        <p:spPr>
          <a:xfrm>
            <a:off x="7282602" y="2582063"/>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B06845-3526-4C16-A915-75A93CA52DDA}"/>
              </a:ext>
            </a:extLst>
          </p:cNvPr>
          <p:cNvSpPr/>
          <p:nvPr/>
        </p:nvSpPr>
        <p:spPr>
          <a:xfrm>
            <a:off x="7733159" y="476129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C8153AD-FE67-4AE1-B24C-997F0A32B588}"/>
              </a:ext>
            </a:extLst>
          </p:cNvPr>
          <p:cNvCxnSpPr/>
          <p:nvPr/>
        </p:nvCxnSpPr>
        <p:spPr>
          <a:xfrm>
            <a:off x="7387075" y="2836060"/>
            <a:ext cx="399548" cy="181525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9384EF-7BC0-4E24-BEAF-E5D721937AD3}"/>
              </a:ext>
            </a:extLst>
          </p:cNvPr>
          <p:cNvSpPr txBox="1"/>
          <p:nvPr/>
        </p:nvSpPr>
        <p:spPr>
          <a:xfrm>
            <a:off x="4022536" y="2139811"/>
            <a:ext cx="2090637" cy="369332"/>
          </a:xfrm>
          <a:prstGeom prst="rect">
            <a:avLst/>
          </a:prstGeom>
          <a:noFill/>
        </p:spPr>
        <p:txBody>
          <a:bodyPr wrap="none" rtlCol="0">
            <a:spAutoFit/>
          </a:bodyPr>
          <a:lstStyle/>
          <a:p>
            <a:r>
              <a:rPr lang="en-AU" dirty="0"/>
              <a:t>Embed Into RKHS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7802009-1EA4-4AC9-9707-D6D09E2F64AF}"/>
                  </a:ext>
                </a:extLst>
              </p:cNvPr>
              <p:cNvSpPr txBox="1"/>
              <p:nvPr/>
            </p:nvSpPr>
            <p:spPr>
              <a:xfrm>
                <a:off x="7501784" y="2464126"/>
                <a:ext cx="317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ℙ</m:t>
                          </m:r>
                        </m:sub>
                      </m:sSub>
                    </m:oMath>
                  </m:oMathPara>
                </a14:m>
                <a:endParaRPr lang="en-AU" dirty="0"/>
              </a:p>
            </p:txBody>
          </p:sp>
        </mc:Choice>
        <mc:Fallback xmlns="">
          <p:sp>
            <p:nvSpPr>
              <p:cNvPr id="22" name="TextBox 21">
                <a:extLst>
                  <a:ext uri="{FF2B5EF4-FFF2-40B4-BE49-F238E27FC236}">
                    <a16:creationId xmlns:a16="http://schemas.microsoft.com/office/drawing/2014/main" id="{D7802009-1EA4-4AC9-9707-D6D09E2F64AF}"/>
                  </a:ext>
                </a:extLst>
              </p:cNvPr>
              <p:cNvSpPr txBox="1">
                <a:spLocks noRot="1" noChangeAspect="1" noMove="1" noResize="1" noEditPoints="1" noAdjustHandles="1" noChangeArrowheads="1" noChangeShapeType="1" noTextEdit="1"/>
              </p:cNvSpPr>
              <p:nvPr/>
            </p:nvSpPr>
            <p:spPr>
              <a:xfrm>
                <a:off x="7501784" y="2464126"/>
                <a:ext cx="317330" cy="276999"/>
              </a:xfrm>
              <a:prstGeom prst="rect">
                <a:avLst/>
              </a:prstGeom>
              <a:blipFill>
                <a:blip r:embed="rId5"/>
                <a:stretch>
                  <a:fillRect l="-17308" r="-5769" b="-2173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30FE834-FD93-4345-A8D3-B513B60D6E30}"/>
                  </a:ext>
                </a:extLst>
              </p:cNvPr>
              <p:cNvSpPr txBox="1"/>
              <p:nvPr/>
            </p:nvSpPr>
            <p:spPr>
              <a:xfrm>
                <a:off x="7921761" y="4664182"/>
                <a:ext cx="328551" cy="298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ℚ</m:t>
                          </m:r>
                        </m:sub>
                      </m:sSub>
                    </m:oMath>
                  </m:oMathPara>
                </a14:m>
                <a:endParaRPr lang="en-AU" dirty="0"/>
              </a:p>
            </p:txBody>
          </p:sp>
        </mc:Choice>
        <mc:Fallback xmlns="">
          <p:sp>
            <p:nvSpPr>
              <p:cNvPr id="23" name="TextBox 22">
                <a:extLst>
                  <a:ext uri="{FF2B5EF4-FFF2-40B4-BE49-F238E27FC236}">
                    <a16:creationId xmlns:a16="http://schemas.microsoft.com/office/drawing/2014/main" id="{D30FE834-FD93-4345-A8D3-B513B60D6E30}"/>
                  </a:ext>
                </a:extLst>
              </p:cNvPr>
              <p:cNvSpPr txBox="1">
                <a:spLocks noRot="1" noChangeAspect="1" noMove="1" noResize="1" noEditPoints="1" noAdjustHandles="1" noChangeArrowheads="1" noChangeShapeType="1" noTextEdit="1"/>
              </p:cNvSpPr>
              <p:nvPr/>
            </p:nvSpPr>
            <p:spPr>
              <a:xfrm>
                <a:off x="7921761" y="4664182"/>
                <a:ext cx="328551" cy="298030"/>
              </a:xfrm>
              <a:prstGeom prst="rect">
                <a:avLst/>
              </a:prstGeom>
              <a:blipFill>
                <a:blip r:embed="rId6"/>
                <a:stretch>
                  <a:fillRect l="-16981" r="-11321" b="-26531"/>
                </a:stretch>
              </a:blipFill>
            </p:spPr>
            <p:txBody>
              <a:bodyPr/>
              <a:lstStyle/>
              <a:p>
                <a:r>
                  <a:rPr lang="en-AU">
                    <a:noFill/>
                  </a:rPr>
                  <a:t> </a:t>
                </a:r>
              </a:p>
            </p:txBody>
          </p:sp>
        </mc:Fallback>
      </mc:AlternateContent>
      <p:sp>
        <p:nvSpPr>
          <p:cNvPr id="24" name="TextBox 23">
            <a:extLst>
              <a:ext uri="{FF2B5EF4-FFF2-40B4-BE49-F238E27FC236}">
                <a16:creationId xmlns:a16="http://schemas.microsoft.com/office/drawing/2014/main" id="{92EEDB5B-C8FE-4267-B255-9A414D9EB11D}"/>
              </a:ext>
            </a:extLst>
          </p:cNvPr>
          <p:cNvSpPr txBox="1"/>
          <p:nvPr/>
        </p:nvSpPr>
        <p:spPr>
          <a:xfrm>
            <a:off x="5760592" y="3714470"/>
            <a:ext cx="2161169" cy="369332"/>
          </a:xfrm>
          <a:prstGeom prst="rect">
            <a:avLst/>
          </a:prstGeom>
          <a:noFill/>
        </p:spPr>
        <p:txBody>
          <a:bodyPr wrap="none" rtlCol="0">
            <a:spAutoFit/>
          </a:bodyPr>
          <a:lstStyle/>
          <a:p>
            <a:r>
              <a:rPr lang="en-AU" dirty="0"/>
              <a:t>Linear Operations</a:t>
            </a:r>
          </a:p>
        </p:txBody>
      </p:sp>
      <p:sp>
        <p:nvSpPr>
          <p:cNvPr id="30" name="TextBox 29">
            <a:extLst>
              <a:ext uri="{FF2B5EF4-FFF2-40B4-BE49-F238E27FC236}">
                <a16:creationId xmlns:a16="http://schemas.microsoft.com/office/drawing/2014/main" id="{AAFE470D-C7AA-4BC6-BC35-65DA86B1D7EA}"/>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26" name="Footer Placeholder 1">
            <a:extLst>
              <a:ext uri="{FF2B5EF4-FFF2-40B4-BE49-F238E27FC236}">
                <a16:creationId xmlns:a16="http://schemas.microsoft.com/office/drawing/2014/main" id="{19194EB9-446F-44DC-B157-3E6B934CDC54}"/>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27" name="Slide Number Placeholder 4">
            <a:extLst>
              <a:ext uri="{FF2B5EF4-FFF2-40B4-BE49-F238E27FC236}">
                <a16:creationId xmlns:a16="http://schemas.microsoft.com/office/drawing/2014/main" id="{C054A694-4165-45FD-96F9-DAFA978A2E5B}"/>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32</a:t>
            </a:fld>
            <a:r>
              <a:rPr lang="en-AU" altLang="en-US" sz="1400" dirty="0">
                <a:solidFill>
                  <a:schemeClr val="bg1"/>
                </a:solidFill>
              </a:rPr>
              <a:t>  |</a:t>
            </a:r>
          </a:p>
        </p:txBody>
      </p:sp>
    </p:spTree>
    <p:extLst>
      <p:ext uri="{BB962C8B-B14F-4D97-AF65-F5344CB8AC3E}">
        <p14:creationId xmlns:p14="http://schemas.microsoft.com/office/powerpoint/2010/main" val="307925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dirty="0"/>
              <a:t>Kernel Mean Embeddings</a:t>
            </a:r>
          </a:p>
        </p:txBody>
      </p:sp>
      <p:sp>
        <p:nvSpPr>
          <p:cNvPr id="5" name="Freeform 3">
            <a:extLst>
              <a:ext uri="{FF2B5EF4-FFF2-40B4-BE49-F238E27FC236}">
                <a16:creationId xmlns:a16="http://schemas.microsoft.com/office/drawing/2014/main" id="{92473D70-3055-45A0-9E79-85F2A5655CBE}"/>
              </a:ext>
            </a:extLst>
          </p:cNvPr>
          <p:cNvSpPr/>
          <p:nvPr/>
        </p:nvSpPr>
        <p:spPr>
          <a:xfrm>
            <a:off x="5195036" y="2024718"/>
            <a:ext cx="3769452" cy="3721294"/>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3">
            <a:extLst>
              <a:ext uri="{FF2B5EF4-FFF2-40B4-BE49-F238E27FC236}">
                <a16:creationId xmlns:a16="http://schemas.microsoft.com/office/drawing/2014/main" id="{BADBF7E9-7B82-4EF6-BC77-75D02C521A6B}"/>
              </a:ext>
            </a:extLst>
          </p:cNvPr>
          <p:cNvSpPr/>
          <p:nvPr/>
        </p:nvSpPr>
        <p:spPr>
          <a:xfrm>
            <a:off x="1748825" y="2133133"/>
            <a:ext cx="1986757" cy="977562"/>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906">
                <a:moveTo>
                  <a:pt x="0" y="1327906"/>
                </a:moveTo>
                <a:cubicBezTo>
                  <a:pt x="344510" y="1225948"/>
                  <a:pt x="689020" y="1123990"/>
                  <a:pt x="914400" y="902903"/>
                </a:cubicBezTo>
                <a:cubicBezTo>
                  <a:pt x="1139780" y="681816"/>
                  <a:pt x="1255691" y="35726"/>
                  <a:pt x="1352282" y="1382"/>
                </a:cubicBezTo>
                <a:cubicBezTo>
                  <a:pt x="1448873" y="-32962"/>
                  <a:pt x="1401651" y="583078"/>
                  <a:pt x="1493949" y="696841"/>
                </a:cubicBezTo>
                <a:cubicBezTo>
                  <a:pt x="1586248" y="810604"/>
                  <a:pt x="1766552" y="621714"/>
                  <a:pt x="1906073" y="683962"/>
                </a:cubicBezTo>
                <a:cubicBezTo>
                  <a:pt x="2045594" y="746210"/>
                  <a:pt x="2094963" y="969443"/>
                  <a:pt x="2331076" y="1070328"/>
                </a:cubicBezTo>
                <a:cubicBezTo>
                  <a:pt x="2567189" y="1171212"/>
                  <a:pt x="3322749" y="1289269"/>
                  <a:pt x="3322749" y="1289269"/>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C14C22-B6F2-4360-8E2E-942090D79A03}"/>
                  </a:ext>
                </a:extLst>
              </p:cNvPr>
              <p:cNvSpPr txBox="1"/>
              <p:nvPr/>
            </p:nvSpPr>
            <p:spPr>
              <a:xfrm>
                <a:off x="2520154" y="1823033"/>
                <a:ext cx="409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ℙ</m:t>
                      </m:r>
                    </m:oMath>
                  </m:oMathPara>
                </a14:m>
                <a:endParaRPr lang="en-US" dirty="0"/>
              </a:p>
            </p:txBody>
          </p:sp>
        </mc:Choice>
        <mc:Fallback xmlns="">
          <p:sp>
            <p:nvSpPr>
              <p:cNvPr id="9" name="TextBox 8">
                <a:extLst>
                  <a:ext uri="{FF2B5EF4-FFF2-40B4-BE49-F238E27FC236}">
                    <a16:creationId xmlns:a16="http://schemas.microsoft.com/office/drawing/2014/main" id="{96C14C22-B6F2-4360-8E2E-942090D79A03}"/>
                  </a:ext>
                </a:extLst>
              </p:cNvPr>
              <p:cNvSpPr txBox="1">
                <a:spLocks noRot="1" noChangeAspect="1" noMove="1" noResize="1" noEditPoints="1" noAdjustHandles="1" noChangeArrowheads="1" noChangeShapeType="1" noTextEdit="1"/>
              </p:cNvSpPr>
              <p:nvPr/>
            </p:nvSpPr>
            <p:spPr>
              <a:xfrm>
                <a:off x="2520154" y="1823033"/>
                <a:ext cx="409086" cy="369332"/>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2E9A7E-944C-4410-A7F8-FBDCEA70F50C}"/>
                  </a:ext>
                </a:extLst>
              </p:cNvPr>
              <p:cNvSpPr txBox="1"/>
              <p:nvPr/>
            </p:nvSpPr>
            <p:spPr>
              <a:xfrm>
                <a:off x="3164020" y="5163087"/>
                <a:ext cx="4251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ℚ</m:t>
                      </m:r>
                    </m:oMath>
                  </m:oMathPara>
                </a14:m>
                <a:endParaRPr lang="en-US" dirty="0"/>
              </a:p>
            </p:txBody>
          </p:sp>
        </mc:Choice>
        <mc:Fallback xmlns="">
          <p:sp>
            <p:nvSpPr>
              <p:cNvPr id="10" name="TextBox 9">
                <a:extLst>
                  <a:ext uri="{FF2B5EF4-FFF2-40B4-BE49-F238E27FC236}">
                    <a16:creationId xmlns:a16="http://schemas.microsoft.com/office/drawing/2014/main" id="{C12E9A7E-944C-4410-A7F8-FBDCEA70F50C}"/>
                  </a:ext>
                </a:extLst>
              </p:cNvPr>
              <p:cNvSpPr txBox="1">
                <a:spLocks noRot="1" noChangeAspect="1" noMove="1" noResize="1" noEditPoints="1" noAdjustHandles="1" noChangeArrowheads="1" noChangeShapeType="1" noTextEdit="1"/>
              </p:cNvSpPr>
              <p:nvPr/>
            </p:nvSpPr>
            <p:spPr>
              <a:xfrm>
                <a:off x="3164020" y="5163087"/>
                <a:ext cx="425116" cy="369332"/>
              </a:xfrm>
              <a:prstGeom prst="rect">
                <a:avLst/>
              </a:prstGeom>
              <a:blipFill>
                <a:blip r:embed="rId3"/>
                <a:stretch>
                  <a:fillRect b="-8197"/>
                </a:stretch>
              </a:blipFill>
            </p:spPr>
            <p:txBody>
              <a:bodyPr/>
              <a:lstStyle/>
              <a:p>
                <a:r>
                  <a:rPr lang="en-AU">
                    <a:noFill/>
                  </a:rPr>
                  <a:t> </a:t>
                </a:r>
              </a:p>
            </p:txBody>
          </p:sp>
        </mc:Fallback>
      </mc:AlternateContent>
      <p:sp>
        <p:nvSpPr>
          <p:cNvPr id="11" name="Freeform 35">
            <a:extLst>
              <a:ext uri="{FF2B5EF4-FFF2-40B4-BE49-F238E27FC236}">
                <a16:creationId xmlns:a16="http://schemas.microsoft.com/office/drawing/2014/main" id="{C3931B7F-B073-4FF4-B0D7-677A9BEB7467}"/>
              </a:ext>
            </a:extLst>
          </p:cNvPr>
          <p:cNvSpPr/>
          <p:nvPr/>
        </p:nvSpPr>
        <p:spPr>
          <a:xfrm>
            <a:off x="2497134" y="5403297"/>
            <a:ext cx="2184004" cy="751450"/>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6977 h 1326977"/>
              <a:gd name="connsiteX1" fmla="*/ 659518 w 3322749"/>
              <a:gd name="connsiteY1" fmla="*/ 811403 h 1326977"/>
              <a:gd name="connsiteX2" fmla="*/ 1352282 w 3322749"/>
              <a:gd name="connsiteY2" fmla="*/ 453 h 1326977"/>
              <a:gd name="connsiteX3" fmla="*/ 1493949 w 3322749"/>
              <a:gd name="connsiteY3" fmla="*/ 695912 h 1326977"/>
              <a:gd name="connsiteX4" fmla="*/ 1906073 w 3322749"/>
              <a:gd name="connsiteY4" fmla="*/ 683033 h 1326977"/>
              <a:gd name="connsiteX5" fmla="*/ 2331076 w 3322749"/>
              <a:gd name="connsiteY5" fmla="*/ 1069399 h 1326977"/>
              <a:gd name="connsiteX6" fmla="*/ 3322749 w 3322749"/>
              <a:gd name="connsiteY6" fmla="*/ 1288340 h 1326977"/>
              <a:gd name="connsiteX0" fmla="*/ 0 w 3322749"/>
              <a:gd name="connsiteY0" fmla="*/ 1328633 h 1328633"/>
              <a:gd name="connsiteX1" fmla="*/ 659518 w 3322749"/>
              <a:gd name="connsiteY1" fmla="*/ 813059 h 1328633"/>
              <a:gd name="connsiteX2" fmla="*/ 1352282 w 3322749"/>
              <a:gd name="connsiteY2" fmla="*/ 2109 h 1328633"/>
              <a:gd name="connsiteX3" fmla="*/ 1637321 w 3322749"/>
              <a:gd name="connsiteY3" fmla="*/ 581120 h 1328633"/>
              <a:gd name="connsiteX4" fmla="*/ 1906073 w 3322749"/>
              <a:gd name="connsiteY4" fmla="*/ 684689 h 1328633"/>
              <a:gd name="connsiteX5" fmla="*/ 2331076 w 3322749"/>
              <a:gd name="connsiteY5" fmla="*/ 1071055 h 1328633"/>
              <a:gd name="connsiteX6" fmla="*/ 3322749 w 3322749"/>
              <a:gd name="connsiteY6" fmla="*/ 1289996 h 1328633"/>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31076 w 3322749"/>
              <a:gd name="connsiteY5" fmla="*/ 1070968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092125 w 3322749"/>
              <a:gd name="connsiteY5" fmla="*/ 1239170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15146 w 3322749"/>
              <a:gd name="connsiteY5" fmla="*/ 1161538 h 1328546"/>
              <a:gd name="connsiteX6" fmla="*/ 3322749 w 3322749"/>
              <a:gd name="connsiteY6" fmla="*/ 1289909 h 1328546"/>
              <a:gd name="connsiteX0" fmla="*/ 0 w 3322749"/>
              <a:gd name="connsiteY0" fmla="*/ 1329224 h 1329224"/>
              <a:gd name="connsiteX1" fmla="*/ 818819 w 3322749"/>
              <a:gd name="connsiteY1" fmla="*/ 852466 h 1329224"/>
              <a:gd name="connsiteX2" fmla="*/ 1352282 w 3322749"/>
              <a:gd name="connsiteY2" fmla="*/ 2700 h 1329224"/>
              <a:gd name="connsiteX3" fmla="*/ 1637321 w 3322749"/>
              <a:gd name="connsiteY3" fmla="*/ 581711 h 1329224"/>
              <a:gd name="connsiteX4" fmla="*/ 2129094 w 3322749"/>
              <a:gd name="connsiteY4" fmla="*/ 542955 h 1329224"/>
              <a:gd name="connsiteX5" fmla="*/ 2315146 w 3322749"/>
              <a:gd name="connsiteY5" fmla="*/ 1162216 h 1329224"/>
              <a:gd name="connsiteX6" fmla="*/ 3322749 w 3322749"/>
              <a:gd name="connsiteY6" fmla="*/ 1290587 h 1329224"/>
              <a:gd name="connsiteX0" fmla="*/ 0 w 3322749"/>
              <a:gd name="connsiteY0" fmla="*/ 1331742 h 1331742"/>
              <a:gd name="connsiteX1" fmla="*/ 978120 w 3322749"/>
              <a:gd name="connsiteY1" fmla="*/ 971432 h 1331742"/>
              <a:gd name="connsiteX2" fmla="*/ 1352282 w 3322749"/>
              <a:gd name="connsiteY2" fmla="*/ 5218 h 1331742"/>
              <a:gd name="connsiteX3" fmla="*/ 1637321 w 3322749"/>
              <a:gd name="connsiteY3" fmla="*/ 584229 h 1331742"/>
              <a:gd name="connsiteX4" fmla="*/ 2129094 w 3322749"/>
              <a:gd name="connsiteY4" fmla="*/ 545473 h 1331742"/>
              <a:gd name="connsiteX5" fmla="*/ 2315146 w 3322749"/>
              <a:gd name="connsiteY5" fmla="*/ 1164734 h 1331742"/>
              <a:gd name="connsiteX6" fmla="*/ 3322749 w 3322749"/>
              <a:gd name="connsiteY6" fmla="*/ 1293105 h 1331742"/>
              <a:gd name="connsiteX0" fmla="*/ 0 w 3322749"/>
              <a:gd name="connsiteY0" fmla="*/ 1318903 h 1318903"/>
              <a:gd name="connsiteX1" fmla="*/ 978120 w 3322749"/>
              <a:gd name="connsiteY1" fmla="*/ 958593 h 1318903"/>
              <a:gd name="connsiteX2" fmla="*/ 1527513 w 3322749"/>
              <a:gd name="connsiteY2" fmla="*/ 5317 h 1318903"/>
              <a:gd name="connsiteX3" fmla="*/ 1637321 w 3322749"/>
              <a:gd name="connsiteY3" fmla="*/ 571390 h 1318903"/>
              <a:gd name="connsiteX4" fmla="*/ 2129094 w 3322749"/>
              <a:gd name="connsiteY4" fmla="*/ 532634 h 1318903"/>
              <a:gd name="connsiteX5" fmla="*/ 2315146 w 3322749"/>
              <a:gd name="connsiteY5" fmla="*/ 1151895 h 1318903"/>
              <a:gd name="connsiteX6" fmla="*/ 3322749 w 3322749"/>
              <a:gd name="connsiteY6" fmla="*/ 1280266 h 1318903"/>
              <a:gd name="connsiteX0" fmla="*/ 0 w 3322749"/>
              <a:gd name="connsiteY0" fmla="*/ 1329238 h 1329238"/>
              <a:gd name="connsiteX1" fmla="*/ 978120 w 3322749"/>
              <a:gd name="connsiteY1" fmla="*/ 968928 h 1329238"/>
              <a:gd name="connsiteX2" fmla="*/ 1527513 w 3322749"/>
              <a:gd name="connsiteY2" fmla="*/ 15652 h 1329238"/>
              <a:gd name="connsiteX3" fmla="*/ 1764761 w 3322749"/>
              <a:gd name="connsiteY3" fmla="*/ 387646 h 1329238"/>
              <a:gd name="connsiteX4" fmla="*/ 2129094 w 3322749"/>
              <a:gd name="connsiteY4" fmla="*/ 542969 h 1329238"/>
              <a:gd name="connsiteX5" fmla="*/ 2315146 w 3322749"/>
              <a:gd name="connsiteY5" fmla="*/ 1162230 h 1329238"/>
              <a:gd name="connsiteX6" fmla="*/ 3322749 w 3322749"/>
              <a:gd name="connsiteY6" fmla="*/ 1290601 h 1329238"/>
              <a:gd name="connsiteX0" fmla="*/ 0 w 3322749"/>
              <a:gd name="connsiteY0" fmla="*/ 1073241 h 1073241"/>
              <a:gd name="connsiteX1" fmla="*/ 978120 w 3322749"/>
              <a:gd name="connsiteY1" fmla="*/ 712931 h 1073241"/>
              <a:gd name="connsiteX2" fmla="*/ 874380 w 3322749"/>
              <a:gd name="connsiteY2" fmla="*/ 31366 h 1073241"/>
              <a:gd name="connsiteX3" fmla="*/ 1764761 w 3322749"/>
              <a:gd name="connsiteY3" fmla="*/ 131649 h 1073241"/>
              <a:gd name="connsiteX4" fmla="*/ 2129094 w 3322749"/>
              <a:gd name="connsiteY4" fmla="*/ 286972 h 1073241"/>
              <a:gd name="connsiteX5" fmla="*/ 2315146 w 3322749"/>
              <a:gd name="connsiteY5" fmla="*/ 906233 h 1073241"/>
              <a:gd name="connsiteX6" fmla="*/ 3322749 w 3322749"/>
              <a:gd name="connsiteY6" fmla="*/ 1034604 h 1073241"/>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466120"/>
              <a:gd name="connsiteY0" fmla="*/ 1033542 h 1033721"/>
              <a:gd name="connsiteX1" fmla="*/ 516148 w 3466120"/>
              <a:gd name="connsiteY1" fmla="*/ 699110 h 1033721"/>
              <a:gd name="connsiteX2" fmla="*/ 1017751 w 3466120"/>
              <a:gd name="connsiteY2" fmla="*/ 30483 h 1033721"/>
              <a:gd name="connsiteX3" fmla="*/ 1908132 w 3466120"/>
              <a:gd name="connsiteY3" fmla="*/ 130766 h 1033721"/>
              <a:gd name="connsiteX4" fmla="*/ 2272465 w 3466120"/>
              <a:gd name="connsiteY4" fmla="*/ 286089 h 1033721"/>
              <a:gd name="connsiteX5" fmla="*/ 2458517 w 3466120"/>
              <a:gd name="connsiteY5" fmla="*/ 905350 h 1033721"/>
              <a:gd name="connsiteX6" fmla="*/ 3466120 w 3466120"/>
              <a:gd name="connsiteY6" fmla="*/ 1033721 h 1033721"/>
              <a:gd name="connsiteX0" fmla="*/ 0 w 3466120"/>
              <a:gd name="connsiteY0" fmla="*/ 1009787 h 1009966"/>
              <a:gd name="connsiteX1" fmla="*/ 516148 w 3466120"/>
              <a:gd name="connsiteY1" fmla="*/ 675355 h 1009966"/>
              <a:gd name="connsiteX2" fmla="*/ 1017751 w 3466120"/>
              <a:gd name="connsiteY2" fmla="*/ 6728 h 1009966"/>
              <a:gd name="connsiteX3" fmla="*/ 1637321 w 3466120"/>
              <a:gd name="connsiteY3" fmla="*/ 326968 h 1009966"/>
              <a:gd name="connsiteX4" fmla="*/ 2272465 w 3466120"/>
              <a:gd name="connsiteY4" fmla="*/ 262334 h 1009966"/>
              <a:gd name="connsiteX5" fmla="*/ 2458517 w 3466120"/>
              <a:gd name="connsiteY5" fmla="*/ 881595 h 1009966"/>
              <a:gd name="connsiteX6" fmla="*/ 3466120 w 3466120"/>
              <a:gd name="connsiteY6" fmla="*/ 1009966 h 1009966"/>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458517 w 3466120"/>
              <a:gd name="connsiteY5" fmla="*/ 881378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8 w 3466120"/>
              <a:gd name="connsiteY5" fmla="*/ 557913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9 w 3466120"/>
              <a:gd name="connsiteY5" fmla="*/ 865091 h 1009749"/>
              <a:gd name="connsiteX6" fmla="*/ 3466120 w 3466120"/>
              <a:gd name="connsiteY6" fmla="*/ 1009749 h 100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120" h="1009749">
                <a:moveTo>
                  <a:pt x="0" y="1009570"/>
                </a:moveTo>
                <a:cubicBezTo>
                  <a:pt x="344510" y="907612"/>
                  <a:pt x="346523" y="842314"/>
                  <a:pt x="516148" y="675138"/>
                </a:cubicBezTo>
                <a:cubicBezTo>
                  <a:pt x="685773" y="507962"/>
                  <a:pt x="830889" y="64575"/>
                  <a:pt x="1017751" y="6511"/>
                </a:cubicBezTo>
                <a:cubicBezTo>
                  <a:pt x="1204613" y="-51553"/>
                  <a:pt x="1391032" y="297089"/>
                  <a:pt x="1637321" y="326751"/>
                </a:cubicBezTo>
                <a:cubicBezTo>
                  <a:pt x="1883610" y="356414"/>
                  <a:pt x="2289590" y="94763"/>
                  <a:pt x="2495486" y="184486"/>
                </a:cubicBezTo>
                <a:cubicBezTo>
                  <a:pt x="2701382" y="274209"/>
                  <a:pt x="2636586" y="764206"/>
                  <a:pt x="2872699" y="865091"/>
                </a:cubicBezTo>
                <a:cubicBezTo>
                  <a:pt x="3108812" y="965975"/>
                  <a:pt x="3466120" y="1009749"/>
                  <a:pt x="3466120" y="1009749"/>
                </a:cubicBezTo>
              </a:path>
            </a:pathLst>
          </a:cu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cxnSp>
        <p:nvCxnSpPr>
          <p:cNvPr id="12" name="Straight Arrow Connector 11">
            <a:extLst>
              <a:ext uri="{FF2B5EF4-FFF2-40B4-BE49-F238E27FC236}">
                <a16:creationId xmlns:a16="http://schemas.microsoft.com/office/drawing/2014/main" id="{BEE0587D-E404-4525-9EAD-8B51A147A8B1}"/>
              </a:ext>
            </a:extLst>
          </p:cNvPr>
          <p:cNvCxnSpPr/>
          <p:nvPr/>
        </p:nvCxnSpPr>
        <p:spPr>
          <a:xfrm>
            <a:off x="2896205" y="3407281"/>
            <a:ext cx="314325" cy="1459220"/>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869735B-2D0B-4807-8180-0C0D4D977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306" y="3420795"/>
            <a:ext cx="1499285" cy="1499285"/>
          </a:xfrm>
          <a:prstGeom prst="rect">
            <a:avLst/>
          </a:prstGeom>
        </p:spPr>
      </p:pic>
      <p:sp>
        <p:nvSpPr>
          <p:cNvPr id="14" name="TextBox 13">
            <a:extLst>
              <a:ext uri="{FF2B5EF4-FFF2-40B4-BE49-F238E27FC236}">
                <a16:creationId xmlns:a16="http://schemas.microsoft.com/office/drawing/2014/main" id="{B5CF41D5-196A-42FE-BA8A-CEE34095AF62}"/>
              </a:ext>
            </a:extLst>
          </p:cNvPr>
          <p:cNvSpPr txBox="1"/>
          <p:nvPr/>
        </p:nvSpPr>
        <p:spPr>
          <a:xfrm>
            <a:off x="-30480" y="3593912"/>
            <a:ext cx="2884123" cy="369332"/>
          </a:xfrm>
          <a:prstGeom prst="rect">
            <a:avLst/>
          </a:prstGeom>
          <a:noFill/>
        </p:spPr>
        <p:txBody>
          <a:bodyPr wrap="none" rtlCol="0">
            <a:spAutoFit/>
          </a:bodyPr>
          <a:lstStyle/>
          <a:p>
            <a:r>
              <a:rPr lang="en-AU" dirty="0"/>
              <a:t>Marginalisation Integrals</a:t>
            </a:r>
          </a:p>
        </p:txBody>
      </p:sp>
      <p:cxnSp>
        <p:nvCxnSpPr>
          <p:cNvPr id="15" name="Straight Arrow Connector 14">
            <a:extLst>
              <a:ext uri="{FF2B5EF4-FFF2-40B4-BE49-F238E27FC236}">
                <a16:creationId xmlns:a16="http://schemas.microsoft.com/office/drawing/2014/main" id="{16A68D37-2B04-4CBB-929B-ED44EE632796}"/>
              </a:ext>
            </a:extLst>
          </p:cNvPr>
          <p:cNvCxnSpPr>
            <a:cxnSpLocks/>
          </p:cNvCxnSpPr>
          <p:nvPr/>
        </p:nvCxnSpPr>
        <p:spPr>
          <a:xfrm>
            <a:off x="3706540" y="2536135"/>
            <a:ext cx="3500347" cy="11438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EFD1E1-0EDC-44A9-A513-8D6D72AE6318}"/>
              </a:ext>
            </a:extLst>
          </p:cNvPr>
          <p:cNvSpPr/>
          <p:nvPr/>
        </p:nvSpPr>
        <p:spPr>
          <a:xfrm>
            <a:off x="7282602" y="2582063"/>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B06845-3526-4C16-A915-75A93CA52DDA}"/>
              </a:ext>
            </a:extLst>
          </p:cNvPr>
          <p:cNvSpPr/>
          <p:nvPr/>
        </p:nvSpPr>
        <p:spPr>
          <a:xfrm>
            <a:off x="7733159" y="476129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BD14814-A6AD-487A-9F15-8412866BFF6A}"/>
              </a:ext>
            </a:extLst>
          </p:cNvPr>
          <p:cNvCxnSpPr>
            <a:cxnSpLocks/>
          </p:cNvCxnSpPr>
          <p:nvPr/>
        </p:nvCxnSpPr>
        <p:spPr>
          <a:xfrm flipH="1">
            <a:off x="4762136" y="4866501"/>
            <a:ext cx="2906208" cy="75324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8153AD-FE67-4AE1-B24C-997F0A32B588}"/>
              </a:ext>
            </a:extLst>
          </p:cNvPr>
          <p:cNvCxnSpPr/>
          <p:nvPr/>
        </p:nvCxnSpPr>
        <p:spPr>
          <a:xfrm>
            <a:off x="7387075" y="2836060"/>
            <a:ext cx="399548" cy="181525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9384EF-7BC0-4E24-BEAF-E5D721937AD3}"/>
              </a:ext>
            </a:extLst>
          </p:cNvPr>
          <p:cNvSpPr txBox="1"/>
          <p:nvPr/>
        </p:nvSpPr>
        <p:spPr>
          <a:xfrm>
            <a:off x="4022536" y="2139811"/>
            <a:ext cx="2090637" cy="369332"/>
          </a:xfrm>
          <a:prstGeom prst="rect">
            <a:avLst/>
          </a:prstGeom>
          <a:noFill/>
        </p:spPr>
        <p:txBody>
          <a:bodyPr wrap="none" rtlCol="0">
            <a:spAutoFit/>
          </a:bodyPr>
          <a:lstStyle/>
          <a:p>
            <a:r>
              <a:rPr lang="en-AU" dirty="0"/>
              <a:t>Embed Into RKHS</a:t>
            </a:r>
          </a:p>
        </p:txBody>
      </p:sp>
      <p:sp>
        <p:nvSpPr>
          <p:cNvPr id="21" name="TextBox 20">
            <a:extLst>
              <a:ext uri="{FF2B5EF4-FFF2-40B4-BE49-F238E27FC236}">
                <a16:creationId xmlns:a16="http://schemas.microsoft.com/office/drawing/2014/main" id="{B33275FE-9C4C-46C6-8C97-63BDFE5BCE56}"/>
              </a:ext>
            </a:extLst>
          </p:cNvPr>
          <p:cNvSpPr txBox="1"/>
          <p:nvPr/>
        </p:nvSpPr>
        <p:spPr>
          <a:xfrm>
            <a:off x="4729144" y="5638032"/>
            <a:ext cx="1837314" cy="646331"/>
          </a:xfrm>
          <a:prstGeom prst="rect">
            <a:avLst/>
          </a:prstGeom>
          <a:noFill/>
        </p:spPr>
        <p:txBody>
          <a:bodyPr wrap="square" rtlCol="0">
            <a:spAutoFit/>
          </a:bodyPr>
          <a:lstStyle/>
          <a:p>
            <a:r>
              <a:rPr lang="en-AU" dirty="0"/>
              <a:t>Convert back into</a:t>
            </a:r>
          </a:p>
          <a:p>
            <a:r>
              <a:rPr lang="en-AU" dirty="0"/>
              <a:t>distributions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7802009-1EA4-4AC9-9707-D6D09E2F64AF}"/>
                  </a:ext>
                </a:extLst>
              </p:cNvPr>
              <p:cNvSpPr txBox="1"/>
              <p:nvPr/>
            </p:nvSpPr>
            <p:spPr>
              <a:xfrm>
                <a:off x="7501784" y="2464126"/>
                <a:ext cx="317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ℙ</m:t>
                          </m:r>
                        </m:sub>
                      </m:sSub>
                    </m:oMath>
                  </m:oMathPara>
                </a14:m>
                <a:endParaRPr lang="en-AU" dirty="0"/>
              </a:p>
            </p:txBody>
          </p:sp>
        </mc:Choice>
        <mc:Fallback xmlns="">
          <p:sp>
            <p:nvSpPr>
              <p:cNvPr id="22" name="TextBox 21">
                <a:extLst>
                  <a:ext uri="{FF2B5EF4-FFF2-40B4-BE49-F238E27FC236}">
                    <a16:creationId xmlns:a16="http://schemas.microsoft.com/office/drawing/2014/main" id="{D7802009-1EA4-4AC9-9707-D6D09E2F64AF}"/>
                  </a:ext>
                </a:extLst>
              </p:cNvPr>
              <p:cNvSpPr txBox="1">
                <a:spLocks noRot="1" noChangeAspect="1" noMove="1" noResize="1" noEditPoints="1" noAdjustHandles="1" noChangeArrowheads="1" noChangeShapeType="1" noTextEdit="1"/>
              </p:cNvSpPr>
              <p:nvPr/>
            </p:nvSpPr>
            <p:spPr>
              <a:xfrm>
                <a:off x="7501784" y="2464126"/>
                <a:ext cx="317330" cy="276999"/>
              </a:xfrm>
              <a:prstGeom prst="rect">
                <a:avLst/>
              </a:prstGeom>
              <a:blipFill>
                <a:blip r:embed="rId5"/>
                <a:stretch>
                  <a:fillRect l="-17308" r="-5769" b="-2173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30FE834-FD93-4345-A8D3-B513B60D6E30}"/>
                  </a:ext>
                </a:extLst>
              </p:cNvPr>
              <p:cNvSpPr txBox="1"/>
              <p:nvPr/>
            </p:nvSpPr>
            <p:spPr>
              <a:xfrm>
                <a:off x="7921761" y="4664182"/>
                <a:ext cx="328551" cy="298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ℚ</m:t>
                          </m:r>
                        </m:sub>
                      </m:sSub>
                    </m:oMath>
                  </m:oMathPara>
                </a14:m>
                <a:endParaRPr lang="en-AU" dirty="0"/>
              </a:p>
            </p:txBody>
          </p:sp>
        </mc:Choice>
        <mc:Fallback xmlns="">
          <p:sp>
            <p:nvSpPr>
              <p:cNvPr id="23" name="TextBox 22">
                <a:extLst>
                  <a:ext uri="{FF2B5EF4-FFF2-40B4-BE49-F238E27FC236}">
                    <a16:creationId xmlns:a16="http://schemas.microsoft.com/office/drawing/2014/main" id="{D30FE834-FD93-4345-A8D3-B513B60D6E30}"/>
                  </a:ext>
                </a:extLst>
              </p:cNvPr>
              <p:cNvSpPr txBox="1">
                <a:spLocks noRot="1" noChangeAspect="1" noMove="1" noResize="1" noEditPoints="1" noAdjustHandles="1" noChangeArrowheads="1" noChangeShapeType="1" noTextEdit="1"/>
              </p:cNvSpPr>
              <p:nvPr/>
            </p:nvSpPr>
            <p:spPr>
              <a:xfrm>
                <a:off x="7921761" y="4664182"/>
                <a:ext cx="328551" cy="298030"/>
              </a:xfrm>
              <a:prstGeom prst="rect">
                <a:avLst/>
              </a:prstGeom>
              <a:blipFill>
                <a:blip r:embed="rId6"/>
                <a:stretch>
                  <a:fillRect l="-16981" r="-11321" b="-26531"/>
                </a:stretch>
              </a:blipFill>
            </p:spPr>
            <p:txBody>
              <a:bodyPr/>
              <a:lstStyle/>
              <a:p>
                <a:r>
                  <a:rPr lang="en-AU">
                    <a:noFill/>
                  </a:rPr>
                  <a:t> </a:t>
                </a:r>
              </a:p>
            </p:txBody>
          </p:sp>
        </mc:Fallback>
      </mc:AlternateContent>
      <p:sp>
        <p:nvSpPr>
          <p:cNvPr id="24" name="TextBox 23">
            <a:extLst>
              <a:ext uri="{FF2B5EF4-FFF2-40B4-BE49-F238E27FC236}">
                <a16:creationId xmlns:a16="http://schemas.microsoft.com/office/drawing/2014/main" id="{92EEDB5B-C8FE-4267-B255-9A414D9EB11D}"/>
              </a:ext>
            </a:extLst>
          </p:cNvPr>
          <p:cNvSpPr txBox="1"/>
          <p:nvPr/>
        </p:nvSpPr>
        <p:spPr>
          <a:xfrm>
            <a:off x="5760592" y="3714470"/>
            <a:ext cx="2161169" cy="369332"/>
          </a:xfrm>
          <a:prstGeom prst="rect">
            <a:avLst/>
          </a:prstGeom>
          <a:noFill/>
        </p:spPr>
        <p:txBody>
          <a:bodyPr wrap="none" rtlCol="0">
            <a:spAutoFit/>
          </a:bodyPr>
          <a:lstStyle/>
          <a:p>
            <a:r>
              <a:rPr lang="en-AU" dirty="0"/>
              <a:t>Linear Operations</a:t>
            </a:r>
          </a:p>
        </p:txBody>
      </p:sp>
      <p:sp>
        <p:nvSpPr>
          <p:cNvPr id="30" name="TextBox 29">
            <a:extLst>
              <a:ext uri="{FF2B5EF4-FFF2-40B4-BE49-F238E27FC236}">
                <a16:creationId xmlns:a16="http://schemas.microsoft.com/office/drawing/2014/main" id="{AAFE470D-C7AA-4BC6-BC35-65DA86B1D7EA}"/>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26" name="Footer Placeholder 1">
            <a:extLst>
              <a:ext uri="{FF2B5EF4-FFF2-40B4-BE49-F238E27FC236}">
                <a16:creationId xmlns:a16="http://schemas.microsoft.com/office/drawing/2014/main" id="{62C954CC-5FA0-42BE-8225-89E08CA1CB64}"/>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27" name="Slide Number Placeholder 4">
            <a:extLst>
              <a:ext uri="{FF2B5EF4-FFF2-40B4-BE49-F238E27FC236}">
                <a16:creationId xmlns:a16="http://schemas.microsoft.com/office/drawing/2014/main" id="{8BC58961-1031-4DE2-B656-BB7C199443D6}"/>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33</a:t>
            </a:fld>
            <a:r>
              <a:rPr lang="en-AU" altLang="en-US" sz="1400" dirty="0">
                <a:solidFill>
                  <a:schemeClr val="bg1"/>
                </a:solidFill>
              </a:rPr>
              <a:t>  |</a:t>
            </a:r>
          </a:p>
        </p:txBody>
      </p:sp>
    </p:spTree>
    <p:extLst>
      <p:ext uri="{BB962C8B-B14F-4D97-AF65-F5344CB8AC3E}">
        <p14:creationId xmlns:p14="http://schemas.microsoft.com/office/powerpoint/2010/main" val="86217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dirty="0"/>
              <a:t>Kernel Mean Embeddings</a:t>
            </a:r>
          </a:p>
        </p:txBody>
      </p:sp>
      <p:sp>
        <p:nvSpPr>
          <p:cNvPr id="5" name="Freeform 3">
            <a:extLst>
              <a:ext uri="{FF2B5EF4-FFF2-40B4-BE49-F238E27FC236}">
                <a16:creationId xmlns:a16="http://schemas.microsoft.com/office/drawing/2014/main" id="{92473D70-3055-45A0-9E79-85F2A5655CBE}"/>
              </a:ext>
            </a:extLst>
          </p:cNvPr>
          <p:cNvSpPr/>
          <p:nvPr/>
        </p:nvSpPr>
        <p:spPr>
          <a:xfrm>
            <a:off x="5195036" y="2024718"/>
            <a:ext cx="3769452" cy="3721294"/>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3">
            <a:extLst>
              <a:ext uri="{FF2B5EF4-FFF2-40B4-BE49-F238E27FC236}">
                <a16:creationId xmlns:a16="http://schemas.microsoft.com/office/drawing/2014/main" id="{BADBF7E9-7B82-4EF6-BC77-75D02C521A6B}"/>
              </a:ext>
            </a:extLst>
          </p:cNvPr>
          <p:cNvSpPr/>
          <p:nvPr/>
        </p:nvSpPr>
        <p:spPr>
          <a:xfrm>
            <a:off x="1748825" y="2133133"/>
            <a:ext cx="1986757" cy="977562"/>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906">
                <a:moveTo>
                  <a:pt x="0" y="1327906"/>
                </a:moveTo>
                <a:cubicBezTo>
                  <a:pt x="344510" y="1225948"/>
                  <a:pt x="689020" y="1123990"/>
                  <a:pt x="914400" y="902903"/>
                </a:cubicBezTo>
                <a:cubicBezTo>
                  <a:pt x="1139780" y="681816"/>
                  <a:pt x="1255691" y="35726"/>
                  <a:pt x="1352282" y="1382"/>
                </a:cubicBezTo>
                <a:cubicBezTo>
                  <a:pt x="1448873" y="-32962"/>
                  <a:pt x="1401651" y="583078"/>
                  <a:pt x="1493949" y="696841"/>
                </a:cubicBezTo>
                <a:cubicBezTo>
                  <a:pt x="1586248" y="810604"/>
                  <a:pt x="1766552" y="621714"/>
                  <a:pt x="1906073" y="683962"/>
                </a:cubicBezTo>
                <a:cubicBezTo>
                  <a:pt x="2045594" y="746210"/>
                  <a:pt x="2094963" y="969443"/>
                  <a:pt x="2331076" y="1070328"/>
                </a:cubicBezTo>
                <a:cubicBezTo>
                  <a:pt x="2567189" y="1171212"/>
                  <a:pt x="3322749" y="1289269"/>
                  <a:pt x="3322749" y="1289269"/>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C14C22-B6F2-4360-8E2E-942090D79A03}"/>
                  </a:ext>
                </a:extLst>
              </p:cNvPr>
              <p:cNvSpPr txBox="1"/>
              <p:nvPr/>
            </p:nvSpPr>
            <p:spPr>
              <a:xfrm>
                <a:off x="2520154" y="1823033"/>
                <a:ext cx="409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ℙ</m:t>
                      </m:r>
                    </m:oMath>
                  </m:oMathPara>
                </a14:m>
                <a:endParaRPr lang="en-US" dirty="0"/>
              </a:p>
            </p:txBody>
          </p:sp>
        </mc:Choice>
        <mc:Fallback xmlns="">
          <p:sp>
            <p:nvSpPr>
              <p:cNvPr id="9" name="TextBox 8">
                <a:extLst>
                  <a:ext uri="{FF2B5EF4-FFF2-40B4-BE49-F238E27FC236}">
                    <a16:creationId xmlns:a16="http://schemas.microsoft.com/office/drawing/2014/main" id="{96C14C22-B6F2-4360-8E2E-942090D79A03}"/>
                  </a:ext>
                </a:extLst>
              </p:cNvPr>
              <p:cNvSpPr txBox="1">
                <a:spLocks noRot="1" noChangeAspect="1" noMove="1" noResize="1" noEditPoints="1" noAdjustHandles="1" noChangeArrowheads="1" noChangeShapeType="1" noTextEdit="1"/>
              </p:cNvSpPr>
              <p:nvPr/>
            </p:nvSpPr>
            <p:spPr>
              <a:xfrm>
                <a:off x="2520154" y="1823033"/>
                <a:ext cx="409086" cy="369332"/>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2E9A7E-944C-4410-A7F8-FBDCEA70F50C}"/>
                  </a:ext>
                </a:extLst>
              </p:cNvPr>
              <p:cNvSpPr txBox="1"/>
              <p:nvPr/>
            </p:nvSpPr>
            <p:spPr>
              <a:xfrm>
                <a:off x="3164020" y="5163087"/>
                <a:ext cx="4251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ℚ</m:t>
                      </m:r>
                    </m:oMath>
                  </m:oMathPara>
                </a14:m>
                <a:endParaRPr lang="en-US" dirty="0"/>
              </a:p>
            </p:txBody>
          </p:sp>
        </mc:Choice>
        <mc:Fallback xmlns="">
          <p:sp>
            <p:nvSpPr>
              <p:cNvPr id="10" name="TextBox 9">
                <a:extLst>
                  <a:ext uri="{FF2B5EF4-FFF2-40B4-BE49-F238E27FC236}">
                    <a16:creationId xmlns:a16="http://schemas.microsoft.com/office/drawing/2014/main" id="{C12E9A7E-944C-4410-A7F8-FBDCEA70F50C}"/>
                  </a:ext>
                </a:extLst>
              </p:cNvPr>
              <p:cNvSpPr txBox="1">
                <a:spLocks noRot="1" noChangeAspect="1" noMove="1" noResize="1" noEditPoints="1" noAdjustHandles="1" noChangeArrowheads="1" noChangeShapeType="1" noTextEdit="1"/>
              </p:cNvSpPr>
              <p:nvPr/>
            </p:nvSpPr>
            <p:spPr>
              <a:xfrm>
                <a:off x="3164020" y="5163087"/>
                <a:ext cx="425116" cy="369332"/>
              </a:xfrm>
              <a:prstGeom prst="rect">
                <a:avLst/>
              </a:prstGeom>
              <a:blipFill>
                <a:blip r:embed="rId3"/>
                <a:stretch>
                  <a:fillRect b="-8197"/>
                </a:stretch>
              </a:blipFill>
            </p:spPr>
            <p:txBody>
              <a:bodyPr/>
              <a:lstStyle/>
              <a:p>
                <a:r>
                  <a:rPr lang="en-AU">
                    <a:noFill/>
                  </a:rPr>
                  <a:t> </a:t>
                </a:r>
              </a:p>
            </p:txBody>
          </p:sp>
        </mc:Fallback>
      </mc:AlternateContent>
      <p:sp>
        <p:nvSpPr>
          <p:cNvPr id="11" name="Freeform 35">
            <a:extLst>
              <a:ext uri="{FF2B5EF4-FFF2-40B4-BE49-F238E27FC236}">
                <a16:creationId xmlns:a16="http://schemas.microsoft.com/office/drawing/2014/main" id="{C3931B7F-B073-4FF4-B0D7-677A9BEB7467}"/>
              </a:ext>
            </a:extLst>
          </p:cNvPr>
          <p:cNvSpPr/>
          <p:nvPr/>
        </p:nvSpPr>
        <p:spPr>
          <a:xfrm>
            <a:off x="2497134" y="5403297"/>
            <a:ext cx="2184004" cy="751450"/>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6977 h 1326977"/>
              <a:gd name="connsiteX1" fmla="*/ 659518 w 3322749"/>
              <a:gd name="connsiteY1" fmla="*/ 811403 h 1326977"/>
              <a:gd name="connsiteX2" fmla="*/ 1352282 w 3322749"/>
              <a:gd name="connsiteY2" fmla="*/ 453 h 1326977"/>
              <a:gd name="connsiteX3" fmla="*/ 1493949 w 3322749"/>
              <a:gd name="connsiteY3" fmla="*/ 695912 h 1326977"/>
              <a:gd name="connsiteX4" fmla="*/ 1906073 w 3322749"/>
              <a:gd name="connsiteY4" fmla="*/ 683033 h 1326977"/>
              <a:gd name="connsiteX5" fmla="*/ 2331076 w 3322749"/>
              <a:gd name="connsiteY5" fmla="*/ 1069399 h 1326977"/>
              <a:gd name="connsiteX6" fmla="*/ 3322749 w 3322749"/>
              <a:gd name="connsiteY6" fmla="*/ 1288340 h 1326977"/>
              <a:gd name="connsiteX0" fmla="*/ 0 w 3322749"/>
              <a:gd name="connsiteY0" fmla="*/ 1328633 h 1328633"/>
              <a:gd name="connsiteX1" fmla="*/ 659518 w 3322749"/>
              <a:gd name="connsiteY1" fmla="*/ 813059 h 1328633"/>
              <a:gd name="connsiteX2" fmla="*/ 1352282 w 3322749"/>
              <a:gd name="connsiteY2" fmla="*/ 2109 h 1328633"/>
              <a:gd name="connsiteX3" fmla="*/ 1637321 w 3322749"/>
              <a:gd name="connsiteY3" fmla="*/ 581120 h 1328633"/>
              <a:gd name="connsiteX4" fmla="*/ 1906073 w 3322749"/>
              <a:gd name="connsiteY4" fmla="*/ 684689 h 1328633"/>
              <a:gd name="connsiteX5" fmla="*/ 2331076 w 3322749"/>
              <a:gd name="connsiteY5" fmla="*/ 1071055 h 1328633"/>
              <a:gd name="connsiteX6" fmla="*/ 3322749 w 3322749"/>
              <a:gd name="connsiteY6" fmla="*/ 1289996 h 1328633"/>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31076 w 3322749"/>
              <a:gd name="connsiteY5" fmla="*/ 1070968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092125 w 3322749"/>
              <a:gd name="connsiteY5" fmla="*/ 1239170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15146 w 3322749"/>
              <a:gd name="connsiteY5" fmla="*/ 1161538 h 1328546"/>
              <a:gd name="connsiteX6" fmla="*/ 3322749 w 3322749"/>
              <a:gd name="connsiteY6" fmla="*/ 1289909 h 1328546"/>
              <a:gd name="connsiteX0" fmla="*/ 0 w 3322749"/>
              <a:gd name="connsiteY0" fmla="*/ 1329224 h 1329224"/>
              <a:gd name="connsiteX1" fmla="*/ 818819 w 3322749"/>
              <a:gd name="connsiteY1" fmla="*/ 852466 h 1329224"/>
              <a:gd name="connsiteX2" fmla="*/ 1352282 w 3322749"/>
              <a:gd name="connsiteY2" fmla="*/ 2700 h 1329224"/>
              <a:gd name="connsiteX3" fmla="*/ 1637321 w 3322749"/>
              <a:gd name="connsiteY3" fmla="*/ 581711 h 1329224"/>
              <a:gd name="connsiteX4" fmla="*/ 2129094 w 3322749"/>
              <a:gd name="connsiteY4" fmla="*/ 542955 h 1329224"/>
              <a:gd name="connsiteX5" fmla="*/ 2315146 w 3322749"/>
              <a:gd name="connsiteY5" fmla="*/ 1162216 h 1329224"/>
              <a:gd name="connsiteX6" fmla="*/ 3322749 w 3322749"/>
              <a:gd name="connsiteY6" fmla="*/ 1290587 h 1329224"/>
              <a:gd name="connsiteX0" fmla="*/ 0 w 3322749"/>
              <a:gd name="connsiteY0" fmla="*/ 1331742 h 1331742"/>
              <a:gd name="connsiteX1" fmla="*/ 978120 w 3322749"/>
              <a:gd name="connsiteY1" fmla="*/ 971432 h 1331742"/>
              <a:gd name="connsiteX2" fmla="*/ 1352282 w 3322749"/>
              <a:gd name="connsiteY2" fmla="*/ 5218 h 1331742"/>
              <a:gd name="connsiteX3" fmla="*/ 1637321 w 3322749"/>
              <a:gd name="connsiteY3" fmla="*/ 584229 h 1331742"/>
              <a:gd name="connsiteX4" fmla="*/ 2129094 w 3322749"/>
              <a:gd name="connsiteY4" fmla="*/ 545473 h 1331742"/>
              <a:gd name="connsiteX5" fmla="*/ 2315146 w 3322749"/>
              <a:gd name="connsiteY5" fmla="*/ 1164734 h 1331742"/>
              <a:gd name="connsiteX6" fmla="*/ 3322749 w 3322749"/>
              <a:gd name="connsiteY6" fmla="*/ 1293105 h 1331742"/>
              <a:gd name="connsiteX0" fmla="*/ 0 w 3322749"/>
              <a:gd name="connsiteY0" fmla="*/ 1318903 h 1318903"/>
              <a:gd name="connsiteX1" fmla="*/ 978120 w 3322749"/>
              <a:gd name="connsiteY1" fmla="*/ 958593 h 1318903"/>
              <a:gd name="connsiteX2" fmla="*/ 1527513 w 3322749"/>
              <a:gd name="connsiteY2" fmla="*/ 5317 h 1318903"/>
              <a:gd name="connsiteX3" fmla="*/ 1637321 w 3322749"/>
              <a:gd name="connsiteY3" fmla="*/ 571390 h 1318903"/>
              <a:gd name="connsiteX4" fmla="*/ 2129094 w 3322749"/>
              <a:gd name="connsiteY4" fmla="*/ 532634 h 1318903"/>
              <a:gd name="connsiteX5" fmla="*/ 2315146 w 3322749"/>
              <a:gd name="connsiteY5" fmla="*/ 1151895 h 1318903"/>
              <a:gd name="connsiteX6" fmla="*/ 3322749 w 3322749"/>
              <a:gd name="connsiteY6" fmla="*/ 1280266 h 1318903"/>
              <a:gd name="connsiteX0" fmla="*/ 0 w 3322749"/>
              <a:gd name="connsiteY0" fmla="*/ 1329238 h 1329238"/>
              <a:gd name="connsiteX1" fmla="*/ 978120 w 3322749"/>
              <a:gd name="connsiteY1" fmla="*/ 968928 h 1329238"/>
              <a:gd name="connsiteX2" fmla="*/ 1527513 w 3322749"/>
              <a:gd name="connsiteY2" fmla="*/ 15652 h 1329238"/>
              <a:gd name="connsiteX3" fmla="*/ 1764761 w 3322749"/>
              <a:gd name="connsiteY3" fmla="*/ 387646 h 1329238"/>
              <a:gd name="connsiteX4" fmla="*/ 2129094 w 3322749"/>
              <a:gd name="connsiteY4" fmla="*/ 542969 h 1329238"/>
              <a:gd name="connsiteX5" fmla="*/ 2315146 w 3322749"/>
              <a:gd name="connsiteY5" fmla="*/ 1162230 h 1329238"/>
              <a:gd name="connsiteX6" fmla="*/ 3322749 w 3322749"/>
              <a:gd name="connsiteY6" fmla="*/ 1290601 h 1329238"/>
              <a:gd name="connsiteX0" fmla="*/ 0 w 3322749"/>
              <a:gd name="connsiteY0" fmla="*/ 1073241 h 1073241"/>
              <a:gd name="connsiteX1" fmla="*/ 978120 w 3322749"/>
              <a:gd name="connsiteY1" fmla="*/ 712931 h 1073241"/>
              <a:gd name="connsiteX2" fmla="*/ 874380 w 3322749"/>
              <a:gd name="connsiteY2" fmla="*/ 31366 h 1073241"/>
              <a:gd name="connsiteX3" fmla="*/ 1764761 w 3322749"/>
              <a:gd name="connsiteY3" fmla="*/ 131649 h 1073241"/>
              <a:gd name="connsiteX4" fmla="*/ 2129094 w 3322749"/>
              <a:gd name="connsiteY4" fmla="*/ 286972 h 1073241"/>
              <a:gd name="connsiteX5" fmla="*/ 2315146 w 3322749"/>
              <a:gd name="connsiteY5" fmla="*/ 906233 h 1073241"/>
              <a:gd name="connsiteX6" fmla="*/ 3322749 w 3322749"/>
              <a:gd name="connsiteY6" fmla="*/ 1034604 h 1073241"/>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466120"/>
              <a:gd name="connsiteY0" fmla="*/ 1033542 h 1033721"/>
              <a:gd name="connsiteX1" fmla="*/ 516148 w 3466120"/>
              <a:gd name="connsiteY1" fmla="*/ 699110 h 1033721"/>
              <a:gd name="connsiteX2" fmla="*/ 1017751 w 3466120"/>
              <a:gd name="connsiteY2" fmla="*/ 30483 h 1033721"/>
              <a:gd name="connsiteX3" fmla="*/ 1908132 w 3466120"/>
              <a:gd name="connsiteY3" fmla="*/ 130766 h 1033721"/>
              <a:gd name="connsiteX4" fmla="*/ 2272465 w 3466120"/>
              <a:gd name="connsiteY4" fmla="*/ 286089 h 1033721"/>
              <a:gd name="connsiteX5" fmla="*/ 2458517 w 3466120"/>
              <a:gd name="connsiteY5" fmla="*/ 905350 h 1033721"/>
              <a:gd name="connsiteX6" fmla="*/ 3466120 w 3466120"/>
              <a:gd name="connsiteY6" fmla="*/ 1033721 h 1033721"/>
              <a:gd name="connsiteX0" fmla="*/ 0 w 3466120"/>
              <a:gd name="connsiteY0" fmla="*/ 1009787 h 1009966"/>
              <a:gd name="connsiteX1" fmla="*/ 516148 w 3466120"/>
              <a:gd name="connsiteY1" fmla="*/ 675355 h 1009966"/>
              <a:gd name="connsiteX2" fmla="*/ 1017751 w 3466120"/>
              <a:gd name="connsiteY2" fmla="*/ 6728 h 1009966"/>
              <a:gd name="connsiteX3" fmla="*/ 1637321 w 3466120"/>
              <a:gd name="connsiteY3" fmla="*/ 326968 h 1009966"/>
              <a:gd name="connsiteX4" fmla="*/ 2272465 w 3466120"/>
              <a:gd name="connsiteY4" fmla="*/ 262334 h 1009966"/>
              <a:gd name="connsiteX5" fmla="*/ 2458517 w 3466120"/>
              <a:gd name="connsiteY5" fmla="*/ 881595 h 1009966"/>
              <a:gd name="connsiteX6" fmla="*/ 3466120 w 3466120"/>
              <a:gd name="connsiteY6" fmla="*/ 1009966 h 1009966"/>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458517 w 3466120"/>
              <a:gd name="connsiteY5" fmla="*/ 881378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8 w 3466120"/>
              <a:gd name="connsiteY5" fmla="*/ 557913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9 w 3466120"/>
              <a:gd name="connsiteY5" fmla="*/ 865091 h 1009749"/>
              <a:gd name="connsiteX6" fmla="*/ 3466120 w 3466120"/>
              <a:gd name="connsiteY6" fmla="*/ 1009749 h 100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120" h="1009749">
                <a:moveTo>
                  <a:pt x="0" y="1009570"/>
                </a:moveTo>
                <a:cubicBezTo>
                  <a:pt x="344510" y="907612"/>
                  <a:pt x="346523" y="842314"/>
                  <a:pt x="516148" y="675138"/>
                </a:cubicBezTo>
                <a:cubicBezTo>
                  <a:pt x="685773" y="507962"/>
                  <a:pt x="830889" y="64575"/>
                  <a:pt x="1017751" y="6511"/>
                </a:cubicBezTo>
                <a:cubicBezTo>
                  <a:pt x="1204613" y="-51553"/>
                  <a:pt x="1391032" y="297089"/>
                  <a:pt x="1637321" y="326751"/>
                </a:cubicBezTo>
                <a:cubicBezTo>
                  <a:pt x="1883610" y="356414"/>
                  <a:pt x="2289590" y="94763"/>
                  <a:pt x="2495486" y="184486"/>
                </a:cubicBezTo>
                <a:cubicBezTo>
                  <a:pt x="2701382" y="274209"/>
                  <a:pt x="2636586" y="764206"/>
                  <a:pt x="2872699" y="865091"/>
                </a:cubicBezTo>
                <a:cubicBezTo>
                  <a:pt x="3108812" y="965975"/>
                  <a:pt x="3466120" y="1009749"/>
                  <a:pt x="3466120" y="1009749"/>
                </a:cubicBezTo>
              </a:path>
            </a:pathLst>
          </a:cu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cxnSp>
        <p:nvCxnSpPr>
          <p:cNvPr id="12" name="Straight Arrow Connector 11">
            <a:extLst>
              <a:ext uri="{FF2B5EF4-FFF2-40B4-BE49-F238E27FC236}">
                <a16:creationId xmlns:a16="http://schemas.microsoft.com/office/drawing/2014/main" id="{BEE0587D-E404-4525-9EAD-8B51A147A8B1}"/>
              </a:ext>
            </a:extLst>
          </p:cNvPr>
          <p:cNvCxnSpPr/>
          <p:nvPr/>
        </p:nvCxnSpPr>
        <p:spPr>
          <a:xfrm>
            <a:off x="2896205" y="3407281"/>
            <a:ext cx="314325" cy="1459220"/>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869735B-2D0B-4807-8180-0C0D4D977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306" y="3420795"/>
            <a:ext cx="1499285" cy="1499285"/>
          </a:xfrm>
          <a:prstGeom prst="rect">
            <a:avLst/>
          </a:prstGeom>
        </p:spPr>
      </p:pic>
      <p:sp>
        <p:nvSpPr>
          <p:cNvPr id="14" name="TextBox 13">
            <a:extLst>
              <a:ext uri="{FF2B5EF4-FFF2-40B4-BE49-F238E27FC236}">
                <a16:creationId xmlns:a16="http://schemas.microsoft.com/office/drawing/2014/main" id="{B5CF41D5-196A-42FE-BA8A-CEE34095AF62}"/>
              </a:ext>
            </a:extLst>
          </p:cNvPr>
          <p:cNvSpPr txBox="1"/>
          <p:nvPr/>
        </p:nvSpPr>
        <p:spPr>
          <a:xfrm>
            <a:off x="-30480" y="3593912"/>
            <a:ext cx="2884123" cy="369332"/>
          </a:xfrm>
          <a:prstGeom prst="rect">
            <a:avLst/>
          </a:prstGeom>
          <a:noFill/>
        </p:spPr>
        <p:txBody>
          <a:bodyPr wrap="none" rtlCol="0">
            <a:spAutoFit/>
          </a:bodyPr>
          <a:lstStyle/>
          <a:p>
            <a:r>
              <a:rPr lang="en-AU" dirty="0"/>
              <a:t>Marginalisation Integrals</a:t>
            </a:r>
          </a:p>
        </p:txBody>
      </p:sp>
      <p:cxnSp>
        <p:nvCxnSpPr>
          <p:cNvPr id="15" name="Straight Arrow Connector 14">
            <a:extLst>
              <a:ext uri="{FF2B5EF4-FFF2-40B4-BE49-F238E27FC236}">
                <a16:creationId xmlns:a16="http://schemas.microsoft.com/office/drawing/2014/main" id="{16A68D37-2B04-4CBB-929B-ED44EE632796}"/>
              </a:ext>
            </a:extLst>
          </p:cNvPr>
          <p:cNvCxnSpPr>
            <a:cxnSpLocks/>
          </p:cNvCxnSpPr>
          <p:nvPr/>
        </p:nvCxnSpPr>
        <p:spPr>
          <a:xfrm>
            <a:off x="3706540" y="2536135"/>
            <a:ext cx="3500347" cy="11438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EFD1E1-0EDC-44A9-A513-8D6D72AE6318}"/>
              </a:ext>
            </a:extLst>
          </p:cNvPr>
          <p:cNvSpPr/>
          <p:nvPr/>
        </p:nvSpPr>
        <p:spPr>
          <a:xfrm>
            <a:off x="7282602" y="2582063"/>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B06845-3526-4C16-A915-75A93CA52DDA}"/>
              </a:ext>
            </a:extLst>
          </p:cNvPr>
          <p:cNvSpPr/>
          <p:nvPr/>
        </p:nvSpPr>
        <p:spPr>
          <a:xfrm>
            <a:off x="7733159" y="476129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BD14814-A6AD-487A-9F15-8412866BFF6A}"/>
              </a:ext>
            </a:extLst>
          </p:cNvPr>
          <p:cNvCxnSpPr>
            <a:cxnSpLocks/>
          </p:cNvCxnSpPr>
          <p:nvPr/>
        </p:nvCxnSpPr>
        <p:spPr>
          <a:xfrm flipH="1">
            <a:off x="4762136" y="4866501"/>
            <a:ext cx="2906208" cy="75324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8153AD-FE67-4AE1-B24C-997F0A32B588}"/>
              </a:ext>
            </a:extLst>
          </p:cNvPr>
          <p:cNvCxnSpPr/>
          <p:nvPr/>
        </p:nvCxnSpPr>
        <p:spPr>
          <a:xfrm>
            <a:off x="7387075" y="2836060"/>
            <a:ext cx="399548" cy="181525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9384EF-7BC0-4E24-BEAF-E5D721937AD3}"/>
              </a:ext>
            </a:extLst>
          </p:cNvPr>
          <p:cNvSpPr txBox="1"/>
          <p:nvPr/>
        </p:nvSpPr>
        <p:spPr>
          <a:xfrm>
            <a:off x="4022536" y="2139811"/>
            <a:ext cx="2090637" cy="369332"/>
          </a:xfrm>
          <a:prstGeom prst="rect">
            <a:avLst/>
          </a:prstGeom>
          <a:noFill/>
        </p:spPr>
        <p:txBody>
          <a:bodyPr wrap="none" rtlCol="0">
            <a:spAutoFit/>
          </a:bodyPr>
          <a:lstStyle/>
          <a:p>
            <a:r>
              <a:rPr lang="en-AU" dirty="0"/>
              <a:t>Embed Into RKHS</a:t>
            </a:r>
          </a:p>
        </p:txBody>
      </p:sp>
      <p:sp>
        <p:nvSpPr>
          <p:cNvPr id="21" name="TextBox 20">
            <a:extLst>
              <a:ext uri="{FF2B5EF4-FFF2-40B4-BE49-F238E27FC236}">
                <a16:creationId xmlns:a16="http://schemas.microsoft.com/office/drawing/2014/main" id="{B33275FE-9C4C-46C6-8C97-63BDFE5BCE56}"/>
              </a:ext>
            </a:extLst>
          </p:cNvPr>
          <p:cNvSpPr txBox="1"/>
          <p:nvPr/>
        </p:nvSpPr>
        <p:spPr>
          <a:xfrm>
            <a:off x="4729144" y="5638032"/>
            <a:ext cx="1837314" cy="646331"/>
          </a:xfrm>
          <a:prstGeom prst="rect">
            <a:avLst/>
          </a:prstGeom>
          <a:noFill/>
        </p:spPr>
        <p:txBody>
          <a:bodyPr wrap="square" rtlCol="0">
            <a:spAutoFit/>
          </a:bodyPr>
          <a:lstStyle/>
          <a:p>
            <a:r>
              <a:rPr lang="en-AU" dirty="0"/>
              <a:t>Convert back into</a:t>
            </a:r>
          </a:p>
          <a:p>
            <a:r>
              <a:rPr lang="en-AU" dirty="0"/>
              <a:t>distributions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7802009-1EA4-4AC9-9707-D6D09E2F64AF}"/>
                  </a:ext>
                </a:extLst>
              </p:cNvPr>
              <p:cNvSpPr txBox="1"/>
              <p:nvPr/>
            </p:nvSpPr>
            <p:spPr>
              <a:xfrm>
                <a:off x="7501784" y="2464126"/>
                <a:ext cx="317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ℙ</m:t>
                          </m:r>
                        </m:sub>
                      </m:sSub>
                    </m:oMath>
                  </m:oMathPara>
                </a14:m>
                <a:endParaRPr lang="en-AU" dirty="0"/>
              </a:p>
            </p:txBody>
          </p:sp>
        </mc:Choice>
        <mc:Fallback xmlns="">
          <p:sp>
            <p:nvSpPr>
              <p:cNvPr id="22" name="TextBox 21">
                <a:extLst>
                  <a:ext uri="{FF2B5EF4-FFF2-40B4-BE49-F238E27FC236}">
                    <a16:creationId xmlns:a16="http://schemas.microsoft.com/office/drawing/2014/main" id="{D7802009-1EA4-4AC9-9707-D6D09E2F64AF}"/>
                  </a:ext>
                </a:extLst>
              </p:cNvPr>
              <p:cNvSpPr txBox="1">
                <a:spLocks noRot="1" noChangeAspect="1" noMove="1" noResize="1" noEditPoints="1" noAdjustHandles="1" noChangeArrowheads="1" noChangeShapeType="1" noTextEdit="1"/>
              </p:cNvSpPr>
              <p:nvPr/>
            </p:nvSpPr>
            <p:spPr>
              <a:xfrm>
                <a:off x="7501784" y="2464126"/>
                <a:ext cx="317330" cy="276999"/>
              </a:xfrm>
              <a:prstGeom prst="rect">
                <a:avLst/>
              </a:prstGeom>
              <a:blipFill>
                <a:blip r:embed="rId5"/>
                <a:stretch>
                  <a:fillRect l="-17308" r="-5769" b="-2173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30FE834-FD93-4345-A8D3-B513B60D6E30}"/>
                  </a:ext>
                </a:extLst>
              </p:cNvPr>
              <p:cNvSpPr txBox="1"/>
              <p:nvPr/>
            </p:nvSpPr>
            <p:spPr>
              <a:xfrm>
                <a:off x="7921761" y="4664182"/>
                <a:ext cx="328551" cy="298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ℚ</m:t>
                          </m:r>
                        </m:sub>
                      </m:sSub>
                    </m:oMath>
                  </m:oMathPara>
                </a14:m>
                <a:endParaRPr lang="en-AU" dirty="0"/>
              </a:p>
            </p:txBody>
          </p:sp>
        </mc:Choice>
        <mc:Fallback xmlns="">
          <p:sp>
            <p:nvSpPr>
              <p:cNvPr id="23" name="TextBox 22">
                <a:extLst>
                  <a:ext uri="{FF2B5EF4-FFF2-40B4-BE49-F238E27FC236}">
                    <a16:creationId xmlns:a16="http://schemas.microsoft.com/office/drawing/2014/main" id="{D30FE834-FD93-4345-A8D3-B513B60D6E30}"/>
                  </a:ext>
                </a:extLst>
              </p:cNvPr>
              <p:cNvSpPr txBox="1">
                <a:spLocks noRot="1" noChangeAspect="1" noMove="1" noResize="1" noEditPoints="1" noAdjustHandles="1" noChangeArrowheads="1" noChangeShapeType="1" noTextEdit="1"/>
              </p:cNvSpPr>
              <p:nvPr/>
            </p:nvSpPr>
            <p:spPr>
              <a:xfrm>
                <a:off x="7921761" y="4664182"/>
                <a:ext cx="328551" cy="298030"/>
              </a:xfrm>
              <a:prstGeom prst="rect">
                <a:avLst/>
              </a:prstGeom>
              <a:blipFill>
                <a:blip r:embed="rId6"/>
                <a:stretch>
                  <a:fillRect l="-16981" r="-11321" b="-26531"/>
                </a:stretch>
              </a:blipFill>
            </p:spPr>
            <p:txBody>
              <a:bodyPr/>
              <a:lstStyle/>
              <a:p>
                <a:r>
                  <a:rPr lang="en-AU">
                    <a:noFill/>
                  </a:rPr>
                  <a:t> </a:t>
                </a:r>
              </a:p>
            </p:txBody>
          </p:sp>
        </mc:Fallback>
      </mc:AlternateContent>
      <p:sp>
        <p:nvSpPr>
          <p:cNvPr id="24" name="TextBox 23">
            <a:extLst>
              <a:ext uri="{FF2B5EF4-FFF2-40B4-BE49-F238E27FC236}">
                <a16:creationId xmlns:a16="http://schemas.microsoft.com/office/drawing/2014/main" id="{92EEDB5B-C8FE-4267-B255-9A414D9EB11D}"/>
              </a:ext>
            </a:extLst>
          </p:cNvPr>
          <p:cNvSpPr txBox="1"/>
          <p:nvPr/>
        </p:nvSpPr>
        <p:spPr>
          <a:xfrm>
            <a:off x="5760592" y="3714470"/>
            <a:ext cx="2161169" cy="369332"/>
          </a:xfrm>
          <a:prstGeom prst="rect">
            <a:avLst/>
          </a:prstGeom>
          <a:noFill/>
        </p:spPr>
        <p:txBody>
          <a:bodyPr wrap="none" rtlCol="0">
            <a:spAutoFit/>
          </a:bodyPr>
          <a:lstStyle/>
          <a:p>
            <a:r>
              <a:rPr lang="en-AU" dirty="0"/>
              <a:t>Linear Operations</a:t>
            </a:r>
          </a:p>
        </p:txBody>
      </p:sp>
      <p:sp>
        <p:nvSpPr>
          <p:cNvPr id="30" name="TextBox 29">
            <a:extLst>
              <a:ext uri="{FF2B5EF4-FFF2-40B4-BE49-F238E27FC236}">
                <a16:creationId xmlns:a16="http://schemas.microsoft.com/office/drawing/2014/main" id="{AAFE470D-C7AA-4BC6-BC35-65DA86B1D7EA}"/>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2" name="Multiplication Sign 1">
            <a:extLst>
              <a:ext uri="{FF2B5EF4-FFF2-40B4-BE49-F238E27FC236}">
                <a16:creationId xmlns:a16="http://schemas.microsoft.com/office/drawing/2014/main" id="{EC131DD4-A8EA-44A1-9F69-57E07CFA503D}"/>
              </a:ext>
            </a:extLst>
          </p:cNvPr>
          <p:cNvSpPr/>
          <p:nvPr/>
        </p:nvSpPr>
        <p:spPr>
          <a:xfrm>
            <a:off x="5846748" y="4900659"/>
            <a:ext cx="683616" cy="705498"/>
          </a:xfrm>
          <a:prstGeom prst="mathMultiply">
            <a:avLst/>
          </a:prstGeom>
          <a:ln>
            <a:solidFill>
              <a:srgbClr val="FF996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28" name="TextBox 27">
            <a:extLst>
              <a:ext uri="{FF2B5EF4-FFF2-40B4-BE49-F238E27FC236}">
                <a16:creationId xmlns:a16="http://schemas.microsoft.com/office/drawing/2014/main" id="{9EBE6445-8941-4990-9723-003F7E3271BD}"/>
              </a:ext>
            </a:extLst>
          </p:cNvPr>
          <p:cNvSpPr txBox="1"/>
          <p:nvPr/>
        </p:nvSpPr>
        <p:spPr>
          <a:xfrm>
            <a:off x="5658059" y="4648638"/>
            <a:ext cx="1102301" cy="369332"/>
          </a:xfrm>
          <a:prstGeom prst="rect">
            <a:avLst/>
          </a:prstGeom>
          <a:noFill/>
        </p:spPr>
        <p:txBody>
          <a:bodyPr wrap="square" rtlCol="0">
            <a:spAutoFit/>
          </a:bodyPr>
          <a:lstStyle/>
          <a:p>
            <a:r>
              <a:rPr lang="en-AU" dirty="0">
                <a:solidFill>
                  <a:srgbClr val="FF0000"/>
                </a:solidFill>
              </a:rPr>
              <a:t>Too hard!</a:t>
            </a:r>
          </a:p>
        </p:txBody>
      </p:sp>
      <p:sp>
        <p:nvSpPr>
          <p:cNvPr id="27" name="Footer Placeholder 1">
            <a:extLst>
              <a:ext uri="{FF2B5EF4-FFF2-40B4-BE49-F238E27FC236}">
                <a16:creationId xmlns:a16="http://schemas.microsoft.com/office/drawing/2014/main" id="{F40E1E2D-FA84-4751-A3DA-05848D4616BC}"/>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29" name="Slide Number Placeholder 4">
            <a:extLst>
              <a:ext uri="{FF2B5EF4-FFF2-40B4-BE49-F238E27FC236}">
                <a16:creationId xmlns:a16="http://schemas.microsoft.com/office/drawing/2014/main" id="{49C5EC06-AE8D-4AB8-BB23-5537C4CBC577}"/>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34</a:t>
            </a:fld>
            <a:r>
              <a:rPr lang="en-AU" altLang="en-US" sz="1400" dirty="0">
                <a:solidFill>
                  <a:schemeClr val="bg1"/>
                </a:solidFill>
              </a:rPr>
              <a:t>  |</a:t>
            </a:r>
          </a:p>
        </p:txBody>
      </p:sp>
    </p:spTree>
    <p:extLst>
      <p:ext uri="{BB962C8B-B14F-4D97-AF65-F5344CB8AC3E}">
        <p14:creationId xmlns:p14="http://schemas.microsoft.com/office/powerpoint/2010/main" val="383182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dirty="0"/>
              <a:t>Kernel Mean Embeddings</a:t>
            </a:r>
          </a:p>
        </p:txBody>
      </p:sp>
      <p:sp>
        <p:nvSpPr>
          <p:cNvPr id="5" name="Freeform 3">
            <a:extLst>
              <a:ext uri="{FF2B5EF4-FFF2-40B4-BE49-F238E27FC236}">
                <a16:creationId xmlns:a16="http://schemas.microsoft.com/office/drawing/2014/main" id="{92473D70-3055-45A0-9E79-85F2A5655CBE}"/>
              </a:ext>
            </a:extLst>
          </p:cNvPr>
          <p:cNvSpPr/>
          <p:nvPr/>
        </p:nvSpPr>
        <p:spPr>
          <a:xfrm>
            <a:off x="5195036" y="2024718"/>
            <a:ext cx="3769452" cy="3721294"/>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3">
            <a:extLst>
              <a:ext uri="{FF2B5EF4-FFF2-40B4-BE49-F238E27FC236}">
                <a16:creationId xmlns:a16="http://schemas.microsoft.com/office/drawing/2014/main" id="{BADBF7E9-7B82-4EF6-BC77-75D02C521A6B}"/>
              </a:ext>
            </a:extLst>
          </p:cNvPr>
          <p:cNvSpPr/>
          <p:nvPr/>
        </p:nvSpPr>
        <p:spPr>
          <a:xfrm>
            <a:off x="1748825" y="2133133"/>
            <a:ext cx="1986757" cy="977562"/>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906">
                <a:moveTo>
                  <a:pt x="0" y="1327906"/>
                </a:moveTo>
                <a:cubicBezTo>
                  <a:pt x="344510" y="1225948"/>
                  <a:pt x="689020" y="1123990"/>
                  <a:pt x="914400" y="902903"/>
                </a:cubicBezTo>
                <a:cubicBezTo>
                  <a:pt x="1139780" y="681816"/>
                  <a:pt x="1255691" y="35726"/>
                  <a:pt x="1352282" y="1382"/>
                </a:cubicBezTo>
                <a:cubicBezTo>
                  <a:pt x="1448873" y="-32962"/>
                  <a:pt x="1401651" y="583078"/>
                  <a:pt x="1493949" y="696841"/>
                </a:cubicBezTo>
                <a:cubicBezTo>
                  <a:pt x="1586248" y="810604"/>
                  <a:pt x="1766552" y="621714"/>
                  <a:pt x="1906073" y="683962"/>
                </a:cubicBezTo>
                <a:cubicBezTo>
                  <a:pt x="2045594" y="746210"/>
                  <a:pt x="2094963" y="969443"/>
                  <a:pt x="2331076" y="1070328"/>
                </a:cubicBezTo>
                <a:cubicBezTo>
                  <a:pt x="2567189" y="1171212"/>
                  <a:pt x="3322749" y="1289269"/>
                  <a:pt x="3322749" y="1289269"/>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C14C22-B6F2-4360-8E2E-942090D79A03}"/>
                  </a:ext>
                </a:extLst>
              </p:cNvPr>
              <p:cNvSpPr txBox="1"/>
              <p:nvPr/>
            </p:nvSpPr>
            <p:spPr>
              <a:xfrm>
                <a:off x="2520154" y="1823033"/>
                <a:ext cx="409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ℙ</m:t>
                      </m:r>
                    </m:oMath>
                  </m:oMathPara>
                </a14:m>
                <a:endParaRPr lang="en-US" dirty="0"/>
              </a:p>
            </p:txBody>
          </p:sp>
        </mc:Choice>
        <mc:Fallback xmlns="">
          <p:sp>
            <p:nvSpPr>
              <p:cNvPr id="9" name="TextBox 8">
                <a:extLst>
                  <a:ext uri="{FF2B5EF4-FFF2-40B4-BE49-F238E27FC236}">
                    <a16:creationId xmlns:a16="http://schemas.microsoft.com/office/drawing/2014/main" id="{96C14C22-B6F2-4360-8E2E-942090D79A03}"/>
                  </a:ext>
                </a:extLst>
              </p:cNvPr>
              <p:cNvSpPr txBox="1">
                <a:spLocks noRot="1" noChangeAspect="1" noMove="1" noResize="1" noEditPoints="1" noAdjustHandles="1" noChangeArrowheads="1" noChangeShapeType="1" noTextEdit="1"/>
              </p:cNvSpPr>
              <p:nvPr/>
            </p:nvSpPr>
            <p:spPr>
              <a:xfrm>
                <a:off x="2520154" y="1823033"/>
                <a:ext cx="409086" cy="369332"/>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2E9A7E-944C-4410-A7F8-FBDCEA70F50C}"/>
                  </a:ext>
                </a:extLst>
              </p:cNvPr>
              <p:cNvSpPr txBox="1"/>
              <p:nvPr/>
            </p:nvSpPr>
            <p:spPr>
              <a:xfrm>
                <a:off x="3164020" y="5163087"/>
                <a:ext cx="4251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ℚ</m:t>
                      </m:r>
                    </m:oMath>
                  </m:oMathPara>
                </a14:m>
                <a:endParaRPr lang="en-US" dirty="0"/>
              </a:p>
            </p:txBody>
          </p:sp>
        </mc:Choice>
        <mc:Fallback xmlns="">
          <p:sp>
            <p:nvSpPr>
              <p:cNvPr id="10" name="TextBox 9">
                <a:extLst>
                  <a:ext uri="{FF2B5EF4-FFF2-40B4-BE49-F238E27FC236}">
                    <a16:creationId xmlns:a16="http://schemas.microsoft.com/office/drawing/2014/main" id="{C12E9A7E-944C-4410-A7F8-FBDCEA70F50C}"/>
                  </a:ext>
                </a:extLst>
              </p:cNvPr>
              <p:cNvSpPr txBox="1">
                <a:spLocks noRot="1" noChangeAspect="1" noMove="1" noResize="1" noEditPoints="1" noAdjustHandles="1" noChangeArrowheads="1" noChangeShapeType="1" noTextEdit="1"/>
              </p:cNvSpPr>
              <p:nvPr/>
            </p:nvSpPr>
            <p:spPr>
              <a:xfrm>
                <a:off x="3164020" y="5163087"/>
                <a:ext cx="425116" cy="369332"/>
              </a:xfrm>
              <a:prstGeom prst="rect">
                <a:avLst/>
              </a:prstGeom>
              <a:blipFill>
                <a:blip r:embed="rId3"/>
                <a:stretch>
                  <a:fillRect b="-8197"/>
                </a:stretch>
              </a:blipFill>
            </p:spPr>
            <p:txBody>
              <a:bodyPr/>
              <a:lstStyle/>
              <a:p>
                <a:r>
                  <a:rPr lang="en-AU">
                    <a:noFill/>
                  </a:rPr>
                  <a:t> </a:t>
                </a:r>
              </a:p>
            </p:txBody>
          </p:sp>
        </mc:Fallback>
      </mc:AlternateContent>
      <p:sp>
        <p:nvSpPr>
          <p:cNvPr id="11" name="Freeform 35">
            <a:extLst>
              <a:ext uri="{FF2B5EF4-FFF2-40B4-BE49-F238E27FC236}">
                <a16:creationId xmlns:a16="http://schemas.microsoft.com/office/drawing/2014/main" id="{C3931B7F-B073-4FF4-B0D7-677A9BEB7467}"/>
              </a:ext>
            </a:extLst>
          </p:cNvPr>
          <p:cNvSpPr/>
          <p:nvPr/>
        </p:nvSpPr>
        <p:spPr>
          <a:xfrm>
            <a:off x="2497134" y="5403297"/>
            <a:ext cx="2184004" cy="751450"/>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6977 h 1326977"/>
              <a:gd name="connsiteX1" fmla="*/ 659518 w 3322749"/>
              <a:gd name="connsiteY1" fmla="*/ 811403 h 1326977"/>
              <a:gd name="connsiteX2" fmla="*/ 1352282 w 3322749"/>
              <a:gd name="connsiteY2" fmla="*/ 453 h 1326977"/>
              <a:gd name="connsiteX3" fmla="*/ 1493949 w 3322749"/>
              <a:gd name="connsiteY3" fmla="*/ 695912 h 1326977"/>
              <a:gd name="connsiteX4" fmla="*/ 1906073 w 3322749"/>
              <a:gd name="connsiteY4" fmla="*/ 683033 h 1326977"/>
              <a:gd name="connsiteX5" fmla="*/ 2331076 w 3322749"/>
              <a:gd name="connsiteY5" fmla="*/ 1069399 h 1326977"/>
              <a:gd name="connsiteX6" fmla="*/ 3322749 w 3322749"/>
              <a:gd name="connsiteY6" fmla="*/ 1288340 h 1326977"/>
              <a:gd name="connsiteX0" fmla="*/ 0 w 3322749"/>
              <a:gd name="connsiteY0" fmla="*/ 1328633 h 1328633"/>
              <a:gd name="connsiteX1" fmla="*/ 659518 w 3322749"/>
              <a:gd name="connsiteY1" fmla="*/ 813059 h 1328633"/>
              <a:gd name="connsiteX2" fmla="*/ 1352282 w 3322749"/>
              <a:gd name="connsiteY2" fmla="*/ 2109 h 1328633"/>
              <a:gd name="connsiteX3" fmla="*/ 1637321 w 3322749"/>
              <a:gd name="connsiteY3" fmla="*/ 581120 h 1328633"/>
              <a:gd name="connsiteX4" fmla="*/ 1906073 w 3322749"/>
              <a:gd name="connsiteY4" fmla="*/ 684689 h 1328633"/>
              <a:gd name="connsiteX5" fmla="*/ 2331076 w 3322749"/>
              <a:gd name="connsiteY5" fmla="*/ 1071055 h 1328633"/>
              <a:gd name="connsiteX6" fmla="*/ 3322749 w 3322749"/>
              <a:gd name="connsiteY6" fmla="*/ 1289996 h 1328633"/>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31076 w 3322749"/>
              <a:gd name="connsiteY5" fmla="*/ 1070968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092125 w 3322749"/>
              <a:gd name="connsiteY5" fmla="*/ 1239170 h 1328546"/>
              <a:gd name="connsiteX6" fmla="*/ 3322749 w 3322749"/>
              <a:gd name="connsiteY6" fmla="*/ 1289909 h 1328546"/>
              <a:gd name="connsiteX0" fmla="*/ 0 w 3322749"/>
              <a:gd name="connsiteY0" fmla="*/ 1328546 h 1328546"/>
              <a:gd name="connsiteX1" fmla="*/ 659518 w 3322749"/>
              <a:gd name="connsiteY1" fmla="*/ 812972 h 1328546"/>
              <a:gd name="connsiteX2" fmla="*/ 1352282 w 3322749"/>
              <a:gd name="connsiteY2" fmla="*/ 2022 h 1328546"/>
              <a:gd name="connsiteX3" fmla="*/ 1637321 w 3322749"/>
              <a:gd name="connsiteY3" fmla="*/ 581033 h 1328546"/>
              <a:gd name="connsiteX4" fmla="*/ 2129094 w 3322749"/>
              <a:gd name="connsiteY4" fmla="*/ 542277 h 1328546"/>
              <a:gd name="connsiteX5" fmla="*/ 2315146 w 3322749"/>
              <a:gd name="connsiteY5" fmla="*/ 1161538 h 1328546"/>
              <a:gd name="connsiteX6" fmla="*/ 3322749 w 3322749"/>
              <a:gd name="connsiteY6" fmla="*/ 1289909 h 1328546"/>
              <a:gd name="connsiteX0" fmla="*/ 0 w 3322749"/>
              <a:gd name="connsiteY0" fmla="*/ 1329224 h 1329224"/>
              <a:gd name="connsiteX1" fmla="*/ 818819 w 3322749"/>
              <a:gd name="connsiteY1" fmla="*/ 852466 h 1329224"/>
              <a:gd name="connsiteX2" fmla="*/ 1352282 w 3322749"/>
              <a:gd name="connsiteY2" fmla="*/ 2700 h 1329224"/>
              <a:gd name="connsiteX3" fmla="*/ 1637321 w 3322749"/>
              <a:gd name="connsiteY3" fmla="*/ 581711 h 1329224"/>
              <a:gd name="connsiteX4" fmla="*/ 2129094 w 3322749"/>
              <a:gd name="connsiteY4" fmla="*/ 542955 h 1329224"/>
              <a:gd name="connsiteX5" fmla="*/ 2315146 w 3322749"/>
              <a:gd name="connsiteY5" fmla="*/ 1162216 h 1329224"/>
              <a:gd name="connsiteX6" fmla="*/ 3322749 w 3322749"/>
              <a:gd name="connsiteY6" fmla="*/ 1290587 h 1329224"/>
              <a:gd name="connsiteX0" fmla="*/ 0 w 3322749"/>
              <a:gd name="connsiteY0" fmla="*/ 1331742 h 1331742"/>
              <a:gd name="connsiteX1" fmla="*/ 978120 w 3322749"/>
              <a:gd name="connsiteY1" fmla="*/ 971432 h 1331742"/>
              <a:gd name="connsiteX2" fmla="*/ 1352282 w 3322749"/>
              <a:gd name="connsiteY2" fmla="*/ 5218 h 1331742"/>
              <a:gd name="connsiteX3" fmla="*/ 1637321 w 3322749"/>
              <a:gd name="connsiteY3" fmla="*/ 584229 h 1331742"/>
              <a:gd name="connsiteX4" fmla="*/ 2129094 w 3322749"/>
              <a:gd name="connsiteY4" fmla="*/ 545473 h 1331742"/>
              <a:gd name="connsiteX5" fmla="*/ 2315146 w 3322749"/>
              <a:gd name="connsiteY5" fmla="*/ 1164734 h 1331742"/>
              <a:gd name="connsiteX6" fmla="*/ 3322749 w 3322749"/>
              <a:gd name="connsiteY6" fmla="*/ 1293105 h 1331742"/>
              <a:gd name="connsiteX0" fmla="*/ 0 w 3322749"/>
              <a:gd name="connsiteY0" fmla="*/ 1318903 h 1318903"/>
              <a:gd name="connsiteX1" fmla="*/ 978120 w 3322749"/>
              <a:gd name="connsiteY1" fmla="*/ 958593 h 1318903"/>
              <a:gd name="connsiteX2" fmla="*/ 1527513 w 3322749"/>
              <a:gd name="connsiteY2" fmla="*/ 5317 h 1318903"/>
              <a:gd name="connsiteX3" fmla="*/ 1637321 w 3322749"/>
              <a:gd name="connsiteY3" fmla="*/ 571390 h 1318903"/>
              <a:gd name="connsiteX4" fmla="*/ 2129094 w 3322749"/>
              <a:gd name="connsiteY4" fmla="*/ 532634 h 1318903"/>
              <a:gd name="connsiteX5" fmla="*/ 2315146 w 3322749"/>
              <a:gd name="connsiteY5" fmla="*/ 1151895 h 1318903"/>
              <a:gd name="connsiteX6" fmla="*/ 3322749 w 3322749"/>
              <a:gd name="connsiteY6" fmla="*/ 1280266 h 1318903"/>
              <a:gd name="connsiteX0" fmla="*/ 0 w 3322749"/>
              <a:gd name="connsiteY0" fmla="*/ 1329238 h 1329238"/>
              <a:gd name="connsiteX1" fmla="*/ 978120 w 3322749"/>
              <a:gd name="connsiteY1" fmla="*/ 968928 h 1329238"/>
              <a:gd name="connsiteX2" fmla="*/ 1527513 w 3322749"/>
              <a:gd name="connsiteY2" fmla="*/ 15652 h 1329238"/>
              <a:gd name="connsiteX3" fmla="*/ 1764761 w 3322749"/>
              <a:gd name="connsiteY3" fmla="*/ 387646 h 1329238"/>
              <a:gd name="connsiteX4" fmla="*/ 2129094 w 3322749"/>
              <a:gd name="connsiteY4" fmla="*/ 542969 h 1329238"/>
              <a:gd name="connsiteX5" fmla="*/ 2315146 w 3322749"/>
              <a:gd name="connsiteY5" fmla="*/ 1162230 h 1329238"/>
              <a:gd name="connsiteX6" fmla="*/ 3322749 w 3322749"/>
              <a:gd name="connsiteY6" fmla="*/ 1290601 h 1329238"/>
              <a:gd name="connsiteX0" fmla="*/ 0 w 3322749"/>
              <a:gd name="connsiteY0" fmla="*/ 1073241 h 1073241"/>
              <a:gd name="connsiteX1" fmla="*/ 978120 w 3322749"/>
              <a:gd name="connsiteY1" fmla="*/ 712931 h 1073241"/>
              <a:gd name="connsiteX2" fmla="*/ 874380 w 3322749"/>
              <a:gd name="connsiteY2" fmla="*/ 31366 h 1073241"/>
              <a:gd name="connsiteX3" fmla="*/ 1764761 w 3322749"/>
              <a:gd name="connsiteY3" fmla="*/ 131649 h 1073241"/>
              <a:gd name="connsiteX4" fmla="*/ 2129094 w 3322749"/>
              <a:gd name="connsiteY4" fmla="*/ 286972 h 1073241"/>
              <a:gd name="connsiteX5" fmla="*/ 2315146 w 3322749"/>
              <a:gd name="connsiteY5" fmla="*/ 906233 h 1073241"/>
              <a:gd name="connsiteX6" fmla="*/ 3322749 w 3322749"/>
              <a:gd name="connsiteY6" fmla="*/ 1034604 h 1073241"/>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322749"/>
              <a:gd name="connsiteY0" fmla="*/ 1072358 h 1072358"/>
              <a:gd name="connsiteX1" fmla="*/ 372777 w 3322749"/>
              <a:gd name="connsiteY1" fmla="*/ 699110 h 1072358"/>
              <a:gd name="connsiteX2" fmla="*/ 874380 w 3322749"/>
              <a:gd name="connsiteY2" fmla="*/ 30483 h 1072358"/>
              <a:gd name="connsiteX3" fmla="*/ 1764761 w 3322749"/>
              <a:gd name="connsiteY3" fmla="*/ 130766 h 1072358"/>
              <a:gd name="connsiteX4" fmla="*/ 2129094 w 3322749"/>
              <a:gd name="connsiteY4" fmla="*/ 286089 h 1072358"/>
              <a:gd name="connsiteX5" fmla="*/ 2315146 w 3322749"/>
              <a:gd name="connsiteY5" fmla="*/ 905350 h 1072358"/>
              <a:gd name="connsiteX6" fmla="*/ 3322749 w 3322749"/>
              <a:gd name="connsiteY6" fmla="*/ 1033721 h 1072358"/>
              <a:gd name="connsiteX0" fmla="*/ 0 w 3466120"/>
              <a:gd name="connsiteY0" fmla="*/ 1033542 h 1033721"/>
              <a:gd name="connsiteX1" fmla="*/ 516148 w 3466120"/>
              <a:gd name="connsiteY1" fmla="*/ 699110 h 1033721"/>
              <a:gd name="connsiteX2" fmla="*/ 1017751 w 3466120"/>
              <a:gd name="connsiteY2" fmla="*/ 30483 h 1033721"/>
              <a:gd name="connsiteX3" fmla="*/ 1908132 w 3466120"/>
              <a:gd name="connsiteY3" fmla="*/ 130766 h 1033721"/>
              <a:gd name="connsiteX4" fmla="*/ 2272465 w 3466120"/>
              <a:gd name="connsiteY4" fmla="*/ 286089 h 1033721"/>
              <a:gd name="connsiteX5" fmla="*/ 2458517 w 3466120"/>
              <a:gd name="connsiteY5" fmla="*/ 905350 h 1033721"/>
              <a:gd name="connsiteX6" fmla="*/ 3466120 w 3466120"/>
              <a:gd name="connsiteY6" fmla="*/ 1033721 h 1033721"/>
              <a:gd name="connsiteX0" fmla="*/ 0 w 3466120"/>
              <a:gd name="connsiteY0" fmla="*/ 1009787 h 1009966"/>
              <a:gd name="connsiteX1" fmla="*/ 516148 w 3466120"/>
              <a:gd name="connsiteY1" fmla="*/ 675355 h 1009966"/>
              <a:gd name="connsiteX2" fmla="*/ 1017751 w 3466120"/>
              <a:gd name="connsiteY2" fmla="*/ 6728 h 1009966"/>
              <a:gd name="connsiteX3" fmla="*/ 1637321 w 3466120"/>
              <a:gd name="connsiteY3" fmla="*/ 326968 h 1009966"/>
              <a:gd name="connsiteX4" fmla="*/ 2272465 w 3466120"/>
              <a:gd name="connsiteY4" fmla="*/ 262334 h 1009966"/>
              <a:gd name="connsiteX5" fmla="*/ 2458517 w 3466120"/>
              <a:gd name="connsiteY5" fmla="*/ 881595 h 1009966"/>
              <a:gd name="connsiteX6" fmla="*/ 3466120 w 3466120"/>
              <a:gd name="connsiteY6" fmla="*/ 1009966 h 1009966"/>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458517 w 3466120"/>
              <a:gd name="connsiteY5" fmla="*/ 881378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8 w 3466120"/>
              <a:gd name="connsiteY5" fmla="*/ 557913 h 1009749"/>
              <a:gd name="connsiteX6" fmla="*/ 3466120 w 3466120"/>
              <a:gd name="connsiteY6" fmla="*/ 1009749 h 1009749"/>
              <a:gd name="connsiteX0" fmla="*/ 0 w 3466120"/>
              <a:gd name="connsiteY0" fmla="*/ 1009570 h 1009749"/>
              <a:gd name="connsiteX1" fmla="*/ 516148 w 3466120"/>
              <a:gd name="connsiteY1" fmla="*/ 675138 h 1009749"/>
              <a:gd name="connsiteX2" fmla="*/ 1017751 w 3466120"/>
              <a:gd name="connsiteY2" fmla="*/ 6511 h 1009749"/>
              <a:gd name="connsiteX3" fmla="*/ 1637321 w 3466120"/>
              <a:gd name="connsiteY3" fmla="*/ 326751 h 1009749"/>
              <a:gd name="connsiteX4" fmla="*/ 2495486 w 3466120"/>
              <a:gd name="connsiteY4" fmla="*/ 184486 h 1009749"/>
              <a:gd name="connsiteX5" fmla="*/ 2872699 w 3466120"/>
              <a:gd name="connsiteY5" fmla="*/ 865091 h 1009749"/>
              <a:gd name="connsiteX6" fmla="*/ 3466120 w 3466120"/>
              <a:gd name="connsiteY6" fmla="*/ 1009749 h 100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120" h="1009749">
                <a:moveTo>
                  <a:pt x="0" y="1009570"/>
                </a:moveTo>
                <a:cubicBezTo>
                  <a:pt x="344510" y="907612"/>
                  <a:pt x="346523" y="842314"/>
                  <a:pt x="516148" y="675138"/>
                </a:cubicBezTo>
                <a:cubicBezTo>
                  <a:pt x="685773" y="507962"/>
                  <a:pt x="830889" y="64575"/>
                  <a:pt x="1017751" y="6511"/>
                </a:cubicBezTo>
                <a:cubicBezTo>
                  <a:pt x="1204613" y="-51553"/>
                  <a:pt x="1391032" y="297089"/>
                  <a:pt x="1637321" y="326751"/>
                </a:cubicBezTo>
                <a:cubicBezTo>
                  <a:pt x="1883610" y="356414"/>
                  <a:pt x="2289590" y="94763"/>
                  <a:pt x="2495486" y="184486"/>
                </a:cubicBezTo>
                <a:cubicBezTo>
                  <a:pt x="2701382" y="274209"/>
                  <a:pt x="2636586" y="764206"/>
                  <a:pt x="2872699" y="865091"/>
                </a:cubicBezTo>
                <a:cubicBezTo>
                  <a:pt x="3108812" y="965975"/>
                  <a:pt x="3466120" y="1009749"/>
                  <a:pt x="3466120" y="1009749"/>
                </a:cubicBezTo>
              </a:path>
            </a:pathLst>
          </a:cu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cxnSp>
        <p:nvCxnSpPr>
          <p:cNvPr id="12" name="Straight Arrow Connector 11">
            <a:extLst>
              <a:ext uri="{FF2B5EF4-FFF2-40B4-BE49-F238E27FC236}">
                <a16:creationId xmlns:a16="http://schemas.microsoft.com/office/drawing/2014/main" id="{BEE0587D-E404-4525-9EAD-8B51A147A8B1}"/>
              </a:ext>
            </a:extLst>
          </p:cNvPr>
          <p:cNvCxnSpPr/>
          <p:nvPr/>
        </p:nvCxnSpPr>
        <p:spPr>
          <a:xfrm>
            <a:off x="2896205" y="3407281"/>
            <a:ext cx="314325" cy="1459220"/>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869735B-2D0B-4807-8180-0C0D4D977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306" y="3420795"/>
            <a:ext cx="1499285" cy="1499285"/>
          </a:xfrm>
          <a:prstGeom prst="rect">
            <a:avLst/>
          </a:prstGeom>
        </p:spPr>
      </p:pic>
      <p:sp>
        <p:nvSpPr>
          <p:cNvPr id="14" name="TextBox 13">
            <a:extLst>
              <a:ext uri="{FF2B5EF4-FFF2-40B4-BE49-F238E27FC236}">
                <a16:creationId xmlns:a16="http://schemas.microsoft.com/office/drawing/2014/main" id="{B5CF41D5-196A-42FE-BA8A-CEE34095AF62}"/>
              </a:ext>
            </a:extLst>
          </p:cNvPr>
          <p:cNvSpPr txBox="1"/>
          <p:nvPr/>
        </p:nvSpPr>
        <p:spPr>
          <a:xfrm>
            <a:off x="-30480" y="3593912"/>
            <a:ext cx="2884123" cy="369332"/>
          </a:xfrm>
          <a:prstGeom prst="rect">
            <a:avLst/>
          </a:prstGeom>
          <a:noFill/>
        </p:spPr>
        <p:txBody>
          <a:bodyPr wrap="none" rtlCol="0">
            <a:spAutoFit/>
          </a:bodyPr>
          <a:lstStyle/>
          <a:p>
            <a:r>
              <a:rPr lang="en-AU" dirty="0"/>
              <a:t>Marginalisation Integrals</a:t>
            </a:r>
          </a:p>
        </p:txBody>
      </p:sp>
      <p:cxnSp>
        <p:nvCxnSpPr>
          <p:cNvPr id="15" name="Straight Arrow Connector 14">
            <a:extLst>
              <a:ext uri="{FF2B5EF4-FFF2-40B4-BE49-F238E27FC236}">
                <a16:creationId xmlns:a16="http://schemas.microsoft.com/office/drawing/2014/main" id="{16A68D37-2B04-4CBB-929B-ED44EE632796}"/>
              </a:ext>
            </a:extLst>
          </p:cNvPr>
          <p:cNvCxnSpPr>
            <a:cxnSpLocks/>
          </p:cNvCxnSpPr>
          <p:nvPr/>
        </p:nvCxnSpPr>
        <p:spPr>
          <a:xfrm>
            <a:off x="3706540" y="2536135"/>
            <a:ext cx="3500347" cy="11438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EFD1E1-0EDC-44A9-A513-8D6D72AE6318}"/>
              </a:ext>
            </a:extLst>
          </p:cNvPr>
          <p:cNvSpPr/>
          <p:nvPr/>
        </p:nvSpPr>
        <p:spPr>
          <a:xfrm>
            <a:off x="7282602" y="2582063"/>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B06845-3526-4C16-A915-75A93CA52DDA}"/>
              </a:ext>
            </a:extLst>
          </p:cNvPr>
          <p:cNvSpPr/>
          <p:nvPr/>
        </p:nvSpPr>
        <p:spPr>
          <a:xfrm>
            <a:off x="7733159" y="476129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BD14814-A6AD-487A-9F15-8412866BFF6A}"/>
              </a:ext>
            </a:extLst>
          </p:cNvPr>
          <p:cNvCxnSpPr>
            <a:cxnSpLocks/>
          </p:cNvCxnSpPr>
          <p:nvPr/>
        </p:nvCxnSpPr>
        <p:spPr>
          <a:xfrm flipH="1">
            <a:off x="4762136" y="4866501"/>
            <a:ext cx="2906208" cy="75324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8153AD-FE67-4AE1-B24C-997F0A32B588}"/>
              </a:ext>
            </a:extLst>
          </p:cNvPr>
          <p:cNvCxnSpPr/>
          <p:nvPr/>
        </p:nvCxnSpPr>
        <p:spPr>
          <a:xfrm>
            <a:off x="7387075" y="2836060"/>
            <a:ext cx="399548" cy="181525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9384EF-7BC0-4E24-BEAF-E5D721937AD3}"/>
              </a:ext>
            </a:extLst>
          </p:cNvPr>
          <p:cNvSpPr txBox="1"/>
          <p:nvPr/>
        </p:nvSpPr>
        <p:spPr>
          <a:xfrm>
            <a:off x="4022536" y="2139811"/>
            <a:ext cx="2090637" cy="369332"/>
          </a:xfrm>
          <a:prstGeom prst="rect">
            <a:avLst/>
          </a:prstGeom>
          <a:noFill/>
        </p:spPr>
        <p:txBody>
          <a:bodyPr wrap="none" rtlCol="0">
            <a:spAutoFit/>
          </a:bodyPr>
          <a:lstStyle/>
          <a:p>
            <a:r>
              <a:rPr lang="en-AU" dirty="0"/>
              <a:t>Embed Into RKHS</a:t>
            </a:r>
          </a:p>
        </p:txBody>
      </p:sp>
      <p:sp>
        <p:nvSpPr>
          <p:cNvPr id="21" name="TextBox 20">
            <a:extLst>
              <a:ext uri="{FF2B5EF4-FFF2-40B4-BE49-F238E27FC236}">
                <a16:creationId xmlns:a16="http://schemas.microsoft.com/office/drawing/2014/main" id="{B33275FE-9C4C-46C6-8C97-63BDFE5BCE56}"/>
              </a:ext>
            </a:extLst>
          </p:cNvPr>
          <p:cNvSpPr txBox="1"/>
          <p:nvPr/>
        </p:nvSpPr>
        <p:spPr>
          <a:xfrm>
            <a:off x="4729144" y="5638032"/>
            <a:ext cx="1837314" cy="646331"/>
          </a:xfrm>
          <a:prstGeom prst="rect">
            <a:avLst/>
          </a:prstGeom>
          <a:noFill/>
        </p:spPr>
        <p:txBody>
          <a:bodyPr wrap="square" rtlCol="0">
            <a:spAutoFit/>
          </a:bodyPr>
          <a:lstStyle/>
          <a:p>
            <a:r>
              <a:rPr lang="en-AU" dirty="0"/>
              <a:t>Convert back into</a:t>
            </a:r>
          </a:p>
          <a:p>
            <a:r>
              <a:rPr lang="en-AU" dirty="0"/>
              <a:t>distributions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7802009-1EA4-4AC9-9707-D6D09E2F64AF}"/>
                  </a:ext>
                </a:extLst>
              </p:cNvPr>
              <p:cNvSpPr txBox="1"/>
              <p:nvPr/>
            </p:nvSpPr>
            <p:spPr>
              <a:xfrm>
                <a:off x="7501784" y="2464126"/>
                <a:ext cx="317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ℙ</m:t>
                          </m:r>
                        </m:sub>
                      </m:sSub>
                    </m:oMath>
                  </m:oMathPara>
                </a14:m>
                <a:endParaRPr lang="en-AU" dirty="0"/>
              </a:p>
            </p:txBody>
          </p:sp>
        </mc:Choice>
        <mc:Fallback xmlns="">
          <p:sp>
            <p:nvSpPr>
              <p:cNvPr id="22" name="TextBox 21">
                <a:extLst>
                  <a:ext uri="{FF2B5EF4-FFF2-40B4-BE49-F238E27FC236}">
                    <a16:creationId xmlns:a16="http://schemas.microsoft.com/office/drawing/2014/main" id="{D7802009-1EA4-4AC9-9707-D6D09E2F64AF}"/>
                  </a:ext>
                </a:extLst>
              </p:cNvPr>
              <p:cNvSpPr txBox="1">
                <a:spLocks noRot="1" noChangeAspect="1" noMove="1" noResize="1" noEditPoints="1" noAdjustHandles="1" noChangeArrowheads="1" noChangeShapeType="1" noTextEdit="1"/>
              </p:cNvSpPr>
              <p:nvPr/>
            </p:nvSpPr>
            <p:spPr>
              <a:xfrm>
                <a:off x="7501784" y="2464126"/>
                <a:ext cx="317330" cy="276999"/>
              </a:xfrm>
              <a:prstGeom prst="rect">
                <a:avLst/>
              </a:prstGeom>
              <a:blipFill>
                <a:blip r:embed="rId5"/>
                <a:stretch>
                  <a:fillRect l="-17308" r="-5769" b="-2173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30FE834-FD93-4345-A8D3-B513B60D6E30}"/>
                  </a:ext>
                </a:extLst>
              </p:cNvPr>
              <p:cNvSpPr txBox="1"/>
              <p:nvPr/>
            </p:nvSpPr>
            <p:spPr>
              <a:xfrm>
                <a:off x="7921761" y="4664182"/>
                <a:ext cx="328551" cy="298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ℚ</m:t>
                          </m:r>
                        </m:sub>
                      </m:sSub>
                    </m:oMath>
                  </m:oMathPara>
                </a14:m>
                <a:endParaRPr lang="en-AU" dirty="0"/>
              </a:p>
            </p:txBody>
          </p:sp>
        </mc:Choice>
        <mc:Fallback xmlns="">
          <p:sp>
            <p:nvSpPr>
              <p:cNvPr id="23" name="TextBox 22">
                <a:extLst>
                  <a:ext uri="{FF2B5EF4-FFF2-40B4-BE49-F238E27FC236}">
                    <a16:creationId xmlns:a16="http://schemas.microsoft.com/office/drawing/2014/main" id="{D30FE834-FD93-4345-A8D3-B513B60D6E30}"/>
                  </a:ext>
                </a:extLst>
              </p:cNvPr>
              <p:cNvSpPr txBox="1">
                <a:spLocks noRot="1" noChangeAspect="1" noMove="1" noResize="1" noEditPoints="1" noAdjustHandles="1" noChangeArrowheads="1" noChangeShapeType="1" noTextEdit="1"/>
              </p:cNvSpPr>
              <p:nvPr/>
            </p:nvSpPr>
            <p:spPr>
              <a:xfrm>
                <a:off x="7921761" y="4664182"/>
                <a:ext cx="328551" cy="298030"/>
              </a:xfrm>
              <a:prstGeom prst="rect">
                <a:avLst/>
              </a:prstGeom>
              <a:blipFill>
                <a:blip r:embed="rId6"/>
                <a:stretch>
                  <a:fillRect l="-16981" r="-11321" b="-26531"/>
                </a:stretch>
              </a:blipFill>
            </p:spPr>
            <p:txBody>
              <a:bodyPr/>
              <a:lstStyle/>
              <a:p>
                <a:r>
                  <a:rPr lang="en-AU">
                    <a:noFill/>
                  </a:rPr>
                  <a:t> </a:t>
                </a:r>
              </a:p>
            </p:txBody>
          </p:sp>
        </mc:Fallback>
      </mc:AlternateContent>
      <p:sp>
        <p:nvSpPr>
          <p:cNvPr id="24" name="TextBox 23">
            <a:extLst>
              <a:ext uri="{FF2B5EF4-FFF2-40B4-BE49-F238E27FC236}">
                <a16:creationId xmlns:a16="http://schemas.microsoft.com/office/drawing/2014/main" id="{92EEDB5B-C8FE-4267-B255-9A414D9EB11D}"/>
              </a:ext>
            </a:extLst>
          </p:cNvPr>
          <p:cNvSpPr txBox="1"/>
          <p:nvPr/>
        </p:nvSpPr>
        <p:spPr>
          <a:xfrm>
            <a:off x="5760592" y="3714470"/>
            <a:ext cx="2161169" cy="369332"/>
          </a:xfrm>
          <a:prstGeom prst="rect">
            <a:avLst/>
          </a:prstGeom>
          <a:noFill/>
        </p:spPr>
        <p:txBody>
          <a:bodyPr wrap="none" rtlCol="0">
            <a:spAutoFit/>
          </a:bodyPr>
          <a:lstStyle/>
          <a:p>
            <a:r>
              <a:rPr lang="en-AU" dirty="0"/>
              <a:t>Linear Operations</a:t>
            </a:r>
          </a:p>
        </p:txBody>
      </p:sp>
      <p:sp>
        <p:nvSpPr>
          <p:cNvPr id="30" name="TextBox 29">
            <a:extLst>
              <a:ext uri="{FF2B5EF4-FFF2-40B4-BE49-F238E27FC236}">
                <a16:creationId xmlns:a16="http://schemas.microsoft.com/office/drawing/2014/main" id="{AAFE470D-C7AA-4BC6-BC35-65DA86B1D7EA}"/>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2" name="Multiplication Sign 1">
            <a:extLst>
              <a:ext uri="{FF2B5EF4-FFF2-40B4-BE49-F238E27FC236}">
                <a16:creationId xmlns:a16="http://schemas.microsoft.com/office/drawing/2014/main" id="{EC131DD4-A8EA-44A1-9F69-57E07CFA503D}"/>
              </a:ext>
            </a:extLst>
          </p:cNvPr>
          <p:cNvSpPr/>
          <p:nvPr/>
        </p:nvSpPr>
        <p:spPr>
          <a:xfrm>
            <a:off x="5846748" y="4900659"/>
            <a:ext cx="683616" cy="705498"/>
          </a:xfrm>
          <a:prstGeom prst="mathMultiply">
            <a:avLst/>
          </a:prstGeom>
          <a:ln>
            <a:solidFill>
              <a:srgbClr val="FF996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pic>
        <p:nvPicPr>
          <p:cNvPr id="4" name="Picture 3">
            <a:extLst>
              <a:ext uri="{FF2B5EF4-FFF2-40B4-BE49-F238E27FC236}">
                <a16:creationId xmlns:a16="http://schemas.microsoft.com/office/drawing/2014/main" id="{449304E1-E36E-4687-89B1-3377767A8AA2}"/>
              </a:ext>
            </a:extLst>
          </p:cNvPr>
          <p:cNvPicPr>
            <a:picLocks noChangeAspect="1"/>
          </p:cNvPicPr>
          <p:nvPr/>
        </p:nvPicPr>
        <p:blipFill>
          <a:blip r:embed="rId7"/>
          <a:stretch>
            <a:fillRect/>
          </a:stretch>
        </p:blipFill>
        <p:spPr>
          <a:xfrm>
            <a:off x="6834967" y="5147755"/>
            <a:ext cx="1968293" cy="250588"/>
          </a:xfrm>
          <a:prstGeom prst="rect">
            <a:avLst/>
          </a:prstGeom>
        </p:spPr>
      </p:pic>
      <p:pic>
        <p:nvPicPr>
          <p:cNvPr id="6" name="Picture 5">
            <a:extLst>
              <a:ext uri="{FF2B5EF4-FFF2-40B4-BE49-F238E27FC236}">
                <a16:creationId xmlns:a16="http://schemas.microsoft.com/office/drawing/2014/main" id="{E062859F-AAF2-4AEE-96C7-41064C7EDC40}"/>
              </a:ext>
            </a:extLst>
          </p:cNvPr>
          <p:cNvPicPr>
            <a:picLocks noChangeAspect="1"/>
          </p:cNvPicPr>
          <p:nvPr/>
        </p:nvPicPr>
        <p:blipFill>
          <a:blip r:embed="rId8"/>
          <a:stretch>
            <a:fillRect/>
          </a:stretch>
        </p:blipFill>
        <p:spPr>
          <a:xfrm>
            <a:off x="7471003" y="5461326"/>
            <a:ext cx="648100" cy="221555"/>
          </a:xfrm>
          <a:prstGeom prst="rect">
            <a:avLst/>
          </a:prstGeom>
        </p:spPr>
      </p:pic>
      <p:sp>
        <p:nvSpPr>
          <p:cNvPr id="28" name="TextBox 27">
            <a:extLst>
              <a:ext uri="{FF2B5EF4-FFF2-40B4-BE49-F238E27FC236}">
                <a16:creationId xmlns:a16="http://schemas.microsoft.com/office/drawing/2014/main" id="{9EBE6445-8941-4990-9723-003F7E3271BD}"/>
              </a:ext>
            </a:extLst>
          </p:cNvPr>
          <p:cNvSpPr txBox="1"/>
          <p:nvPr/>
        </p:nvSpPr>
        <p:spPr>
          <a:xfrm>
            <a:off x="5658059" y="4648638"/>
            <a:ext cx="1102301" cy="369332"/>
          </a:xfrm>
          <a:prstGeom prst="rect">
            <a:avLst/>
          </a:prstGeom>
          <a:noFill/>
        </p:spPr>
        <p:txBody>
          <a:bodyPr wrap="square" rtlCol="0">
            <a:spAutoFit/>
          </a:bodyPr>
          <a:lstStyle/>
          <a:p>
            <a:r>
              <a:rPr lang="en-AU" dirty="0">
                <a:solidFill>
                  <a:srgbClr val="FF0000"/>
                </a:solidFill>
              </a:rPr>
              <a:t>Too hard!</a:t>
            </a:r>
          </a:p>
        </p:txBody>
      </p:sp>
      <p:sp>
        <p:nvSpPr>
          <p:cNvPr id="31" name="Footer Placeholder 1">
            <a:extLst>
              <a:ext uri="{FF2B5EF4-FFF2-40B4-BE49-F238E27FC236}">
                <a16:creationId xmlns:a16="http://schemas.microsoft.com/office/drawing/2014/main" id="{DA4705E7-1249-494C-B725-200D5EE8B7B2}"/>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32" name="Slide Number Placeholder 4">
            <a:extLst>
              <a:ext uri="{FF2B5EF4-FFF2-40B4-BE49-F238E27FC236}">
                <a16:creationId xmlns:a16="http://schemas.microsoft.com/office/drawing/2014/main" id="{35A293C0-7393-48CE-817A-9B9232272F28}"/>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35</a:t>
            </a:fld>
            <a:r>
              <a:rPr lang="en-AU" altLang="en-US" sz="1400" dirty="0">
                <a:solidFill>
                  <a:schemeClr val="bg1"/>
                </a:solidFill>
              </a:rPr>
              <a:t>  |</a:t>
            </a:r>
          </a:p>
        </p:txBody>
      </p:sp>
    </p:spTree>
    <p:extLst>
      <p:ext uri="{BB962C8B-B14F-4D97-AF65-F5344CB8AC3E}">
        <p14:creationId xmlns:p14="http://schemas.microsoft.com/office/powerpoint/2010/main" val="298704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dirty="0"/>
              <a:t>Kernel Mean Embeddings (Analogy)</a:t>
            </a:r>
          </a:p>
        </p:txBody>
      </p:sp>
      <p:sp>
        <p:nvSpPr>
          <p:cNvPr id="5" name="Freeform 3">
            <a:extLst>
              <a:ext uri="{FF2B5EF4-FFF2-40B4-BE49-F238E27FC236}">
                <a16:creationId xmlns:a16="http://schemas.microsoft.com/office/drawing/2014/main" id="{92473D70-3055-45A0-9E79-85F2A5655CBE}"/>
              </a:ext>
            </a:extLst>
          </p:cNvPr>
          <p:cNvSpPr/>
          <p:nvPr/>
        </p:nvSpPr>
        <p:spPr>
          <a:xfrm>
            <a:off x="5195036" y="2024718"/>
            <a:ext cx="3769452" cy="3721294"/>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EE0587D-E404-4525-9EAD-8B51A147A8B1}"/>
              </a:ext>
            </a:extLst>
          </p:cNvPr>
          <p:cNvCxnSpPr/>
          <p:nvPr/>
        </p:nvCxnSpPr>
        <p:spPr>
          <a:xfrm>
            <a:off x="2896205" y="3407281"/>
            <a:ext cx="314325" cy="1459220"/>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869735B-2D0B-4807-8180-0C0D4D97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306" y="3420795"/>
            <a:ext cx="1499285" cy="1499285"/>
          </a:xfrm>
          <a:prstGeom prst="rect">
            <a:avLst/>
          </a:prstGeom>
        </p:spPr>
      </p:pic>
      <p:sp>
        <p:nvSpPr>
          <p:cNvPr id="14" name="TextBox 13">
            <a:extLst>
              <a:ext uri="{FF2B5EF4-FFF2-40B4-BE49-F238E27FC236}">
                <a16:creationId xmlns:a16="http://schemas.microsoft.com/office/drawing/2014/main" id="{B5CF41D5-196A-42FE-BA8A-CEE34095AF62}"/>
              </a:ext>
            </a:extLst>
          </p:cNvPr>
          <p:cNvSpPr txBox="1"/>
          <p:nvPr/>
        </p:nvSpPr>
        <p:spPr>
          <a:xfrm>
            <a:off x="1109773" y="3513308"/>
            <a:ext cx="1192955" cy="923330"/>
          </a:xfrm>
          <a:prstGeom prst="rect">
            <a:avLst/>
          </a:prstGeom>
          <a:noFill/>
        </p:spPr>
        <p:txBody>
          <a:bodyPr wrap="none" rtlCol="0">
            <a:spAutoFit/>
          </a:bodyPr>
          <a:lstStyle/>
          <a:p>
            <a:r>
              <a:rPr lang="en-AU" dirty="0"/>
              <a:t>Train Hard</a:t>
            </a:r>
          </a:p>
          <a:p>
            <a:r>
              <a:rPr lang="en-AU" dirty="0"/>
              <a:t>Work Hard</a:t>
            </a:r>
          </a:p>
          <a:p>
            <a:r>
              <a:rPr lang="en-AU" dirty="0"/>
              <a:t>Level Up</a:t>
            </a:r>
          </a:p>
        </p:txBody>
      </p:sp>
      <p:cxnSp>
        <p:nvCxnSpPr>
          <p:cNvPr id="15" name="Straight Arrow Connector 14">
            <a:extLst>
              <a:ext uri="{FF2B5EF4-FFF2-40B4-BE49-F238E27FC236}">
                <a16:creationId xmlns:a16="http://schemas.microsoft.com/office/drawing/2014/main" id="{16A68D37-2B04-4CBB-929B-ED44EE632796}"/>
              </a:ext>
            </a:extLst>
          </p:cNvPr>
          <p:cNvCxnSpPr>
            <a:cxnSpLocks/>
          </p:cNvCxnSpPr>
          <p:nvPr/>
        </p:nvCxnSpPr>
        <p:spPr>
          <a:xfrm>
            <a:off x="3706540" y="2536135"/>
            <a:ext cx="3500347" cy="11438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D14814-A6AD-487A-9F15-8412866BFF6A}"/>
              </a:ext>
            </a:extLst>
          </p:cNvPr>
          <p:cNvCxnSpPr>
            <a:cxnSpLocks/>
          </p:cNvCxnSpPr>
          <p:nvPr/>
        </p:nvCxnSpPr>
        <p:spPr>
          <a:xfrm flipH="1">
            <a:off x="4762136" y="5007330"/>
            <a:ext cx="2346660" cy="6124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8153AD-FE67-4AE1-B24C-997F0A32B588}"/>
              </a:ext>
            </a:extLst>
          </p:cNvPr>
          <p:cNvCxnSpPr>
            <a:cxnSpLocks/>
            <a:stCxn id="33" idx="2"/>
          </p:cNvCxnSpPr>
          <p:nvPr/>
        </p:nvCxnSpPr>
        <p:spPr>
          <a:xfrm>
            <a:off x="7546458" y="3168103"/>
            <a:ext cx="240165" cy="148321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9384EF-7BC0-4E24-BEAF-E5D721937AD3}"/>
              </a:ext>
            </a:extLst>
          </p:cNvPr>
          <p:cNvSpPr txBox="1"/>
          <p:nvPr/>
        </p:nvSpPr>
        <p:spPr>
          <a:xfrm>
            <a:off x="4022536" y="2139811"/>
            <a:ext cx="1312347" cy="369332"/>
          </a:xfrm>
          <a:prstGeom prst="rect">
            <a:avLst/>
          </a:prstGeom>
          <a:noFill/>
        </p:spPr>
        <p:txBody>
          <a:bodyPr wrap="none" rtlCol="0">
            <a:spAutoFit/>
          </a:bodyPr>
          <a:lstStyle/>
          <a:p>
            <a:r>
              <a:rPr lang="en-AU" dirty="0"/>
              <a:t>Extract DNA</a:t>
            </a:r>
          </a:p>
        </p:txBody>
      </p:sp>
      <p:sp>
        <p:nvSpPr>
          <p:cNvPr id="21" name="TextBox 20">
            <a:extLst>
              <a:ext uri="{FF2B5EF4-FFF2-40B4-BE49-F238E27FC236}">
                <a16:creationId xmlns:a16="http://schemas.microsoft.com/office/drawing/2014/main" id="{B33275FE-9C4C-46C6-8C97-63BDFE5BCE56}"/>
              </a:ext>
            </a:extLst>
          </p:cNvPr>
          <p:cNvSpPr txBox="1"/>
          <p:nvPr/>
        </p:nvSpPr>
        <p:spPr>
          <a:xfrm>
            <a:off x="4729144" y="5638032"/>
            <a:ext cx="1837314" cy="646331"/>
          </a:xfrm>
          <a:prstGeom prst="rect">
            <a:avLst/>
          </a:prstGeom>
          <a:noFill/>
        </p:spPr>
        <p:txBody>
          <a:bodyPr wrap="square" rtlCol="0">
            <a:spAutoFit/>
          </a:bodyPr>
          <a:lstStyle/>
          <a:p>
            <a:r>
              <a:rPr lang="en-AU" dirty="0"/>
              <a:t>Convert back to human</a:t>
            </a:r>
          </a:p>
        </p:txBody>
      </p:sp>
      <p:sp>
        <p:nvSpPr>
          <p:cNvPr id="30" name="TextBox 29">
            <a:extLst>
              <a:ext uri="{FF2B5EF4-FFF2-40B4-BE49-F238E27FC236}">
                <a16:creationId xmlns:a16="http://schemas.microsoft.com/office/drawing/2014/main" id="{AAFE470D-C7AA-4BC6-BC35-65DA86B1D7EA}"/>
              </a:ext>
            </a:extLst>
          </p:cNvPr>
          <p:cNvSpPr txBox="1"/>
          <p:nvPr/>
        </p:nvSpPr>
        <p:spPr>
          <a:xfrm>
            <a:off x="6316708" y="1595215"/>
            <a:ext cx="1584176" cy="369332"/>
          </a:xfrm>
          <a:prstGeom prst="rect">
            <a:avLst/>
          </a:prstGeom>
          <a:noFill/>
        </p:spPr>
        <p:txBody>
          <a:bodyPr wrap="square" rtlCol="0">
            <a:spAutoFit/>
          </a:bodyPr>
          <a:lstStyle/>
          <a:p>
            <a:r>
              <a:rPr lang="en-AU" dirty="0"/>
              <a:t>Space of DNAs</a:t>
            </a:r>
          </a:p>
        </p:txBody>
      </p:sp>
      <p:sp>
        <p:nvSpPr>
          <p:cNvPr id="31" name="Footer Placeholder 1">
            <a:extLst>
              <a:ext uri="{FF2B5EF4-FFF2-40B4-BE49-F238E27FC236}">
                <a16:creationId xmlns:a16="http://schemas.microsoft.com/office/drawing/2014/main" id="{DA4705E7-1249-494C-B725-200D5EE8B7B2}"/>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32" name="Slide Number Placeholder 4">
            <a:extLst>
              <a:ext uri="{FF2B5EF4-FFF2-40B4-BE49-F238E27FC236}">
                <a16:creationId xmlns:a16="http://schemas.microsoft.com/office/drawing/2014/main" id="{35A293C0-7393-48CE-817A-9B9232272F28}"/>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36</a:t>
            </a:fld>
            <a:r>
              <a:rPr lang="en-AU" altLang="en-US" sz="1400" dirty="0">
                <a:solidFill>
                  <a:schemeClr val="bg1"/>
                </a:solidFill>
              </a:rPr>
              <a:t>  |</a:t>
            </a:r>
          </a:p>
        </p:txBody>
      </p:sp>
      <p:pic>
        <p:nvPicPr>
          <p:cNvPr id="29" name="Picture 28">
            <a:extLst>
              <a:ext uri="{FF2B5EF4-FFF2-40B4-BE49-F238E27FC236}">
                <a16:creationId xmlns:a16="http://schemas.microsoft.com/office/drawing/2014/main" id="{90E9A8D4-1B72-4D5D-9AEF-C075DED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303" y="1767258"/>
            <a:ext cx="1304246" cy="1449739"/>
          </a:xfrm>
          <a:prstGeom prst="rect">
            <a:avLst/>
          </a:prstGeom>
        </p:spPr>
      </p:pic>
      <p:pic>
        <p:nvPicPr>
          <p:cNvPr id="33" name="Picture 32">
            <a:extLst>
              <a:ext uri="{FF2B5EF4-FFF2-40B4-BE49-F238E27FC236}">
                <a16:creationId xmlns:a16="http://schemas.microsoft.com/office/drawing/2014/main" id="{26C44EA9-C413-4086-95EA-59FC9C80B4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40569" y="2409269"/>
            <a:ext cx="1011779" cy="758834"/>
          </a:xfrm>
          <a:prstGeom prst="rect">
            <a:avLst/>
          </a:prstGeom>
        </p:spPr>
      </p:pic>
      <p:pic>
        <p:nvPicPr>
          <p:cNvPr id="34" name="Picture 33">
            <a:extLst>
              <a:ext uri="{FF2B5EF4-FFF2-40B4-BE49-F238E27FC236}">
                <a16:creationId xmlns:a16="http://schemas.microsoft.com/office/drawing/2014/main" id="{5820F11C-EBE7-4070-9B9F-BA68A5D5D4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5697" y="4433043"/>
            <a:ext cx="1200150" cy="640880"/>
          </a:xfrm>
          <a:prstGeom prst="rect">
            <a:avLst/>
          </a:prstGeom>
        </p:spPr>
      </p:pic>
      <p:pic>
        <p:nvPicPr>
          <p:cNvPr id="36" name="Picture 35">
            <a:extLst>
              <a:ext uri="{FF2B5EF4-FFF2-40B4-BE49-F238E27FC236}">
                <a16:creationId xmlns:a16="http://schemas.microsoft.com/office/drawing/2014/main" id="{9EE6C304-F3A3-46AD-B9E4-4B33BD5824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6896" y="4784461"/>
            <a:ext cx="1485470" cy="1878276"/>
          </a:xfrm>
          <a:prstGeom prst="rect">
            <a:avLst/>
          </a:prstGeom>
        </p:spPr>
      </p:pic>
      <p:pic>
        <p:nvPicPr>
          <p:cNvPr id="37" name="Picture 36">
            <a:extLst>
              <a:ext uri="{FF2B5EF4-FFF2-40B4-BE49-F238E27FC236}">
                <a16:creationId xmlns:a16="http://schemas.microsoft.com/office/drawing/2014/main" id="{83B62401-2ABF-4D45-B065-DC0C778239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3837" y="5229907"/>
            <a:ext cx="1739346" cy="1628093"/>
          </a:xfrm>
          <a:prstGeom prst="rect">
            <a:avLst/>
          </a:prstGeom>
        </p:spPr>
      </p:pic>
      <p:sp>
        <p:nvSpPr>
          <p:cNvPr id="38" name="TextBox 37">
            <a:extLst>
              <a:ext uri="{FF2B5EF4-FFF2-40B4-BE49-F238E27FC236}">
                <a16:creationId xmlns:a16="http://schemas.microsoft.com/office/drawing/2014/main" id="{D6730D1F-AFE3-4534-A6DA-878596B79732}"/>
              </a:ext>
            </a:extLst>
          </p:cNvPr>
          <p:cNvSpPr txBox="1"/>
          <p:nvPr/>
        </p:nvSpPr>
        <p:spPr>
          <a:xfrm>
            <a:off x="5582056" y="3462152"/>
            <a:ext cx="2013180" cy="369332"/>
          </a:xfrm>
          <a:prstGeom prst="rect">
            <a:avLst/>
          </a:prstGeom>
          <a:noFill/>
        </p:spPr>
        <p:txBody>
          <a:bodyPr wrap="none" rtlCol="0">
            <a:spAutoFit/>
          </a:bodyPr>
          <a:lstStyle/>
          <a:p>
            <a:r>
              <a:rPr lang="en-AU" dirty="0"/>
              <a:t>DNA Manipulations</a:t>
            </a:r>
          </a:p>
        </p:txBody>
      </p:sp>
      <p:sp>
        <p:nvSpPr>
          <p:cNvPr id="39" name="TextBox 38">
            <a:extLst>
              <a:ext uri="{FF2B5EF4-FFF2-40B4-BE49-F238E27FC236}">
                <a16:creationId xmlns:a16="http://schemas.microsoft.com/office/drawing/2014/main" id="{B1CE2041-84C6-494C-BC44-BAAC7004FE57}"/>
              </a:ext>
            </a:extLst>
          </p:cNvPr>
          <p:cNvSpPr txBox="1"/>
          <p:nvPr/>
        </p:nvSpPr>
        <p:spPr>
          <a:xfrm>
            <a:off x="231406" y="849288"/>
            <a:ext cx="4340594" cy="923330"/>
          </a:xfrm>
          <a:prstGeom prst="rect">
            <a:avLst/>
          </a:prstGeom>
          <a:noFill/>
        </p:spPr>
        <p:txBody>
          <a:bodyPr wrap="square" rtlCol="0">
            <a:spAutoFit/>
          </a:bodyPr>
          <a:lstStyle/>
          <a:p>
            <a:r>
              <a:rPr lang="en-AU" dirty="0">
                <a:solidFill>
                  <a:srgbClr val="0070C0"/>
                </a:solidFill>
              </a:rPr>
              <a:t>Analogy:</a:t>
            </a:r>
          </a:p>
          <a:p>
            <a:r>
              <a:rPr lang="en-AU" dirty="0">
                <a:solidFill>
                  <a:srgbClr val="0070C0"/>
                </a:solidFill>
              </a:rPr>
              <a:t>Space of distributions </a:t>
            </a:r>
            <a:r>
              <a:rPr lang="en-AU" dirty="0">
                <a:solidFill>
                  <a:srgbClr val="0070C0"/>
                </a:solidFill>
                <a:sym typeface="Wingdings" panose="05000000000000000000" pitchFamily="2" charset="2"/>
              </a:rPr>
              <a:t> </a:t>
            </a:r>
            <a:r>
              <a:rPr lang="en-AU" dirty="0">
                <a:solidFill>
                  <a:srgbClr val="0070C0"/>
                </a:solidFill>
              </a:rPr>
              <a:t>Space of humans</a:t>
            </a:r>
          </a:p>
          <a:p>
            <a:r>
              <a:rPr lang="en-AU" dirty="0">
                <a:solidFill>
                  <a:srgbClr val="0070C0"/>
                </a:solidFill>
              </a:rPr>
              <a:t>RKHS </a:t>
            </a:r>
            <a:r>
              <a:rPr lang="en-AU" dirty="0">
                <a:solidFill>
                  <a:srgbClr val="0070C0"/>
                </a:solidFill>
                <a:sym typeface="Wingdings" panose="05000000000000000000" pitchFamily="2" charset="2"/>
              </a:rPr>
              <a:t> </a:t>
            </a:r>
            <a:r>
              <a:rPr lang="en-AU" dirty="0">
                <a:solidFill>
                  <a:srgbClr val="0070C0"/>
                </a:solidFill>
              </a:rPr>
              <a:t>Space of DNAs</a:t>
            </a:r>
          </a:p>
        </p:txBody>
      </p:sp>
    </p:spTree>
    <p:extLst>
      <p:ext uri="{BB962C8B-B14F-4D97-AF65-F5344CB8AC3E}">
        <p14:creationId xmlns:p14="http://schemas.microsoft.com/office/powerpoint/2010/main" val="110853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dirty="0"/>
              <a:t>Kernel Mean Embeddings (Analogy)</a:t>
            </a:r>
          </a:p>
        </p:txBody>
      </p:sp>
      <p:sp>
        <p:nvSpPr>
          <p:cNvPr id="5" name="Freeform 3">
            <a:extLst>
              <a:ext uri="{FF2B5EF4-FFF2-40B4-BE49-F238E27FC236}">
                <a16:creationId xmlns:a16="http://schemas.microsoft.com/office/drawing/2014/main" id="{92473D70-3055-45A0-9E79-85F2A5655CBE}"/>
              </a:ext>
            </a:extLst>
          </p:cNvPr>
          <p:cNvSpPr/>
          <p:nvPr/>
        </p:nvSpPr>
        <p:spPr>
          <a:xfrm>
            <a:off x="5195036" y="2024718"/>
            <a:ext cx="3769452" cy="3721294"/>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EE0587D-E404-4525-9EAD-8B51A147A8B1}"/>
              </a:ext>
            </a:extLst>
          </p:cNvPr>
          <p:cNvCxnSpPr/>
          <p:nvPr/>
        </p:nvCxnSpPr>
        <p:spPr>
          <a:xfrm>
            <a:off x="2896205" y="3407281"/>
            <a:ext cx="314325" cy="1459220"/>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869735B-2D0B-4807-8180-0C0D4D97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306" y="3420795"/>
            <a:ext cx="1499285" cy="1499285"/>
          </a:xfrm>
          <a:prstGeom prst="rect">
            <a:avLst/>
          </a:prstGeom>
        </p:spPr>
      </p:pic>
      <p:sp>
        <p:nvSpPr>
          <p:cNvPr id="14" name="TextBox 13">
            <a:extLst>
              <a:ext uri="{FF2B5EF4-FFF2-40B4-BE49-F238E27FC236}">
                <a16:creationId xmlns:a16="http://schemas.microsoft.com/office/drawing/2014/main" id="{B5CF41D5-196A-42FE-BA8A-CEE34095AF62}"/>
              </a:ext>
            </a:extLst>
          </p:cNvPr>
          <p:cNvSpPr txBox="1"/>
          <p:nvPr/>
        </p:nvSpPr>
        <p:spPr>
          <a:xfrm>
            <a:off x="945331" y="3270287"/>
            <a:ext cx="1672708" cy="1477328"/>
          </a:xfrm>
          <a:prstGeom prst="rect">
            <a:avLst/>
          </a:prstGeom>
          <a:noFill/>
        </p:spPr>
        <p:txBody>
          <a:bodyPr wrap="square" rtlCol="0">
            <a:spAutoFit/>
          </a:bodyPr>
          <a:lstStyle/>
          <a:p>
            <a:r>
              <a:rPr lang="en-AU" dirty="0"/>
              <a:t>No matter how much Charlie trains, he will never become a monster</a:t>
            </a:r>
          </a:p>
        </p:txBody>
      </p:sp>
      <p:cxnSp>
        <p:nvCxnSpPr>
          <p:cNvPr id="15" name="Straight Arrow Connector 14">
            <a:extLst>
              <a:ext uri="{FF2B5EF4-FFF2-40B4-BE49-F238E27FC236}">
                <a16:creationId xmlns:a16="http://schemas.microsoft.com/office/drawing/2014/main" id="{16A68D37-2B04-4CBB-929B-ED44EE632796}"/>
              </a:ext>
            </a:extLst>
          </p:cNvPr>
          <p:cNvCxnSpPr>
            <a:cxnSpLocks/>
          </p:cNvCxnSpPr>
          <p:nvPr/>
        </p:nvCxnSpPr>
        <p:spPr>
          <a:xfrm>
            <a:off x="3706540" y="2536135"/>
            <a:ext cx="3500347" cy="11438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D14814-A6AD-487A-9F15-8412866BFF6A}"/>
              </a:ext>
            </a:extLst>
          </p:cNvPr>
          <p:cNvCxnSpPr>
            <a:cxnSpLocks/>
          </p:cNvCxnSpPr>
          <p:nvPr/>
        </p:nvCxnSpPr>
        <p:spPr>
          <a:xfrm flipH="1">
            <a:off x="4762136" y="4400605"/>
            <a:ext cx="3410264" cy="12191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8153AD-FE67-4AE1-B24C-997F0A32B588}"/>
              </a:ext>
            </a:extLst>
          </p:cNvPr>
          <p:cNvCxnSpPr>
            <a:cxnSpLocks/>
            <a:stCxn id="33" idx="2"/>
          </p:cNvCxnSpPr>
          <p:nvPr/>
        </p:nvCxnSpPr>
        <p:spPr>
          <a:xfrm>
            <a:off x="7546458" y="3168103"/>
            <a:ext cx="652211" cy="83696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9384EF-7BC0-4E24-BEAF-E5D721937AD3}"/>
              </a:ext>
            </a:extLst>
          </p:cNvPr>
          <p:cNvSpPr txBox="1"/>
          <p:nvPr/>
        </p:nvSpPr>
        <p:spPr>
          <a:xfrm>
            <a:off x="4022536" y="2139811"/>
            <a:ext cx="1312347" cy="369332"/>
          </a:xfrm>
          <a:prstGeom prst="rect">
            <a:avLst/>
          </a:prstGeom>
          <a:noFill/>
        </p:spPr>
        <p:txBody>
          <a:bodyPr wrap="none" rtlCol="0">
            <a:spAutoFit/>
          </a:bodyPr>
          <a:lstStyle/>
          <a:p>
            <a:r>
              <a:rPr lang="en-AU" dirty="0"/>
              <a:t>Extract DNA</a:t>
            </a:r>
          </a:p>
        </p:txBody>
      </p:sp>
      <p:sp>
        <p:nvSpPr>
          <p:cNvPr id="21" name="TextBox 20">
            <a:extLst>
              <a:ext uri="{FF2B5EF4-FFF2-40B4-BE49-F238E27FC236}">
                <a16:creationId xmlns:a16="http://schemas.microsoft.com/office/drawing/2014/main" id="{B33275FE-9C4C-46C6-8C97-63BDFE5BCE56}"/>
              </a:ext>
            </a:extLst>
          </p:cNvPr>
          <p:cNvSpPr txBox="1"/>
          <p:nvPr/>
        </p:nvSpPr>
        <p:spPr>
          <a:xfrm>
            <a:off x="4729144" y="5638032"/>
            <a:ext cx="1837314" cy="646331"/>
          </a:xfrm>
          <a:prstGeom prst="rect">
            <a:avLst/>
          </a:prstGeom>
          <a:noFill/>
        </p:spPr>
        <p:txBody>
          <a:bodyPr wrap="square" rtlCol="0">
            <a:spAutoFit/>
          </a:bodyPr>
          <a:lstStyle/>
          <a:p>
            <a:r>
              <a:rPr lang="en-AU" dirty="0"/>
              <a:t>Convert back to… human?</a:t>
            </a:r>
          </a:p>
        </p:txBody>
      </p:sp>
      <p:sp>
        <p:nvSpPr>
          <p:cNvPr id="30" name="TextBox 29">
            <a:extLst>
              <a:ext uri="{FF2B5EF4-FFF2-40B4-BE49-F238E27FC236}">
                <a16:creationId xmlns:a16="http://schemas.microsoft.com/office/drawing/2014/main" id="{AAFE470D-C7AA-4BC6-BC35-65DA86B1D7EA}"/>
              </a:ext>
            </a:extLst>
          </p:cNvPr>
          <p:cNvSpPr txBox="1"/>
          <p:nvPr/>
        </p:nvSpPr>
        <p:spPr>
          <a:xfrm>
            <a:off x="6316708" y="1595215"/>
            <a:ext cx="1584176" cy="369332"/>
          </a:xfrm>
          <a:prstGeom prst="rect">
            <a:avLst/>
          </a:prstGeom>
          <a:noFill/>
        </p:spPr>
        <p:txBody>
          <a:bodyPr wrap="square" rtlCol="0">
            <a:spAutoFit/>
          </a:bodyPr>
          <a:lstStyle/>
          <a:p>
            <a:r>
              <a:rPr lang="en-AU" dirty="0"/>
              <a:t>Space of DNAs</a:t>
            </a:r>
          </a:p>
        </p:txBody>
      </p:sp>
      <p:sp>
        <p:nvSpPr>
          <p:cNvPr id="31" name="Footer Placeholder 1">
            <a:extLst>
              <a:ext uri="{FF2B5EF4-FFF2-40B4-BE49-F238E27FC236}">
                <a16:creationId xmlns:a16="http://schemas.microsoft.com/office/drawing/2014/main" id="{DA4705E7-1249-494C-B725-200D5EE8B7B2}"/>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32" name="Slide Number Placeholder 4">
            <a:extLst>
              <a:ext uri="{FF2B5EF4-FFF2-40B4-BE49-F238E27FC236}">
                <a16:creationId xmlns:a16="http://schemas.microsoft.com/office/drawing/2014/main" id="{35A293C0-7393-48CE-817A-9B9232272F28}"/>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37</a:t>
            </a:fld>
            <a:r>
              <a:rPr lang="en-AU" altLang="en-US" sz="1400" dirty="0">
                <a:solidFill>
                  <a:schemeClr val="bg1"/>
                </a:solidFill>
              </a:rPr>
              <a:t>  |</a:t>
            </a:r>
          </a:p>
        </p:txBody>
      </p:sp>
      <p:pic>
        <p:nvPicPr>
          <p:cNvPr id="29" name="Picture 28">
            <a:extLst>
              <a:ext uri="{FF2B5EF4-FFF2-40B4-BE49-F238E27FC236}">
                <a16:creationId xmlns:a16="http://schemas.microsoft.com/office/drawing/2014/main" id="{90E9A8D4-1B72-4D5D-9AEF-C075DED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303" y="1767258"/>
            <a:ext cx="1304246" cy="1449739"/>
          </a:xfrm>
          <a:prstGeom prst="rect">
            <a:avLst/>
          </a:prstGeom>
        </p:spPr>
      </p:pic>
      <p:pic>
        <p:nvPicPr>
          <p:cNvPr id="33" name="Picture 32">
            <a:extLst>
              <a:ext uri="{FF2B5EF4-FFF2-40B4-BE49-F238E27FC236}">
                <a16:creationId xmlns:a16="http://schemas.microsoft.com/office/drawing/2014/main" id="{26C44EA9-C413-4086-95EA-59FC9C80B4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40569" y="2409269"/>
            <a:ext cx="1011779" cy="758834"/>
          </a:xfrm>
          <a:prstGeom prst="rect">
            <a:avLst/>
          </a:prstGeom>
        </p:spPr>
      </p:pic>
      <p:pic>
        <p:nvPicPr>
          <p:cNvPr id="25" name="Picture 24">
            <a:extLst>
              <a:ext uri="{FF2B5EF4-FFF2-40B4-BE49-F238E27FC236}">
                <a16:creationId xmlns:a16="http://schemas.microsoft.com/office/drawing/2014/main" id="{D45A5B03-99B0-4570-85F5-8231F388A2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8314" y="4759392"/>
            <a:ext cx="2240390" cy="1480527"/>
          </a:xfrm>
          <a:prstGeom prst="rect">
            <a:avLst/>
          </a:prstGeom>
        </p:spPr>
      </p:pic>
      <p:pic>
        <p:nvPicPr>
          <p:cNvPr id="26" name="Picture 2" descr="http://img03.deviantart.net/ae5f/i/2013/100/d/e/fry_icon_by_slamiticon-d613vvh.png">
            <a:extLst>
              <a:ext uri="{FF2B5EF4-FFF2-40B4-BE49-F238E27FC236}">
                <a16:creationId xmlns:a16="http://schemas.microsoft.com/office/drawing/2014/main" id="{8265C44F-4E56-4413-A56A-30C2862FC2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799354" y="4741524"/>
            <a:ext cx="2826704" cy="212002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4E2ABD78-11F9-4A75-B296-77DDF07D87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2899" y="3667697"/>
            <a:ext cx="1579532" cy="888487"/>
          </a:xfrm>
          <a:prstGeom prst="rect">
            <a:avLst/>
          </a:prstGeom>
        </p:spPr>
      </p:pic>
      <p:sp>
        <p:nvSpPr>
          <p:cNvPr id="38" name="TextBox 37">
            <a:extLst>
              <a:ext uri="{FF2B5EF4-FFF2-40B4-BE49-F238E27FC236}">
                <a16:creationId xmlns:a16="http://schemas.microsoft.com/office/drawing/2014/main" id="{B9AD6048-F484-4D8F-9D05-EFEF9CBDB272}"/>
              </a:ext>
            </a:extLst>
          </p:cNvPr>
          <p:cNvSpPr txBox="1"/>
          <p:nvPr/>
        </p:nvSpPr>
        <p:spPr>
          <a:xfrm>
            <a:off x="5370087" y="3391469"/>
            <a:ext cx="2424190" cy="646331"/>
          </a:xfrm>
          <a:prstGeom prst="rect">
            <a:avLst/>
          </a:prstGeom>
          <a:noFill/>
        </p:spPr>
        <p:txBody>
          <a:bodyPr wrap="none" rtlCol="0">
            <a:spAutoFit/>
          </a:bodyPr>
          <a:lstStyle/>
          <a:p>
            <a:r>
              <a:rPr lang="en-AU" dirty="0"/>
              <a:t>A different but still valid</a:t>
            </a:r>
          </a:p>
          <a:p>
            <a:r>
              <a:rPr lang="en-AU" dirty="0"/>
              <a:t>DNA Manipulation</a:t>
            </a:r>
          </a:p>
        </p:txBody>
      </p:sp>
      <p:sp>
        <p:nvSpPr>
          <p:cNvPr id="39" name="TextBox 38">
            <a:extLst>
              <a:ext uri="{FF2B5EF4-FFF2-40B4-BE49-F238E27FC236}">
                <a16:creationId xmlns:a16="http://schemas.microsoft.com/office/drawing/2014/main" id="{3A258B6E-4CAF-4A7A-B24C-03DA729B994C}"/>
              </a:ext>
            </a:extLst>
          </p:cNvPr>
          <p:cNvSpPr txBox="1"/>
          <p:nvPr/>
        </p:nvSpPr>
        <p:spPr>
          <a:xfrm>
            <a:off x="231406" y="849288"/>
            <a:ext cx="4497738" cy="923330"/>
          </a:xfrm>
          <a:prstGeom prst="rect">
            <a:avLst/>
          </a:prstGeom>
          <a:noFill/>
        </p:spPr>
        <p:txBody>
          <a:bodyPr wrap="square" rtlCol="0">
            <a:spAutoFit/>
          </a:bodyPr>
          <a:lstStyle/>
          <a:p>
            <a:r>
              <a:rPr lang="en-AU" dirty="0">
                <a:solidFill>
                  <a:srgbClr val="0070C0"/>
                </a:solidFill>
              </a:rPr>
              <a:t>Problem: The RKHS (analogy: space of DNAs) is richer and bigger than the space of distributions (analogy: space of humans)</a:t>
            </a:r>
          </a:p>
        </p:txBody>
      </p:sp>
    </p:spTree>
    <p:extLst>
      <p:ext uri="{BB962C8B-B14F-4D97-AF65-F5344CB8AC3E}">
        <p14:creationId xmlns:p14="http://schemas.microsoft.com/office/powerpoint/2010/main" val="175573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23">
            <a:extLst>
              <a:ext uri="{FF2B5EF4-FFF2-40B4-BE49-F238E27FC236}">
                <a16:creationId xmlns:a16="http://schemas.microsoft.com/office/drawing/2014/main" id="{A7AFBAEA-6B11-4A59-B756-C4F14500C27A}"/>
              </a:ext>
            </a:extLst>
          </p:cNvPr>
          <p:cNvSpPr/>
          <p:nvPr/>
        </p:nvSpPr>
        <p:spPr>
          <a:xfrm rot="16200000" flipH="1" flipV="1">
            <a:off x="5656516" y="3455972"/>
            <a:ext cx="3351008" cy="848798"/>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rgbClr val="0099F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dirty="0"/>
              <a:t>Conditional Mean Embeddings</a:t>
            </a:r>
          </a:p>
        </p:txBody>
      </p:sp>
      <p:cxnSp>
        <p:nvCxnSpPr>
          <p:cNvPr id="3" name="Straight Arrow Connector 2">
            <a:extLst>
              <a:ext uri="{FF2B5EF4-FFF2-40B4-BE49-F238E27FC236}">
                <a16:creationId xmlns:a16="http://schemas.microsoft.com/office/drawing/2014/main" id="{818E7EE5-0206-4291-8087-9A76E72C4BAA}"/>
              </a:ext>
            </a:extLst>
          </p:cNvPr>
          <p:cNvCxnSpPr>
            <a:cxnSpLocks/>
          </p:cNvCxnSpPr>
          <p:nvPr/>
        </p:nvCxnSpPr>
        <p:spPr>
          <a:xfrm flipV="1">
            <a:off x="251520" y="3501008"/>
            <a:ext cx="0" cy="216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8C2F4F5-437F-46DD-A9B1-6C3C5B12405C}"/>
              </a:ext>
            </a:extLst>
          </p:cNvPr>
          <p:cNvCxnSpPr>
            <a:cxnSpLocks/>
          </p:cNvCxnSpPr>
          <p:nvPr/>
        </p:nvCxnSpPr>
        <p:spPr>
          <a:xfrm>
            <a:off x="243955" y="5661248"/>
            <a:ext cx="367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16AFE-79C7-4F1D-83AF-9CAD7F08C98F}"/>
                  </a:ext>
                </a:extLst>
              </p:cNvPr>
              <p:cNvSpPr txBox="1"/>
              <p:nvPr/>
            </p:nvSpPr>
            <p:spPr>
              <a:xfrm>
                <a:off x="3894993" y="5626207"/>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AU" dirty="0"/>
              </a:p>
            </p:txBody>
          </p:sp>
        </mc:Choice>
        <mc:Fallback xmlns="">
          <p:sp>
            <p:nvSpPr>
              <p:cNvPr id="10" name="TextBox 9">
                <a:extLst>
                  <a:ext uri="{FF2B5EF4-FFF2-40B4-BE49-F238E27FC236}">
                    <a16:creationId xmlns:a16="http://schemas.microsoft.com/office/drawing/2014/main" id="{54916AFE-79C7-4F1D-83AF-9CAD7F08C98F}"/>
                  </a:ext>
                </a:extLst>
              </p:cNvPr>
              <p:cNvSpPr txBox="1">
                <a:spLocks noRot="1" noChangeAspect="1" noMove="1" noResize="1" noEditPoints="1" noAdjustHandles="1" noChangeArrowheads="1" noChangeShapeType="1" noTextEdit="1"/>
              </p:cNvSpPr>
              <p:nvPr/>
            </p:nvSpPr>
            <p:spPr>
              <a:xfrm>
                <a:off x="3894993" y="5626207"/>
                <a:ext cx="183320" cy="276999"/>
              </a:xfrm>
              <a:prstGeom prst="rect">
                <a:avLst/>
              </a:prstGeom>
              <a:blipFill>
                <a:blip r:embed="rId2"/>
                <a:stretch>
                  <a:fillRect l="-20000" r="-1333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275D98-1D2A-4AB9-A4C9-949E363B929C}"/>
                  </a:ext>
                </a:extLst>
              </p:cNvPr>
              <p:cNvSpPr txBox="1"/>
              <p:nvPr/>
            </p:nvSpPr>
            <p:spPr>
              <a:xfrm>
                <a:off x="61020" y="329323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𝑦</m:t>
                      </m:r>
                    </m:oMath>
                  </m:oMathPara>
                </a14:m>
                <a:endParaRPr lang="en-AU" dirty="0"/>
              </a:p>
            </p:txBody>
          </p:sp>
        </mc:Choice>
        <mc:Fallback xmlns="">
          <p:sp>
            <p:nvSpPr>
              <p:cNvPr id="14" name="TextBox 13">
                <a:extLst>
                  <a:ext uri="{FF2B5EF4-FFF2-40B4-BE49-F238E27FC236}">
                    <a16:creationId xmlns:a16="http://schemas.microsoft.com/office/drawing/2014/main" id="{47275D98-1D2A-4AB9-A4C9-949E363B929C}"/>
                  </a:ext>
                </a:extLst>
              </p:cNvPr>
              <p:cNvSpPr txBox="1">
                <a:spLocks noRot="1" noChangeAspect="1" noMove="1" noResize="1" noEditPoints="1" noAdjustHandles="1" noChangeArrowheads="1" noChangeShapeType="1" noTextEdit="1"/>
              </p:cNvSpPr>
              <p:nvPr/>
            </p:nvSpPr>
            <p:spPr>
              <a:xfrm>
                <a:off x="61020" y="3293236"/>
                <a:ext cx="186718" cy="276999"/>
              </a:xfrm>
              <a:prstGeom prst="rect">
                <a:avLst/>
              </a:prstGeom>
              <a:blipFill>
                <a:blip r:embed="rId3"/>
                <a:stretch>
                  <a:fillRect l="-32258" r="-25806" b="-23913"/>
                </a:stretch>
              </a:blipFill>
            </p:spPr>
            <p:txBody>
              <a:bodyPr/>
              <a:lstStyle/>
              <a:p>
                <a:r>
                  <a:rPr lang="en-AU">
                    <a:noFill/>
                  </a:rPr>
                  <a:t> </a:t>
                </a:r>
              </a:p>
            </p:txBody>
          </p:sp>
        </mc:Fallback>
      </mc:AlternateContent>
      <p:sp>
        <p:nvSpPr>
          <p:cNvPr id="16" name="Freeform 23">
            <a:extLst>
              <a:ext uri="{FF2B5EF4-FFF2-40B4-BE49-F238E27FC236}">
                <a16:creationId xmlns:a16="http://schemas.microsoft.com/office/drawing/2014/main" id="{BD939611-BACC-46DB-94EF-34638B581F20}"/>
              </a:ext>
            </a:extLst>
          </p:cNvPr>
          <p:cNvSpPr/>
          <p:nvPr/>
        </p:nvSpPr>
        <p:spPr>
          <a:xfrm rot="5400000">
            <a:off x="85756" y="4092586"/>
            <a:ext cx="1986757" cy="977084"/>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331076 w 3322749"/>
              <a:gd name="connsiteY5" fmla="*/ 1070160 h 1327738"/>
              <a:gd name="connsiteX6" fmla="*/ 3322749 w 3322749"/>
              <a:gd name="connsiteY6" fmla="*/ 1289101 h 1327738"/>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673157 w 3322749"/>
              <a:gd name="connsiteY5" fmla="*/ 977547 h 1327738"/>
              <a:gd name="connsiteX6" fmla="*/ 3322749 w 3322749"/>
              <a:gd name="connsiteY6" fmla="*/ 1289101 h 1327738"/>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673157 w 3322749"/>
              <a:gd name="connsiteY5" fmla="*/ 977547 h 1327738"/>
              <a:gd name="connsiteX6" fmla="*/ 3322749 w 3322749"/>
              <a:gd name="connsiteY6" fmla="*/ 1289101 h 1327738"/>
              <a:gd name="connsiteX0" fmla="*/ 0 w 3322749"/>
              <a:gd name="connsiteY0" fmla="*/ 1328986 h 1328986"/>
              <a:gd name="connsiteX1" fmla="*/ 914400 w 3322749"/>
              <a:gd name="connsiteY1" fmla="*/ 903983 h 1328986"/>
              <a:gd name="connsiteX2" fmla="*/ 1352282 w 3322749"/>
              <a:gd name="connsiteY2" fmla="*/ 2462 h 1328986"/>
              <a:gd name="connsiteX3" fmla="*/ 1822617 w 3322749"/>
              <a:gd name="connsiteY3" fmla="*/ 621649 h 1328986"/>
              <a:gd name="connsiteX4" fmla="*/ 2301814 w 3322749"/>
              <a:gd name="connsiteY4" fmla="*/ 145705 h 1328986"/>
              <a:gd name="connsiteX5" fmla="*/ 2673157 w 3322749"/>
              <a:gd name="connsiteY5" fmla="*/ 978795 h 1328986"/>
              <a:gd name="connsiteX6" fmla="*/ 3322749 w 3322749"/>
              <a:gd name="connsiteY6" fmla="*/ 1290349 h 1328986"/>
              <a:gd name="connsiteX0" fmla="*/ 0 w 3322749"/>
              <a:gd name="connsiteY0" fmla="*/ 1327249 h 1327249"/>
              <a:gd name="connsiteX1" fmla="*/ 914400 w 3322749"/>
              <a:gd name="connsiteY1" fmla="*/ 902246 h 1327249"/>
              <a:gd name="connsiteX2" fmla="*/ 1352282 w 3322749"/>
              <a:gd name="connsiteY2" fmla="*/ 725 h 1327249"/>
              <a:gd name="connsiteX3" fmla="*/ 1822618 w 3322749"/>
              <a:gd name="connsiteY3" fmla="*/ 739764 h 1327249"/>
              <a:gd name="connsiteX4" fmla="*/ 2301814 w 3322749"/>
              <a:gd name="connsiteY4" fmla="*/ 143968 h 1327249"/>
              <a:gd name="connsiteX5" fmla="*/ 2673157 w 3322749"/>
              <a:gd name="connsiteY5" fmla="*/ 977058 h 1327249"/>
              <a:gd name="connsiteX6" fmla="*/ 3322749 w 3322749"/>
              <a:gd name="connsiteY6" fmla="*/ 1288612 h 1327249"/>
              <a:gd name="connsiteX0" fmla="*/ 0 w 3322749"/>
              <a:gd name="connsiteY0" fmla="*/ 1327257 h 1327257"/>
              <a:gd name="connsiteX1" fmla="*/ 914400 w 3322749"/>
              <a:gd name="connsiteY1" fmla="*/ 902254 h 1327257"/>
              <a:gd name="connsiteX2" fmla="*/ 1352282 w 3322749"/>
              <a:gd name="connsiteY2" fmla="*/ 733 h 1327257"/>
              <a:gd name="connsiteX3" fmla="*/ 1822618 w 3322749"/>
              <a:gd name="connsiteY3" fmla="*/ 739772 h 1327257"/>
              <a:gd name="connsiteX4" fmla="*/ 2321942 w 3322749"/>
              <a:gd name="connsiteY4" fmla="*/ 209350 h 1327257"/>
              <a:gd name="connsiteX5" fmla="*/ 2673157 w 3322749"/>
              <a:gd name="connsiteY5" fmla="*/ 977066 h 1327257"/>
              <a:gd name="connsiteX6" fmla="*/ 3322749 w 3322749"/>
              <a:gd name="connsiteY6" fmla="*/ 1288620 h 13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257">
                <a:moveTo>
                  <a:pt x="0" y="1327257"/>
                </a:moveTo>
                <a:cubicBezTo>
                  <a:pt x="344510" y="1225299"/>
                  <a:pt x="689020" y="1123341"/>
                  <a:pt x="914400" y="902254"/>
                </a:cubicBezTo>
                <a:cubicBezTo>
                  <a:pt x="1139780" y="681167"/>
                  <a:pt x="1200912" y="27813"/>
                  <a:pt x="1352282" y="733"/>
                </a:cubicBezTo>
                <a:cubicBezTo>
                  <a:pt x="1503652" y="-26347"/>
                  <a:pt x="1661008" y="705003"/>
                  <a:pt x="1822618" y="739772"/>
                </a:cubicBezTo>
                <a:cubicBezTo>
                  <a:pt x="1984228" y="774542"/>
                  <a:pt x="2180186" y="169801"/>
                  <a:pt x="2321942" y="209350"/>
                </a:cubicBezTo>
                <a:cubicBezTo>
                  <a:pt x="2463698" y="248899"/>
                  <a:pt x="2437044" y="876181"/>
                  <a:pt x="2673157" y="977066"/>
                </a:cubicBezTo>
                <a:cubicBezTo>
                  <a:pt x="2882444" y="1170562"/>
                  <a:pt x="3322749" y="1288620"/>
                  <a:pt x="3322749" y="128862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a:extLst>
              <a:ext uri="{FF2B5EF4-FFF2-40B4-BE49-F238E27FC236}">
                <a16:creationId xmlns:a16="http://schemas.microsoft.com/office/drawing/2014/main" id="{6AB5E448-9574-49E6-8CF4-CCE5529BA761}"/>
              </a:ext>
            </a:extLst>
          </p:cNvPr>
          <p:cNvSpPr/>
          <p:nvPr/>
        </p:nvSpPr>
        <p:spPr>
          <a:xfrm rot="5400000">
            <a:off x="1255833" y="4088039"/>
            <a:ext cx="1986757" cy="986177"/>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33992 h 1333992"/>
              <a:gd name="connsiteX1" fmla="*/ 914400 w 3322749"/>
              <a:gd name="connsiteY1" fmla="*/ 908989 h 1333992"/>
              <a:gd name="connsiteX2" fmla="*/ 1352282 w 3322749"/>
              <a:gd name="connsiteY2" fmla="*/ 7468 h 1333992"/>
              <a:gd name="connsiteX3" fmla="*/ 1614688 w 3322749"/>
              <a:gd name="connsiteY3" fmla="*/ 490461 h 1333992"/>
              <a:gd name="connsiteX4" fmla="*/ 1906073 w 3322749"/>
              <a:gd name="connsiteY4" fmla="*/ 690048 h 1333992"/>
              <a:gd name="connsiteX5" fmla="*/ 2331076 w 3322749"/>
              <a:gd name="connsiteY5" fmla="*/ 1076414 h 1333992"/>
              <a:gd name="connsiteX6" fmla="*/ 3322749 w 3322749"/>
              <a:gd name="connsiteY6" fmla="*/ 1295355 h 1333992"/>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31076 w 3322749"/>
              <a:gd name="connsiteY5" fmla="*/ 1072257 h 1329835"/>
              <a:gd name="connsiteX6" fmla="*/ 3322749 w 3322749"/>
              <a:gd name="connsiteY6" fmla="*/ 1291198 h 1329835"/>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24373 w 3322749"/>
              <a:gd name="connsiteY5" fmla="*/ 1252036 h 1329835"/>
              <a:gd name="connsiteX6" fmla="*/ 3322749 w 3322749"/>
              <a:gd name="connsiteY6" fmla="*/ 1291198 h 1329835"/>
              <a:gd name="connsiteX0" fmla="*/ 0 w 3322749"/>
              <a:gd name="connsiteY0" fmla="*/ 1336328 h 1336328"/>
              <a:gd name="connsiteX1" fmla="*/ 914409 w 3322749"/>
              <a:gd name="connsiteY1" fmla="*/ 982146 h 1336328"/>
              <a:gd name="connsiteX2" fmla="*/ 1352282 w 3322749"/>
              <a:gd name="connsiteY2" fmla="*/ 9804 h 1336328"/>
              <a:gd name="connsiteX3" fmla="*/ 1614688 w 3322749"/>
              <a:gd name="connsiteY3" fmla="*/ 492797 h 1336328"/>
              <a:gd name="connsiteX4" fmla="*/ 1906073 w 3322749"/>
              <a:gd name="connsiteY4" fmla="*/ 692384 h 1336328"/>
              <a:gd name="connsiteX5" fmla="*/ 2324373 w 3322749"/>
              <a:gd name="connsiteY5" fmla="*/ 1258529 h 1336328"/>
              <a:gd name="connsiteX6" fmla="*/ 3322749 w 3322749"/>
              <a:gd name="connsiteY6" fmla="*/ 1297691 h 1336328"/>
              <a:gd name="connsiteX0" fmla="*/ 0 w 3322749"/>
              <a:gd name="connsiteY0" fmla="*/ 1335594 h 1335594"/>
              <a:gd name="connsiteX1" fmla="*/ 914409 w 3322749"/>
              <a:gd name="connsiteY1" fmla="*/ 981412 h 1335594"/>
              <a:gd name="connsiteX2" fmla="*/ 1352282 w 3322749"/>
              <a:gd name="connsiteY2" fmla="*/ 9070 h 1335594"/>
              <a:gd name="connsiteX3" fmla="*/ 1614688 w 3322749"/>
              <a:gd name="connsiteY3" fmla="*/ 492063 h 1335594"/>
              <a:gd name="connsiteX4" fmla="*/ 2127421 w 3322749"/>
              <a:gd name="connsiteY4" fmla="*/ 435602 h 1335594"/>
              <a:gd name="connsiteX5" fmla="*/ 2324373 w 3322749"/>
              <a:gd name="connsiteY5" fmla="*/ 1257795 h 1335594"/>
              <a:gd name="connsiteX6" fmla="*/ 3322749 w 3322749"/>
              <a:gd name="connsiteY6" fmla="*/ 1296957 h 1335594"/>
              <a:gd name="connsiteX0" fmla="*/ 0 w 3322749"/>
              <a:gd name="connsiteY0" fmla="*/ 1339608 h 1339608"/>
              <a:gd name="connsiteX1" fmla="*/ 914409 w 3322749"/>
              <a:gd name="connsiteY1" fmla="*/ 985426 h 1339608"/>
              <a:gd name="connsiteX2" fmla="*/ 1352282 w 3322749"/>
              <a:gd name="connsiteY2" fmla="*/ 13084 h 1339608"/>
              <a:gd name="connsiteX3" fmla="*/ 1748840 w 3322749"/>
              <a:gd name="connsiteY3" fmla="*/ 425254 h 1339608"/>
              <a:gd name="connsiteX4" fmla="*/ 2127421 w 3322749"/>
              <a:gd name="connsiteY4" fmla="*/ 439616 h 1339608"/>
              <a:gd name="connsiteX5" fmla="*/ 2324373 w 3322749"/>
              <a:gd name="connsiteY5" fmla="*/ 1261809 h 1339608"/>
              <a:gd name="connsiteX6" fmla="*/ 3322749 w 3322749"/>
              <a:gd name="connsiteY6" fmla="*/ 1300971 h 13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39608">
                <a:moveTo>
                  <a:pt x="0" y="1339608"/>
                </a:moveTo>
                <a:cubicBezTo>
                  <a:pt x="344510" y="1237650"/>
                  <a:pt x="689029" y="1206513"/>
                  <a:pt x="914409" y="985426"/>
                </a:cubicBezTo>
                <a:cubicBezTo>
                  <a:pt x="1139789" y="764339"/>
                  <a:pt x="1213210" y="106446"/>
                  <a:pt x="1352282" y="13084"/>
                </a:cubicBezTo>
                <a:cubicBezTo>
                  <a:pt x="1491354" y="-80278"/>
                  <a:pt x="1619650" y="354165"/>
                  <a:pt x="1748840" y="425254"/>
                </a:cubicBezTo>
                <a:cubicBezTo>
                  <a:pt x="1878030" y="496343"/>
                  <a:pt x="2031499" y="300190"/>
                  <a:pt x="2127421" y="439616"/>
                </a:cubicBezTo>
                <a:cubicBezTo>
                  <a:pt x="2223343" y="579042"/>
                  <a:pt x="2088260" y="1160924"/>
                  <a:pt x="2324373" y="1261809"/>
                </a:cubicBezTo>
                <a:cubicBezTo>
                  <a:pt x="2560486" y="1362693"/>
                  <a:pt x="3322749" y="1300971"/>
                  <a:pt x="3322749" y="1300971"/>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a:extLst>
              <a:ext uri="{FF2B5EF4-FFF2-40B4-BE49-F238E27FC236}">
                <a16:creationId xmlns:a16="http://schemas.microsoft.com/office/drawing/2014/main" id="{C45809E9-4013-4F1D-B60E-B16D76A7996A}"/>
              </a:ext>
            </a:extLst>
          </p:cNvPr>
          <p:cNvSpPr/>
          <p:nvPr/>
        </p:nvSpPr>
        <p:spPr>
          <a:xfrm rot="5400000">
            <a:off x="2340278" y="4165427"/>
            <a:ext cx="1986757" cy="796377"/>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33992 h 1333992"/>
              <a:gd name="connsiteX1" fmla="*/ 914400 w 3322749"/>
              <a:gd name="connsiteY1" fmla="*/ 908989 h 1333992"/>
              <a:gd name="connsiteX2" fmla="*/ 1352282 w 3322749"/>
              <a:gd name="connsiteY2" fmla="*/ 7468 h 1333992"/>
              <a:gd name="connsiteX3" fmla="*/ 1614688 w 3322749"/>
              <a:gd name="connsiteY3" fmla="*/ 490461 h 1333992"/>
              <a:gd name="connsiteX4" fmla="*/ 1906073 w 3322749"/>
              <a:gd name="connsiteY4" fmla="*/ 690048 h 1333992"/>
              <a:gd name="connsiteX5" fmla="*/ 2331076 w 3322749"/>
              <a:gd name="connsiteY5" fmla="*/ 1076414 h 1333992"/>
              <a:gd name="connsiteX6" fmla="*/ 3322749 w 3322749"/>
              <a:gd name="connsiteY6" fmla="*/ 1295355 h 1333992"/>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31076 w 3322749"/>
              <a:gd name="connsiteY5" fmla="*/ 1072257 h 1329835"/>
              <a:gd name="connsiteX6" fmla="*/ 3322749 w 3322749"/>
              <a:gd name="connsiteY6" fmla="*/ 1291198 h 1329835"/>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24373 w 3322749"/>
              <a:gd name="connsiteY5" fmla="*/ 1252036 h 1329835"/>
              <a:gd name="connsiteX6" fmla="*/ 3322749 w 3322749"/>
              <a:gd name="connsiteY6" fmla="*/ 1291198 h 1329835"/>
              <a:gd name="connsiteX0" fmla="*/ 0 w 3322749"/>
              <a:gd name="connsiteY0" fmla="*/ 1345060 h 1345060"/>
              <a:gd name="connsiteX1" fmla="*/ 907696 w 3322749"/>
              <a:gd name="connsiteY1" fmla="*/ 767516 h 1345060"/>
              <a:gd name="connsiteX2" fmla="*/ 1352282 w 3322749"/>
              <a:gd name="connsiteY2" fmla="*/ 18536 h 1345060"/>
              <a:gd name="connsiteX3" fmla="*/ 1701888 w 3322749"/>
              <a:gd name="connsiteY3" fmla="*/ 267270 h 1345060"/>
              <a:gd name="connsiteX4" fmla="*/ 1906073 w 3322749"/>
              <a:gd name="connsiteY4" fmla="*/ 701116 h 1345060"/>
              <a:gd name="connsiteX5" fmla="*/ 2324373 w 3322749"/>
              <a:gd name="connsiteY5" fmla="*/ 1267261 h 1345060"/>
              <a:gd name="connsiteX6" fmla="*/ 3322749 w 3322749"/>
              <a:gd name="connsiteY6" fmla="*/ 1306423 h 1345060"/>
              <a:gd name="connsiteX0" fmla="*/ 0 w 3322749"/>
              <a:gd name="connsiteY0" fmla="*/ 1345507 h 1345507"/>
              <a:gd name="connsiteX1" fmla="*/ 907696 w 3322749"/>
              <a:gd name="connsiteY1" fmla="*/ 767963 h 1345507"/>
              <a:gd name="connsiteX2" fmla="*/ 1352282 w 3322749"/>
              <a:gd name="connsiteY2" fmla="*/ 18983 h 1345507"/>
              <a:gd name="connsiteX3" fmla="*/ 1701888 w 3322749"/>
              <a:gd name="connsiteY3" fmla="*/ 267717 h 1345507"/>
              <a:gd name="connsiteX4" fmla="*/ 1946321 w 3322749"/>
              <a:gd name="connsiteY4" fmla="*/ 745145 h 1345507"/>
              <a:gd name="connsiteX5" fmla="*/ 2324373 w 3322749"/>
              <a:gd name="connsiteY5" fmla="*/ 1267708 h 1345507"/>
              <a:gd name="connsiteX6" fmla="*/ 3322749 w 3322749"/>
              <a:gd name="connsiteY6" fmla="*/ 1306870 h 1345507"/>
              <a:gd name="connsiteX0" fmla="*/ 0 w 3322749"/>
              <a:gd name="connsiteY0" fmla="*/ 1363146 h 1363146"/>
              <a:gd name="connsiteX1" fmla="*/ 854036 w 3322749"/>
              <a:gd name="connsiteY1" fmla="*/ 1079785 h 1363146"/>
              <a:gd name="connsiteX2" fmla="*/ 1352282 w 3322749"/>
              <a:gd name="connsiteY2" fmla="*/ 36622 h 1363146"/>
              <a:gd name="connsiteX3" fmla="*/ 1701888 w 3322749"/>
              <a:gd name="connsiteY3" fmla="*/ 285356 h 1363146"/>
              <a:gd name="connsiteX4" fmla="*/ 1946321 w 3322749"/>
              <a:gd name="connsiteY4" fmla="*/ 762784 h 1363146"/>
              <a:gd name="connsiteX5" fmla="*/ 2324373 w 3322749"/>
              <a:gd name="connsiteY5" fmla="*/ 1285347 h 1363146"/>
              <a:gd name="connsiteX6" fmla="*/ 3322749 w 3322749"/>
              <a:gd name="connsiteY6" fmla="*/ 1324509 h 1363146"/>
              <a:gd name="connsiteX0" fmla="*/ 0 w 3322749"/>
              <a:gd name="connsiteY0" fmla="*/ 1363146 h 1363146"/>
              <a:gd name="connsiteX1" fmla="*/ 854036 w 3322749"/>
              <a:gd name="connsiteY1" fmla="*/ 1079785 h 1363146"/>
              <a:gd name="connsiteX2" fmla="*/ 1352282 w 3322749"/>
              <a:gd name="connsiteY2" fmla="*/ 36622 h 1363146"/>
              <a:gd name="connsiteX3" fmla="*/ 1701888 w 3322749"/>
              <a:gd name="connsiteY3" fmla="*/ 285356 h 1363146"/>
              <a:gd name="connsiteX4" fmla="*/ 1946321 w 3322749"/>
              <a:gd name="connsiteY4" fmla="*/ 762784 h 1363146"/>
              <a:gd name="connsiteX5" fmla="*/ 2324373 w 3322749"/>
              <a:gd name="connsiteY5" fmla="*/ 1285347 h 1363146"/>
              <a:gd name="connsiteX6" fmla="*/ 3322749 w 3322749"/>
              <a:gd name="connsiteY6" fmla="*/ 1324509 h 1363146"/>
              <a:gd name="connsiteX0" fmla="*/ 0 w 3322749"/>
              <a:gd name="connsiteY0" fmla="*/ 1084218 h 1084218"/>
              <a:gd name="connsiteX1" fmla="*/ 854036 w 3322749"/>
              <a:gd name="connsiteY1" fmla="*/ 800857 h 1084218"/>
              <a:gd name="connsiteX2" fmla="*/ 1224845 w 3322749"/>
              <a:gd name="connsiteY2" fmla="*/ 247999 h 1084218"/>
              <a:gd name="connsiteX3" fmla="*/ 1701888 w 3322749"/>
              <a:gd name="connsiteY3" fmla="*/ 6428 h 1084218"/>
              <a:gd name="connsiteX4" fmla="*/ 1946321 w 3322749"/>
              <a:gd name="connsiteY4" fmla="*/ 483856 h 1084218"/>
              <a:gd name="connsiteX5" fmla="*/ 2324373 w 3322749"/>
              <a:gd name="connsiteY5" fmla="*/ 1006419 h 1084218"/>
              <a:gd name="connsiteX6" fmla="*/ 3322749 w 3322749"/>
              <a:gd name="connsiteY6" fmla="*/ 1045581 h 1084218"/>
              <a:gd name="connsiteX0" fmla="*/ 0 w 3322749"/>
              <a:gd name="connsiteY0" fmla="*/ 1086311 h 1086311"/>
              <a:gd name="connsiteX1" fmla="*/ 854036 w 3322749"/>
              <a:gd name="connsiteY1" fmla="*/ 802950 h 1086311"/>
              <a:gd name="connsiteX2" fmla="*/ 1224845 w 3322749"/>
              <a:gd name="connsiteY2" fmla="*/ 250092 h 1086311"/>
              <a:gd name="connsiteX3" fmla="*/ 1701888 w 3322749"/>
              <a:gd name="connsiteY3" fmla="*/ 8521 h 1086311"/>
              <a:gd name="connsiteX4" fmla="*/ 1946321 w 3322749"/>
              <a:gd name="connsiteY4" fmla="*/ 485949 h 1086311"/>
              <a:gd name="connsiteX5" fmla="*/ 2324373 w 3322749"/>
              <a:gd name="connsiteY5" fmla="*/ 1008512 h 1086311"/>
              <a:gd name="connsiteX6" fmla="*/ 3322749 w 3322749"/>
              <a:gd name="connsiteY6" fmla="*/ 1047674 h 1086311"/>
              <a:gd name="connsiteX0" fmla="*/ 0 w 3322749"/>
              <a:gd name="connsiteY0" fmla="*/ 1086617 h 1086617"/>
              <a:gd name="connsiteX1" fmla="*/ 854036 w 3322749"/>
              <a:gd name="connsiteY1" fmla="*/ 803256 h 1086617"/>
              <a:gd name="connsiteX2" fmla="*/ 1224845 w 3322749"/>
              <a:gd name="connsiteY2" fmla="*/ 250398 h 1086617"/>
              <a:gd name="connsiteX3" fmla="*/ 1701888 w 3322749"/>
              <a:gd name="connsiteY3" fmla="*/ 8827 h 1086617"/>
              <a:gd name="connsiteX4" fmla="*/ 1946321 w 3322749"/>
              <a:gd name="connsiteY4" fmla="*/ 486255 h 1086617"/>
              <a:gd name="connsiteX5" fmla="*/ 2324373 w 3322749"/>
              <a:gd name="connsiteY5" fmla="*/ 1008818 h 1086617"/>
              <a:gd name="connsiteX6" fmla="*/ 3322749 w 3322749"/>
              <a:gd name="connsiteY6" fmla="*/ 1047980 h 1086617"/>
              <a:gd name="connsiteX0" fmla="*/ 0 w 3322749"/>
              <a:gd name="connsiteY0" fmla="*/ 1084219 h 1084219"/>
              <a:gd name="connsiteX1" fmla="*/ 854036 w 3322749"/>
              <a:gd name="connsiteY1" fmla="*/ 800858 h 1084219"/>
              <a:gd name="connsiteX2" fmla="*/ 1224845 w 3322749"/>
              <a:gd name="connsiteY2" fmla="*/ 248000 h 1084219"/>
              <a:gd name="connsiteX3" fmla="*/ 1701893 w 3322749"/>
              <a:gd name="connsiteY3" fmla="*/ 6428 h 1084219"/>
              <a:gd name="connsiteX4" fmla="*/ 1946321 w 3322749"/>
              <a:gd name="connsiteY4" fmla="*/ 483857 h 1084219"/>
              <a:gd name="connsiteX5" fmla="*/ 2324373 w 3322749"/>
              <a:gd name="connsiteY5" fmla="*/ 1006420 h 1084219"/>
              <a:gd name="connsiteX6" fmla="*/ 3322749 w 3322749"/>
              <a:gd name="connsiteY6" fmla="*/ 1045582 h 1084219"/>
              <a:gd name="connsiteX0" fmla="*/ 0 w 3322749"/>
              <a:gd name="connsiteY0" fmla="*/ 1077801 h 1077801"/>
              <a:gd name="connsiteX1" fmla="*/ 854036 w 3322749"/>
              <a:gd name="connsiteY1" fmla="*/ 794440 h 1077801"/>
              <a:gd name="connsiteX2" fmla="*/ 1224845 w 3322749"/>
              <a:gd name="connsiteY2" fmla="*/ 241582 h 1077801"/>
              <a:gd name="connsiteX3" fmla="*/ 1701893 w 3322749"/>
              <a:gd name="connsiteY3" fmla="*/ 10 h 1077801"/>
              <a:gd name="connsiteX4" fmla="*/ 1946321 w 3322749"/>
              <a:gd name="connsiteY4" fmla="*/ 477439 h 1077801"/>
              <a:gd name="connsiteX5" fmla="*/ 2324373 w 3322749"/>
              <a:gd name="connsiteY5" fmla="*/ 1000002 h 1077801"/>
              <a:gd name="connsiteX6" fmla="*/ 3322749 w 3322749"/>
              <a:gd name="connsiteY6" fmla="*/ 1039164 h 1077801"/>
              <a:gd name="connsiteX0" fmla="*/ 0 w 3322749"/>
              <a:gd name="connsiteY0" fmla="*/ 1077834 h 1077834"/>
              <a:gd name="connsiteX1" fmla="*/ 854036 w 3322749"/>
              <a:gd name="connsiteY1" fmla="*/ 794473 h 1077834"/>
              <a:gd name="connsiteX2" fmla="*/ 1224845 w 3322749"/>
              <a:gd name="connsiteY2" fmla="*/ 241615 h 1077834"/>
              <a:gd name="connsiteX3" fmla="*/ 1701893 w 3322749"/>
              <a:gd name="connsiteY3" fmla="*/ 43 h 1077834"/>
              <a:gd name="connsiteX4" fmla="*/ 1946321 w 3322749"/>
              <a:gd name="connsiteY4" fmla="*/ 477472 h 1077834"/>
              <a:gd name="connsiteX5" fmla="*/ 2324373 w 3322749"/>
              <a:gd name="connsiteY5" fmla="*/ 1000035 h 1077834"/>
              <a:gd name="connsiteX6" fmla="*/ 3322749 w 3322749"/>
              <a:gd name="connsiteY6" fmla="*/ 1039197 h 1077834"/>
              <a:gd name="connsiteX0" fmla="*/ 0 w 3322749"/>
              <a:gd name="connsiteY0" fmla="*/ 1209257 h 1209257"/>
              <a:gd name="connsiteX1" fmla="*/ 854036 w 3322749"/>
              <a:gd name="connsiteY1" fmla="*/ 925896 h 1209257"/>
              <a:gd name="connsiteX2" fmla="*/ 1224845 w 3322749"/>
              <a:gd name="connsiteY2" fmla="*/ 373038 h 1209257"/>
              <a:gd name="connsiteX3" fmla="*/ 1701893 w 3322749"/>
              <a:gd name="connsiteY3" fmla="*/ 131466 h 1209257"/>
              <a:gd name="connsiteX4" fmla="*/ 1946321 w 3322749"/>
              <a:gd name="connsiteY4" fmla="*/ 608895 h 1209257"/>
              <a:gd name="connsiteX5" fmla="*/ 2324373 w 3322749"/>
              <a:gd name="connsiteY5" fmla="*/ 1131458 h 1209257"/>
              <a:gd name="connsiteX6" fmla="*/ 3322749 w 3322749"/>
              <a:gd name="connsiteY6" fmla="*/ 1170620 h 1209257"/>
              <a:gd name="connsiteX0" fmla="*/ 0 w 3322749"/>
              <a:gd name="connsiteY0" fmla="*/ 1209257 h 1209257"/>
              <a:gd name="connsiteX1" fmla="*/ 854036 w 3322749"/>
              <a:gd name="connsiteY1" fmla="*/ 925896 h 1209257"/>
              <a:gd name="connsiteX2" fmla="*/ 1224845 w 3322749"/>
              <a:gd name="connsiteY2" fmla="*/ 373038 h 1209257"/>
              <a:gd name="connsiteX3" fmla="*/ 1701893 w 3322749"/>
              <a:gd name="connsiteY3" fmla="*/ 131466 h 1209257"/>
              <a:gd name="connsiteX4" fmla="*/ 1946321 w 3322749"/>
              <a:gd name="connsiteY4" fmla="*/ 608895 h 1209257"/>
              <a:gd name="connsiteX5" fmla="*/ 2324373 w 3322749"/>
              <a:gd name="connsiteY5" fmla="*/ 1131458 h 1209257"/>
              <a:gd name="connsiteX6" fmla="*/ 3322749 w 3322749"/>
              <a:gd name="connsiteY6" fmla="*/ 1170620 h 1209257"/>
              <a:gd name="connsiteX0" fmla="*/ 0 w 3322749"/>
              <a:gd name="connsiteY0" fmla="*/ 1214463 h 1214463"/>
              <a:gd name="connsiteX1" fmla="*/ 854036 w 3322749"/>
              <a:gd name="connsiteY1" fmla="*/ 931102 h 1214463"/>
              <a:gd name="connsiteX2" fmla="*/ 1224845 w 3322749"/>
              <a:gd name="connsiteY2" fmla="*/ 378244 h 1214463"/>
              <a:gd name="connsiteX3" fmla="*/ 1701893 w 3322749"/>
              <a:gd name="connsiteY3" fmla="*/ 136672 h 1214463"/>
              <a:gd name="connsiteX4" fmla="*/ 1946321 w 3322749"/>
              <a:gd name="connsiteY4" fmla="*/ 614101 h 1214463"/>
              <a:gd name="connsiteX5" fmla="*/ 2324373 w 3322749"/>
              <a:gd name="connsiteY5" fmla="*/ 1136664 h 1214463"/>
              <a:gd name="connsiteX6" fmla="*/ 3322749 w 3322749"/>
              <a:gd name="connsiteY6" fmla="*/ 1175826 h 1214463"/>
              <a:gd name="connsiteX0" fmla="*/ 0 w 3322749"/>
              <a:gd name="connsiteY0" fmla="*/ 1214464 h 1214464"/>
              <a:gd name="connsiteX1" fmla="*/ 854036 w 3322749"/>
              <a:gd name="connsiteY1" fmla="*/ 931103 h 1214464"/>
              <a:gd name="connsiteX2" fmla="*/ 1224845 w 3322749"/>
              <a:gd name="connsiteY2" fmla="*/ 378245 h 1214464"/>
              <a:gd name="connsiteX3" fmla="*/ 1701893 w 3322749"/>
              <a:gd name="connsiteY3" fmla="*/ 136673 h 1214464"/>
              <a:gd name="connsiteX4" fmla="*/ 1946321 w 3322749"/>
              <a:gd name="connsiteY4" fmla="*/ 614102 h 1214464"/>
              <a:gd name="connsiteX5" fmla="*/ 2324373 w 3322749"/>
              <a:gd name="connsiteY5" fmla="*/ 1136665 h 1214464"/>
              <a:gd name="connsiteX6" fmla="*/ 3322749 w 3322749"/>
              <a:gd name="connsiteY6" fmla="*/ 1175827 h 1214464"/>
              <a:gd name="connsiteX0" fmla="*/ 0 w 3322749"/>
              <a:gd name="connsiteY0" fmla="*/ 1200132 h 1200132"/>
              <a:gd name="connsiteX1" fmla="*/ 854036 w 3322749"/>
              <a:gd name="connsiteY1" fmla="*/ 916771 h 1200132"/>
              <a:gd name="connsiteX2" fmla="*/ 1224845 w 3322749"/>
              <a:gd name="connsiteY2" fmla="*/ 363913 h 1200132"/>
              <a:gd name="connsiteX3" fmla="*/ 1829334 w 3322749"/>
              <a:gd name="connsiteY3" fmla="*/ 133093 h 1200132"/>
              <a:gd name="connsiteX4" fmla="*/ 1946321 w 3322749"/>
              <a:gd name="connsiteY4" fmla="*/ 599770 h 1200132"/>
              <a:gd name="connsiteX5" fmla="*/ 2324373 w 3322749"/>
              <a:gd name="connsiteY5" fmla="*/ 1122333 h 1200132"/>
              <a:gd name="connsiteX6" fmla="*/ 3322749 w 3322749"/>
              <a:gd name="connsiteY6" fmla="*/ 1161495 h 1200132"/>
              <a:gd name="connsiteX0" fmla="*/ 0 w 3322749"/>
              <a:gd name="connsiteY0" fmla="*/ 1073550 h 1073550"/>
              <a:gd name="connsiteX1" fmla="*/ 854036 w 3322749"/>
              <a:gd name="connsiteY1" fmla="*/ 790189 h 1073550"/>
              <a:gd name="connsiteX2" fmla="*/ 1224845 w 3322749"/>
              <a:gd name="connsiteY2" fmla="*/ 237331 h 1073550"/>
              <a:gd name="connsiteX3" fmla="*/ 1829334 w 3322749"/>
              <a:gd name="connsiteY3" fmla="*/ 6511 h 1073550"/>
              <a:gd name="connsiteX4" fmla="*/ 2020102 w 3322749"/>
              <a:gd name="connsiteY4" fmla="*/ 467812 h 1073550"/>
              <a:gd name="connsiteX5" fmla="*/ 2324373 w 3322749"/>
              <a:gd name="connsiteY5" fmla="*/ 995751 h 1073550"/>
              <a:gd name="connsiteX6" fmla="*/ 3322749 w 3322749"/>
              <a:gd name="connsiteY6" fmla="*/ 1034913 h 1073550"/>
              <a:gd name="connsiteX0" fmla="*/ 0 w 3322749"/>
              <a:gd name="connsiteY0" fmla="*/ 1067525 h 1067525"/>
              <a:gd name="connsiteX1" fmla="*/ 854036 w 3322749"/>
              <a:gd name="connsiteY1" fmla="*/ 784164 h 1067525"/>
              <a:gd name="connsiteX2" fmla="*/ 1338875 w 3322749"/>
              <a:gd name="connsiteY2" fmla="*/ 381834 h 1067525"/>
              <a:gd name="connsiteX3" fmla="*/ 1829334 w 3322749"/>
              <a:gd name="connsiteY3" fmla="*/ 486 h 1067525"/>
              <a:gd name="connsiteX4" fmla="*/ 2020102 w 3322749"/>
              <a:gd name="connsiteY4" fmla="*/ 461787 h 1067525"/>
              <a:gd name="connsiteX5" fmla="*/ 2324373 w 3322749"/>
              <a:gd name="connsiteY5" fmla="*/ 989726 h 1067525"/>
              <a:gd name="connsiteX6" fmla="*/ 3322749 w 3322749"/>
              <a:gd name="connsiteY6" fmla="*/ 1028888 h 10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067525">
                <a:moveTo>
                  <a:pt x="0" y="1067525"/>
                </a:moveTo>
                <a:cubicBezTo>
                  <a:pt x="344510" y="965567"/>
                  <a:pt x="630890" y="898446"/>
                  <a:pt x="854036" y="784164"/>
                </a:cubicBezTo>
                <a:cubicBezTo>
                  <a:pt x="1077182" y="669882"/>
                  <a:pt x="1176325" y="512447"/>
                  <a:pt x="1338875" y="381834"/>
                </a:cubicBezTo>
                <a:cubicBezTo>
                  <a:pt x="1501425" y="251221"/>
                  <a:pt x="1715796" y="-12840"/>
                  <a:pt x="1829334" y="486"/>
                </a:cubicBezTo>
                <a:cubicBezTo>
                  <a:pt x="1942872" y="13812"/>
                  <a:pt x="1937596" y="296914"/>
                  <a:pt x="2020102" y="461787"/>
                </a:cubicBezTo>
                <a:cubicBezTo>
                  <a:pt x="2102608" y="626660"/>
                  <a:pt x="2088260" y="888841"/>
                  <a:pt x="2324373" y="989726"/>
                </a:cubicBezTo>
                <a:cubicBezTo>
                  <a:pt x="2560486" y="1090610"/>
                  <a:pt x="3322749" y="1028888"/>
                  <a:pt x="3322749" y="1028888"/>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FE90911-3C9E-4D12-817C-51BA8E161BD9}"/>
              </a:ext>
            </a:extLst>
          </p:cNvPr>
          <p:cNvCxnSpPr/>
          <p:nvPr/>
        </p:nvCxnSpPr>
        <p:spPr>
          <a:xfrm>
            <a:off x="575421"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A22D754-B349-409A-8DF7-D0AE616BADA4}"/>
              </a:ext>
            </a:extLst>
          </p:cNvPr>
          <p:cNvCxnSpPr/>
          <p:nvPr/>
        </p:nvCxnSpPr>
        <p:spPr>
          <a:xfrm>
            <a:off x="1722005"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1C9E9A-FFE6-495D-8B93-8A68E4200660}"/>
              </a:ext>
            </a:extLst>
          </p:cNvPr>
          <p:cNvCxnSpPr/>
          <p:nvPr/>
        </p:nvCxnSpPr>
        <p:spPr>
          <a:xfrm>
            <a:off x="2908251"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C8745F0-DA5C-4BE2-8120-444D30E0FE40}"/>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40" name="Freeform 3">
            <a:extLst>
              <a:ext uri="{FF2B5EF4-FFF2-40B4-BE49-F238E27FC236}">
                <a16:creationId xmlns:a16="http://schemas.microsoft.com/office/drawing/2014/main" id="{36793937-A3F2-4228-92AF-AB22401D6964}"/>
              </a:ext>
            </a:extLst>
          </p:cNvPr>
          <p:cNvSpPr/>
          <p:nvPr/>
        </p:nvSpPr>
        <p:spPr>
          <a:xfrm>
            <a:off x="5239740" y="1973240"/>
            <a:ext cx="3763342" cy="3688008"/>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031E673-4E6D-4320-BEEB-3842E0A2E7CC}"/>
                  </a:ext>
                </a:extLst>
              </p:cNvPr>
              <p:cNvSpPr txBox="1"/>
              <p:nvPr/>
            </p:nvSpPr>
            <p:spPr>
              <a:xfrm>
                <a:off x="468273" y="5650459"/>
                <a:ext cx="280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b="0" i="1" smtClean="0">
                              <a:latin typeface="Cambria Math" panose="02040503050406030204" pitchFamily="18" charset="0"/>
                            </a:rPr>
                            <m:t>𝑥</m:t>
                          </m:r>
                        </m:e>
                        <m:sub>
                          <m:r>
                            <a:rPr lang="en-AU" b="0" i="1" smtClean="0">
                              <a:latin typeface="Cambria Math" panose="02040503050406030204" pitchFamily="18" charset="0"/>
                            </a:rPr>
                            <m:t>1</m:t>
                          </m:r>
                        </m:sub>
                        <m:sup>
                          <m:r>
                            <a:rPr lang="en-AU" b="0" i="1" smtClean="0">
                              <a:latin typeface="Cambria Math" panose="02040503050406030204" pitchFamily="18" charset="0"/>
                            </a:rPr>
                            <m:t>∗</m:t>
                          </m:r>
                        </m:sup>
                      </m:sSubSup>
                    </m:oMath>
                  </m:oMathPara>
                </a14:m>
                <a:endParaRPr lang="en-AU" dirty="0"/>
              </a:p>
            </p:txBody>
          </p:sp>
        </mc:Choice>
        <mc:Fallback xmlns="">
          <p:sp>
            <p:nvSpPr>
              <p:cNvPr id="43" name="TextBox 42">
                <a:extLst>
                  <a:ext uri="{FF2B5EF4-FFF2-40B4-BE49-F238E27FC236}">
                    <a16:creationId xmlns:a16="http://schemas.microsoft.com/office/drawing/2014/main" id="{0031E673-4E6D-4320-BEEB-3842E0A2E7CC}"/>
                  </a:ext>
                </a:extLst>
              </p:cNvPr>
              <p:cNvSpPr txBox="1">
                <a:spLocks noRot="1" noChangeAspect="1" noMove="1" noResize="1" noEditPoints="1" noAdjustHandles="1" noChangeArrowheads="1" noChangeShapeType="1" noTextEdit="1"/>
              </p:cNvSpPr>
              <p:nvPr/>
            </p:nvSpPr>
            <p:spPr>
              <a:xfrm>
                <a:off x="468273" y="5650459"/>
                <a:ext cx="280269" cy="276999"/>
              </a:xfrm>
              <a:prstGeom prst="rect">
                <a:avLst/>
              </a:prstGeom>
              <a:blipFill>
                <a:blip r:embed="rId4"/>
                <a:stretch>
                  <a:fillRect l="-13043" r="-4348"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4655DAD-558B-4EBE-B04A-868FC2D717D0}"/>
                  </a:ext>
                </a:extLst>
              </p:cNvPr>
              <p:cNvSpPr txBox="1"/>
              <p:nvPr/>
            </p:nvSpPr>
            <p:spPr>
              <a:xfrm>
                <a:off x="1594984" y="5650458"/>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i="1">
                              <a:latin typeface="Cambria Math" panose="02040503050406030204" pitchFamily="18" charset="0"/>
                            </a:rPr>
                            <m:t>𝑥</m:t>
                          </m:r>
                        </m:e>
                        <m:sub>
                          <m:r>
                            <a:rPr lang="en-AU" b="0" i="1" smtClean="0">
                              <a:latin typeface="Cambria Math" panose="02040503050406030204" pitchFamily="18" charset="0"/>
                            </a:rPr>
                            <m:t>2</m:t>
                          </m:r>
                        </m:sub>
                        <m:sup>
                          <m:r>
                            <a:rPr lang="en-AU" i="1">
                              <a:latin typeface="Cambria Math" panose="02040503050406030204" pitchFamily="18" charset="0"/>
                            </a:rPr>
                            <m:t>∗</m:t>
                          </m:r>
                        </m:sup>
                      </m:sSubSup>
                    </m:oMath>
                  </m:oMathPara>
                </a14:m>
                <a:endParaRPr lang="en-AU" dirty="0"/>
              </a:p>
            </p:txBody>
          </p:sp>
        </mc:Choice>
        <mc:Fallback xmlns="">
          <p:sp>
            <p:nvSpPr>
              <p:cNvPr id="44" name="TextBox 43">
                <a:extLst>
                  <a:ext uri="{FF2B5EF4-FFF2-40B4-BE49-F238E27FC236}">
                    <a16:creationId xmlns:a16="http://schemas.microsoft.com/office/drawing/2014/main" id="{C4655DAD-558B-4EBE-B04A-868FC2D717D0}"/>
                  </a:ext>
                </a:extLst>
              </p:cNvPr>
              <p:cNvSpPr txBox="1">
                <a:spLocks noRot="1" noChangeAspect="1" noMove="1" noResize="1" noEditPoints="1" noAdjustHandles="1" noChangeArrowheads="1" noChangeShapeType="1" noTextEdit="1"/>
              </p:cNvSpPr>
              <p:nvPr/>
            </p:nvSpPr>
            <p:spPr>
              <a:xfrm>
                <a:off x="1594984" y="5650458"/>
                <a:ext cx="281423" cy="276999"/>
              </a:xfrm>
              <a:prstGeom prst="rect">
                <a:avLst/>
              </a:prstGeom>
              <a:blipFill>
                <a:blip r:embed="rId5"/>
                <a:stretch>
                  <a:fillRect l="-13043" r="-6522"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C023155-377F-4A50-B9EE-3B765566BCB4}"/>
                  </a:ext>
                </a:extLst>
              </p:cNvPr>
              <p:cNvSpPr txBox="1"/>
              <p:nvPr/>
            </p:nvSpPr>
            <p:spPr>
              <a:xfrm>
                <a:off x="2794756" y="565185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i="1">
                              <a:latin typeface="Cambria Math" panose="02040503050406030204" pitchFamily="18" charset="0"/>
                            </a:rPr>
                            <m:t>𝑥</m:t>
                          </m:r>
                        </m:e>
                        <m:sub>
                          <m:r>
                            <a:rPr lang="en-AU" b="0" i="1" smtClean="0">
                              <a:latin typeface="Cambria Math" panose="02040503050406030204" pitchFamily="18" charset="0"/>
                            </a:rPr>
                            <m:t>3</m:t>
                          </m:r>
                        </m:sub>
                        <m:sup>
                          <m:r>
                            <a:rPr lang="en-AU" i="1">
                              <a:latin typeface="Cambria Math" panose="02040503050406030204" pitchFamily="18" charset="0"/>
                            </a:rPr>
                            <m:t>∗</m:t>
                          </m:r>
                        </m:sup>
                      </m:sSubSup>
                    </m:oMath>
                  </m:oMathPara>
                </a14:m>
                <a:endParaRPr lang="en-AU" dirty="0"/>
              </a:p>
            </p:txBody>
          </p:sp>
        </mc:Choice>
        <mc:Fallback xmlns="">
          <p:sp>
            <p:nvSpPr>
              <p:cNvPr id="45" name="TextBox 44">
                <a:extLst>
                  <a:ext uri="{FF2B5EF4-FFF2-40B4-BE49-F238E27FC236}">
                    <a16:creationId xmlns:a16="http://schemas.microsoft.com/office/drawing/2014/main" id="{EC023155-377F-4A50-B9EE-3B765566BCB4}"/>
                  </a:ext>
                </a:extLst>
              </p:cNvPr>
              <p:cNvSpPr txBox="1">
                <a:spLocks noRot="1" noChangeAspect="1" noMove="1" noResize="1" noEditPoints="1" noAdjustHandles="1" noChangeArrowheads="1" noChangeShapeType="1" noTextEdit="1"/>
              </p:cNvSpPr>
              <p:nvPr/>
            </p:nvSpPr>
            <p:spPr>
              <a:xfrm>
                <a:off x="2794756" y="5651850"/>
                <a:ext cx="281423" cy="276999"/>
              </a:xfrm>
              <a:prstGeom prst="rect">
                <a:avLst/>
              </a:prstGeom>
              <a:blipFill>
                <a:blip r:embed="rId6"/>
                <a:stretch>
                  <a:fillRect l="-12766" r="-6383" b="-17391"/>
                </a:stretch>
              </a:blipFill>
            </p:spPr>
            <p:txBody>
              <a:bodyPr/>
              <a:lstStyle/>
              <a:p>
                <a:r>
                  <a:rPr lang="en-AU">
                    <a:noFill/>
                  </a:rPr>
                  <a:t> </a:t>
                </a:r>
              </a:p>
            </p:txBody>
          </p:sp>
        </mc:Fallback>
      </mc:AlternateContent>
      <p:sp>
        <p:nvSpPr>
          <p:cNvPr id="46" name="Oval 45">
            <a:extLst>
              <a:ext uri="{FF2B5EF4-FFF2-40B4-BE49-F238E27FC236}">
                <a16:creationId xmlns:a16="http://schemas.microsoft.com/office/drawing/2014/main" id="{4F0349B8-06F1-426C-B8E0-E99196EACEE3}"/>
              </a:ext>
            </a:extLst>
          </p:cNvPr>
          <p:cNvSpPr/>
          <p:nvPr/>
        </p:nvSpPr>
        <p:spPr>
          <a:xfrm>
            <a:off x="6833471" y="2671399"/>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5F535B1-DAC6-4984-A48A-BC0BD4BE2EE7}"/>
              </a:ext>
            </a:extLst>
          </p:cNvPr>
          <p:cNvSpPr/>
          <p:nvPr/>
        </p:nvSpPr>
        <p:spPr>
          <a:xfrm>
            <a:off x="6941802" y="3926672"/>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E12D98-582D-4567-8B4E-4DFEBC8B57F5}"/>
              </a:ext>
            </a:extLst>
          </p:cNvPr>
          <p:cNvSpPr/>
          <p:nvPr/>
        </p:nvSpPr>
        <p:spPr>
          <a:xfrm>
            <a:off x="7474358" y="5231602"/>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D329F7-6BE1-43CC-9DF4-5B6C39655B98}"/>
                  </a:ext>
                </a:extLst>
              </p:cNvPr>
              <p:cNvSpPr txBox="1"/>
              <p:nvPr/>
            </p:nvSpPr>
            <p:spPr>
              <a:xfrm>
                <a:off x="6977487" y="2448416"/>
                <a:ext cx="964944"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i="1">
                                  <a:solidFill>
                                    <a:srgbClr val="0099FF"/>
                                  </a:solidFill>
                                  <a:latin typeface="Cambria Math" panose="02040503050406030204" pitchFamily="18" charset="0"/>
                                </a:rPr>
                                <m:t>1</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19" name="TextBox 18">
                <a:extLst>
                  <a:ext uri="{FF2B5EF4-FFF2-40B4-BE49-F238E27FC236}">
                    <a16:creationId xmlns:a16="http://schemas.microsoft.com/office/drawing/2014/main" id="{15D329F7-6BE1-43CC-9DF4-5B6C39655B98}"/>
                  </a:ext>
                </a:extLst>
              </p:cNvPr>
              <p:cNvSpPr txBox="1">
                <a:spLocks noRot="1" noChangeAspect="1" noMove="1" noResize="1" noEditPoints="1" noAdjustHandles="1" noChangeArrowheads="1" noChangeShapeType="1" noTextEdit="1"/>
              </p:cNvSpPr>
              <p:nvPr/>
            </p:nvSpPr>
            <p:spPr>
              <a:xfrm>
                <a:off x="6977487" y="2448416"/>
                <a:ext cx="964944" cy="306751"/>
              </a:xfrm>
              <a:prstGeom prst="rect">
                <a:avLst/>
              </a:prstGeom>
              <a:blipFill>
                <a:blip r:embed="rId7"/>
                <a:stretch>
                  <a:fillRect l="-5696"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67FEB1F-00DA-4794-8877-5797051C7DA5}"/>
                  </a:ext>
                </a:extLst>
              </p:cNvPr>
              <p:cNvSpPr txBox="1"/>
              <p:nvPr/>
            </p:nvSpPr>
            <p:spPr>
              <a:xfrm>
                <a:off x="7065705" y="3891880"/>
                <a:ext cx="964944"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b="0" i="1" smtClean="0">
                              <a:solidFill>
                                <a:srgbClr val="0099FF"/>
                              </a:solidFill>
                              <a:latin typeface="Cambria Math" panose="02040503050406030204" pitchFamily="18" charset="0"/>
                              <a:ea typeface="Cambria Math" panose="02040503050406030204" pitchFamily="18" charset="0"/>
                            </a:rPr>
                            <m:t> </m:t>
                          </m:r>
                          <m:r>
                            <a:rPr lang="en-AU" b="0" i="1" smtClean="0">
                              <a:solidFill>
                                <a:srgbClr val="0099FF"/>
                              </a:solidFill>
                              <a:latin typeface="Cambria Math" panose="02040503050406030204" pitchFamily="18" charset="0"/>
                              <a:ea typeface="Cambria Math" panose="02040503050406030204" pitchFamily="18" charset="0"/>
                            </a:rPr>
                            <m:t>𝑌</m:t>
                          </m:r>
                          <m:r>
                            <a:rPr lang="en-AU" b="0" i="1" smtClean="0">
                              <a:solidFill>
                                <a:srgbClr val="0099FF"/>
                              </a:solidFill>
                              <a:latin typeface="Cambria Math" panose="02040503050406030204" pitchFamily="18" charset="0"/>
                              <a:ea typeface="Cambria Math" panose="02040503050406030204" pitchFamily="18" charset="0"/>
                            </a:rPr>
                            <m:t> | </m:t>
                          </m:r>
                          <m:r>
                            <a:rPr lang="en-AU" b="0" i="1" smtClean="0">
                              <a:solidFill>
                                <a:srgbClr val="0099FF"/>
                              </a:solidFill>
                              <a:latin typeface="Cambria Math" panose="02040503050406030204" pitchFamily="18" charset="0"/>
                              <a:ea typeface="Cambria Math" panose="02040503050406030204" pitchFamily="18" charset="0"/>
                            </a:rPr>
                            <m:t>𝑋</m:t>
                          </m:r>
                          <m:r>
                            <a:rPr lang="en-AU" b="0" i="1" smtClean="0">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2</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50" name="TextBox 49">
                <a:extLst>
                  <a:ext uri="{FF2B5EF4-FFF2-40B4-BE49-F238E27FC236}">
                    <a16:creationId xmlns:a16="http://schemas.microsoft.com/office/drawing/2014/main" id="{467FEB1F-00DA-4794-8877-5797051C7DA5}"/>
                  </a:ext>
                </a:extLst>
              </p:cNvPr>
              <p:cNvSpPr txBox="1">
                <a:spLocks noRot="1" noChangeAspect="1" noMove="1" noResize="1" noEditPoints="1" noAdjustHandles="1" noChangeArrowheads="1" noChangeShapeType="1" noTextEdit="1"/>
              </p:cNvSpPr>
              <p:nvPr/>
            </p:nvSpPr>
            <p:spPr>
              <a:xfrm>
                <a:off x="7065705" y="3891880"/>
                <a:ext cx="964944" cy="307200"/>
              </a:xfrm>
              <a:prstGeom prst="rect">
                <a:avLst/>
              </a:prstGeom>
              <a:blipFill>
                <a:blip r:embed="rId8"/>
                <a:stretch>
                  <a:fillRect l="-5063" b="-2549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8DD4FF4-70ED-4C1B-A488-36228F82A7B5}"/>
                  </a:ext>
                </a:extLst>
              </p:cNvPr>
              <p:cNvSpPr txBox="1"/>
              <p:nvPr/>
            </p:nvSpPr>
            <p:spPr>
              <a:xfrm>
                <a:off x="6531338" y="5181552"/>
                <a:ext cx="964944"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b="0" i="1" smtClean="0">
                              <a:solidFill>
                                <a:srgbClr val="0099FF"/>
                              </a:solidFill>
                              <a:latin typeface="Cambria Math" panose="02040503050406030204" pitchFamily="18" charset="0"/>
                              <a:ea typeface="Cambria Math" panose="02040503050406030204" pitchFamily="18" charset="0"/>
                            </a:rPr>
                            <m:t> </m:t>
                          </m:r>
                          <m:r>
                            <a:rPr lang="en-AU" b="0" i="1" smtClean="0">
                              <a:solidFill>
                                <a:srgbClr val="0099FF"/>
                              </a:solidFill>
                              <a:latin typeface="Cambria Math" panose="02040503050406030204" pitchFamily="18" charset="0"/>
                              <a:ea typeface="Cambria Math" panose="02040503050406030204" pitchFamily="18" charset="0"/>
                            </a:rPr>
                            <m:t>𝑌</m:t>
                          </m:r>
                          <m:r>
                            <a:rPr lang="en-AU" b="0" i="1" smtClean="0">
                              <a:solidFill>
                                <a:srgbClr val="0099FF"/>
                              </a:solidFill>
                              <a:latin typeface="Cambria Math" panose="02040503050406030204" pitchFamily="18" charset="0"/>
                              <a:ea typeface="Cambria Math" panose="02040503050406030204" pitchFamily="18" charset="0"/>
                            </a:rPr>
                            <m:t> | </m:t>
                          </m:r>
                          <m:r>
                            <a:rPr lang="en-AU" b="0" i="1" smtClean="0">
                              <a:solidFill>
                                <a:srgbClr val="0099FF"/>
                              </a:solidFill>
                              <a:latin typeface="Cambria Math" panose="02040503050406030204" pitchFamily="18" charset="0"/>
                              <a:ea typeface="Cambria Math" panose="02040503050406030204" pitchFamily="18" charset="0"/>
                            </a:rPr>
                            <m:t>𝑋</m:t>
                          </m:r>
                          <m:r>
                            <a:rPr lang="en-AU" b="0" i="1" smtClean="0">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3</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51" name="TextBox 50">
                <a:extLst>
                  <a:ext uri="{FF2B5EF4-FFF2-40B4-BE49-F238E27FC236}">
                    <a16:creationId xmlns:a16="http://schemas.microsoft.com/office/drawing/2014/main" id="{E8DD4FF4-70ED-4C1B-A488-36228F82A7B5}"/>
                  </a:ext>
                </a:extLst>
              </p:cNvPr>
              <p:cNvSpPr txBox="1">
                <a:spLocks noRot="1" noChangeAspect="1" noMove="1" noResize="1" noEditPoints="1" noAdjustHandles="1" noChangeArrowheads="1" noChangeShapeType="1" noTextEdit="1"/>
              </p:cNvSpPr>
              <p:nvPr/>
            </p:nvSpPr>
            <p:spPr>
              <a:xfrm>
                <a:off x="6531338" y="5181552"/>
                <a:ext cx="964944" cy="308482"/>
              </a:xfrm>
              <a:prstGeom prst="rect">
                <a:avLst/>
              </a:prstGeom>
              <a:blipFill>
                <a:blip r:embed="rId9"/>
                <a:stretch>
                  <a:fillRect l="-5031" b="-2352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99A14A2-B15F-4896-8F99-272440639583}"/>
                  </a:ext>
                </a:extLst>
              </p:cNvPr>
              <p:cNvSpPr txBox="1"/>
              <p:nvPr/>
            </p:nvSpPr>
            <p:spPr>
              <a:xfrm>
                <a:off x="300666" y="3142052"/>
                <a:ext cx="998607"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i="1">
                                  <a:solidFill>
                                    <a:srgbClr val="0099FF"/>
                                  </a:solidFill>
                                  <a:latin typeface="Cambria Math" panose="02040503050406030204" pitchFamily="18" charset="0"/>
                                </a:rPr>
                                <m:t>1</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69" name="TextBox 68">
                <a:extLst>
                  <a:ext uri="{FF2B5EF4-FFF2-40B4-BE49-F238E27FC236}">
                    <a16:creationId xmlns:a16="http://schemas.microsoft.com/office/drawing/2014/main" id="{099A14A2-B15F-4896-8F99-272440639583}"/>
                  </a:ext>
                </a:extLst>
              </p:cNvPr>
              <p:cNvSpPr txBox="1">
                <a:spLocks noRot="1" noChangeAspect="1" noMove="1" noResize="1" noEditPoints="1" noAdjustHandles="1" noChangeArrowheads="1" noChangeShapeType="1" noTextEdit="1"/>
              </p:cNvSpPr>
              <p:nvPr/>
            </p:nvSpPr>
            <p:spPr>
              <a:xfrm>
                <a:off x="300666" y="3142052"/>
                <a:ext cx="998607" cy="306751"/>
              </a:xfrm>
              <a:prstGeom prst="rect">
                <a:avLst/>
              </a:prstGeom>
              <a:blipFill>
                <a:blip r:embed="rId10"/>
                <a:stretch>
                  <a:fillRect l="-4878" b="-2549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9F12995-3279-4CD5-AFDB-82E42964FA79}"/>
                  </a:ext>
                </a:extLst>
              </p:cNvPr>
              <p:cNvSpPr txBox="1"/>
              <p:nvPr/>
            </p:nvSpPr>
            <p:spPr>
              <a:xfrm>
                <a:off x="1556811" y="3138544"/>
                <a:ext cx="998607"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2</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70" name="TextBox 69">
                <a:extLst>
                  <a:ext uri="{FF2B5EF4-FFF2-40B4-BE49-F238E27FC236}">
                    <a16:creationId xmlns:a16="http://schemas.microsoft.com/office/drawing/2014/main" id="{09F12995-3279-4CD5-AFDB-82E42964FA79}"/>
                  </a:ext>
                </a:extLst>
              </p:cNvPr>
              <p:cNvSpPr txBox="1">
                <a:spLocks noRot="1" noChangeAspect="1" noMove="1" noResize="1" noEditPoints="1" noAdjustHandles="1" noChangeArrowheads="1" noChangeShapeType="1" noTextEdit="1"/>
              </p:cNvSpPr>
              <p:nvPr/>
            </p:nvSpPr>
            <p:spPr>
              <a:xfrm>
                <a:off x="1556811" y="3138544"/>
                <a:ext cx="998607" cy="307200"/>
              </a:xfrm>
              <a:prstGeom prst="rect">
                <a:avLst/>
              </a:prstGeom>
              <a:blipFill>
                <a:blip r:embed="rId11"/>
                <a:stretch>
                  <a:fillRect l="-4878"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642B26-8F7D-482E-8C46-7B8B5BD2CDCB}"/>
                  </a:ext>
                </a:extLst>
              </p:cNvPr>
              <p:cNvSpPr txBox="1"/>
              <p:nvPr/>
            </p:nvSpPr>
            <p:spPr>
              <a:xfrm>
                <a:off x="2741430" y="3138544"/>
                <a:ext cx="998607"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3</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71" name="TextBox 70">
                <a:extLst>
                  <a:ext uri="{FF2B5EF4-FFF2-40B4-BE49-F238E27FC236}">
                    <a16:creationId xmlns:a16="http://schemas.microsoft.com/office/drawing/2014/main" id="{E1642B26-8F7D-482E-8C46-7B8B5BD2CDCB}"/>
                  </a:ext>
                </a:extLst>
              </p:cNvPr>
              <p:cNvSpPr txBox="1">
                <a:spLocks noRot="1" noChangeAspect="1" noMove="1" noResize="1" noEditPoints="1" noAdjustHandles="1" noChangeArrowheads="1" noChangeShapeType="1" noTextEdit="1"/>
              </p:cNvSpPr>
              <p:nvPr/>
            </p:nvSpPr>
            <p:spPr>
              <a:xfrm>
                <a:off x="2741430" y="3138544"/>
                <a:ext cx="998607" cy="306751"/>
              </a:xfrm>
              <a:prstGeom prst="rect">
                <a:avLst/>
              </a:prstGeom>
              <a:blipFill>
                <a:blip r:embed="rId12"/>
                <a:stretch>
                  <a:fillRect l="-5488" b="-26000"/>
                </a:stretch>
              </a:blipFill>
            </p:spPr>
            <p:txBody>
              <a:bodyPr/>
              <a:lstStyle/>
              <a:p>
                <a:r>
                  <a:rPr lang="en-AU">
                    <a:noFill/>
                  </a:rPr>
                  <a:t> </a:t>
                </a:r>
              </a:p>
            </p:txBody>
          </p:sp>
        </mc:Fallback>
      </mc:AlternateContent>
      <p:sp>
        <p:nvSpPr>
          <p:cNvPr id="74" name="Freeform 23">
            <a:extLst>
              <a:ext uri="{FF2B5EF4-FFF2-40B4-BE49-F238E27FC236}">
                <a16:creationId xmlns:a16="http://schemas.microsoft.com/office/drawing/2014/main" id="{44FD9E1A-EAFD-4C12-A1F8-0EAF540FC524}"/>
              </a:ext>
            </a:extLst>
          </p:cNvPr>
          <p:cNvSpPr/>
          <p:nvPr/>
        </p:nvSpPr>
        <p:spPr>
          <a:xfrm>
            <a:off x="748543" y="2513408"/>
            <a:ext cx="6055706" cy="653747"/>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Lst>
            <a:ahLst/>
            <a:cxnLst>
              <a:cxn ang="0">
                <a:pos x="connsiteX0" y="connsiteY0"/>
              </a:cxn>
              <a:cxn ang="0">
                <a:pos x="connsiteX1" y="connsiteY1"/>
              </a:cxn>
              <a:cxn ang="0">
                <a:pos x="connsiteX2" y="connsiteY2"/>
              </a:cxn>
            </a:cxnLst>
            <a:rect l="l" t="t" r="r" b="b"/>
            <a:pathLst>
              <a:path w="3580328" h="1738543">
                <a:moveTo>
                  <a:pt x="0" y="1738543"/>
                </a:moveTo>
                <a:cubicBezTo>
                  <a:pt x="892480" y="516710"/>
                  <a:pt x="1229063" y="293911"/>
                  <a:pt x="1825784" y="100728"/>
                </a:cubicBezTo>
                <a:cubicBezTo>
                  <a:pt x="2422505" y="-92455"/>
                  <a:pt x="3149033" y="-45791"/>
                  <a:pt x="3580328" y="579445"/>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3">
            <a:extLst>
              <a:ext uri="{FF2B5EF4-FFF2-40B4-BE49-F238E27FC236}">
                <a16:creationId xmlns:a16="http://schemas.microsoft.com/office/drawing/2014/main" id="{27BCD2D6-3D27-4CB0-834C-A41CFDE61564}"/>
              </a:ext>
            </a:extLst>
          </p:cNvPr>
          <p:cNvSpPr/>
          <p:nvPr/>
        </p:nvSpPr>
        <p:spPr>
          <a:xfrm>
            <a:off x="1903331" y="3114191"/>
            <a:ext cx="5004284" cy="795846"/>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 name="connsiteX0" fmla="*/ 0 w 3848449"/>
              <a:gd name="connsiteY0" fmla="*/ 1657347 h 1740103"/>
              <a:gd name="connsiteX1" fmla="*/ 1825784 w 3848449"/>
              <a:gd name="connsiteY1" fmla="*/ 19532 h 1740103"/>
              <a:gd name="connsiteX2" fmla="*/ 3848449 w 3848449"/>
              <a:gd name="connsiteY2" fmla="*/ 1740103 h 1740103"/>
              <a:gd name="connsiteX0" fmla="*/ 0 w 3848449"/>
              <a:gd name="connsiteY0" fmla="*/ 639597 h 722353"/>
              <a:gd name="connsiteX1" fmla="*/ 2213703 w 3848449"/>
              <a:gd name="connsiteY1" fmla="*/ 164986 h 722353"/>
              <a:gd name="connsiteX2" fmla="*/ 3848449 w 3848449"/>
              <a:gd name="connsiteY2" fmla="*/ 722353 h 722353"/>
              <a:gd name="connsiteX0" fmla="*/ 0 w 3848449"/>
              <a:gd name="connsiteY0" fmla="*/ 709607 h 792363"/>
              <a:gd name="connsiteX1" fmla="*/ 2213703 w 3848449"/>
              <a:gd name="connsiteY1" fmla="*/ 234996 h 792363"/>
              <a:gd name="connsiteX2" fmla="*/ 3848449 w 3848449"/>
              <a:gd name="connsiteY2" fmla="*/ 792363 h 792363"/>
              <a:gd name="connsiteX0" fmla="*/ 0 w 3848449"/>
              <a:gd name="connsiteY0" fmla="*/ 557993 h 640749"/>
              <a:gd name="connsiteX1" fmla="*/ 2213703 w 3848449"/>
              <a:gd name="connsiteY1" fmla="*/ 83382 h 640749"/>
              <a:gd name="connsiteX2" fmla="*/ 3848449 w 3848449"/>
              <a:gd name="connsiteY2" fmla="*/ 640749 h 640749"/>
              <a:gd name="connsiteX0" fmla="*/ 0 w 3848449"/>
              <a:gd name="connsiteY0" fmla="*/ 525321 h 608077"/>
              <a:gd name="connsiteX1" fmla="*/ 2213703 w 3848449"/>
              <a:gd name="connsiteY1" fmla="*/ 50710 h 608077"/>
              <a:gd name="connsiteX2" fmla="*/ 3848449 w 3848449"/>
              <a:gd name="connsiteY2" fmla="*/ 608077 h 608077"/>
              <a:gd name="connsiteX0" fmla="*/ 0 w 3848449"/>
              <a:gd name="connsiteY0" fmla="*/ 682368 h 765124"/>
              <a:gd name="connsiteX1" fmla="*/ 2213703 w 3848449"/>
              <a:gd name="connsiteY1" fmla="*/ 9059 h 765124"/>
              <a:gd name="connsiteX2" fmla="*/ 3848449 w 3848449"/>
              <a:gd name="connsiteY2" fmla="*/ 765124 h 765124"/>
              <a:gd name="connsiteX0" fmla="*/ 0 w 3848449"/>
              <a:gd name="connsiteY0" fmla="*/ 678033 h 760789"/>
              <a:gd name="connsiteX1" fmla="*/ 2213703 w 3848449"/>
              <a:gd name="connsiteY1" fmla="*/ 4724 h 760789"/>
              <a:gd name="connsiteX2" fmla="*/ 3848449 w 3848449"/>
              <a:gd name="connsiteY2" fmla="*/ 760789 h 760789"/>
              <a:gd name="connsiteX0" fmla="*/ 0 w 3848449"/>
              <a:gd name="connsiteY0" fmla="*/ 678033 h 760789"/>
              <a:gd name="connsiteX1" fmla="*/ 2213703 w 3848449"/>
              <a:gd name="connsiteY1" fmla="*/ 4724 h 760789"/>
              <a:gd name="connsiteX2" fmla="*/ 3848449 w 3848449"/>
              <a:gd name="connsiteY2" fmla="*/ 760789 h 760789"/>
              <a:gd name="connsiteX0" fmla="*/ 0 w 3953986"/>
              <a:gd name="connsiteY0" fmla="*/ 322385 h 1075744"/>
              <a:gd name="connsiteX1" fmla="*/ 2319240 w 3953986"/>
              <a:gd name="connsiteY1" fmla="*/ 319679 h 1075744"/>
              <a:gd name="connsiteX2" fmla="*/ 3953986 w 3953986"/>
              <a:gd name="connsiteY2" fmla="*/ 1075744 h 1075744"/>
              <a:gd name="connsiteX0" fmla="*/ 0 w 3953986"/>
              <a:gd name="connsiteY0" fmla="*/ 68638 h 821997"/>
              <a:gd name="connsiteX1" fmla="*/ 2319240 w 3953986"/>
              <a:gd name="connsiteY1" fmla="*/ 65932 h 821997"/>
              <a:gd name="connsiteX2" fmla="*/ 3953986 w 3953986"/>
              <a:gd name="connsiteY2" fmla="*/ 821997 h 821997"/>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89616 h 842975"/>
              <a:gd name="connsiteX1" fmla="*/ 2071085 w 3953986"/>
              <a:gd name="connsiteY1" fmla="*/ 62073 h 842975"/>
              <a:gd name="connsiteX2" fmla="*/ 3953986 w 3953986"/>
              <a:gd name="connsiteY2" fmla="*/ 842975 h 842975"/>
            </a:gdLst>
            <a:ahLst/>
            <a:cxnLst>
              <a:cxn ang="0">
                <a:pos x="connsiteX0" y="connsiteY0"/>
              </a:cxn>
              <a:cxn ang="0">
                <a:pos x="connsiteX1" y="connsiteY1"/>
              </a:cxn>
              <a:cxn ang="0">
                <a:pos x="connsiteX2" y="connsiteY2"/>
              </a:cxn>
            </a:cxnLst>
            <a:rect l="l" t="t" r="r" b="b"/>
            <a:pathLst>
              <a:path w="3953986" h="842975">
                <a:moveTo>
                  <a:pt x="0" y="89616"/>
                </a:moveTo>
                <a:cubicBezTo>
                  <a:pt x="687111" y="-55943"/>
                  <a:pt x="1788123" y="6884"/>
                  <a:pt x="2071085" y="62073"/>
                </a:cubicBezTo>
                <a:cubicBezTo>
                  <a:pt x="2328377" y="108982"/>
                  <a:pt x="3514135" y="428855"/>
                  <a:pt x="3953986" y="842975"/>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23">
            <a:extLst>
              <a:ext uri="{FF2B5EF4-FFF2-40B4-BE49-F238E27FC236}">
                <a16:creationId xmlns:a16="http://schemas.microsoft.com/office/drawing/2014/main" id="{9FD3735A-194A-4051-B470-82671C93053A}"/>
              </a:ext>
            </a:extLst>
          </p:cNvPr>
          <p:cNvSpPr/>
          <p:nvPr/>
        </p:nvSpPr>
        <p:spPr>
          <a:xfrm flipV="1">
            <a:off x="3195301" y="3514683"/>
            <a:ext cx="4339312" cy="2111523"/>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 name="connsiteX0" fmla="*/ 0 w 3309862"/>
              <a:gd name="connsiteY0" fmla="*/ 1950913 h 1950913"/>
              <a:gd name="connsiteX1" fmla="*/ 1825784 w 3309862"/>
              <a:gd name="connsiteY1" fmla="*/ 313098 h 1950913"/>
              <a:gd name="connsiteX2" fmla="*/ 3309862 w 3309862"/>
              <a:gd name="connsiteY2" fmla="*/ 332636 h 1950913"/>
              <a:gd name="connsiteX0" fmla="*/ 0 w 3309862"/>
              <a:gd name="connsiteY0" fmla="*/ 1987218 h 1987218"/>
              <a:gd name="connsiteX1" fmla="*/ 1728693 w 3309862"/>
              <a:gd name="connsiteY1" fmla="*/ 253741 h 1987218"/>
              <a:gd name="connsiteX2" fmla="*/ 3309862 w 3309862"/>
              <a:gd name="connsiteY2" fmla="*/ 368941 h 1987218"/>
              <a:gd name="connsiteX0" fmla="*/ 0 w 3309862"/>
              <a:gd name="connsiteY0" fmla="*/ 1808024 h 1808024"/>
              <a:gd name="connsiteX1" fmla="*/ 1728693 w 3309862"/>
              <a:gd name="connsiteY1" fmla="*/ 74547 h 1808024"/>
              <a:gd name="connsiteX2" fmla="*/ 3309862 w 3309862"/>
              <a:gd name="connsiteY2" fmla="*/ 189747 h 1808024"/>
              <a:gd name="connsiteX0" fmla="*/ 0 w 3309862"/>
              <a:gd name="connsiteY0" fmla="*/ 1808024 h 1808024"/>
              <a:gd name="connsiteX1" fmla="*/ 1728693 w 3309862"/>
              <a:gd name="connsiteY1" fmla="*/ 74547 h 1808024"/>
              <a:gd name="connsiteX2" fmla="*/ 3309862 w 3309862"/>
              <a:gd name="connsiteY2" fmla="*/ 189747 h 1808024"/>
              <a:gd name="connsiteX0" fmla="*/ 0 w 3309862"/>
              <a:gd name="connsiteY0" fmla="*/ 1771003 h 1771003"/>
              <a:gd name="connsiteX1" fmla="*/ 1728693 w 3309862"/>
              <a:gd name="connsiteY1" fmla="*/ 37526 h 1771003"/>
              <a:gd name="connsiteX2" fmla="*/ 3309862 w 3309862"/>
              <a:gd name="connsiteY2" fmla="*/ 152726 h 1771003"/>
              <a:gd name="connsiteX0" fmla="*/ 0 w 3309862"/>
              <a:gd name="connsiteY0" fmla="*/ 1640309 h 1640309"/>
              <a:gd name="connsiteX1" fmla="*/ 1409683 w 3309862"/>
              <a:gd name="connsiteY1" fmla="*/ 181064 h 1640309"/>
              <a:gd name="connsiteX2" fmla="*/ 3309862 w 3309862"/>
              <a:gd name="connsiteY2" fmla="*/ 22032 h 1640309"/>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758217 h 1758217"/>
              <a:gd name="connsiteX1" fmla="*/ 1409683 w 3309862"/>
              <a:gd name="connsiteY1" fmla="*/ 298972 h 1758217"/>
              <a:gd name="connsiteX2" fmla="*/ 3309862 w 3309862"/>
              <a:gd name="connsiteY2" fmla="*/ 139940 h 1758217"/>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86115 h 1786115"/>
              <a:gd name="connsiteX1" fmla="*/ 1409683 w 3309862"/>
              <a:gd name="connsiteY1" fmla="*/ 326870 h 1786115"/>
              <a:gd name="connsiteX2" fmla="*/ 3309862 w 3309862"/>
              <a:gd name="connsiteY2" fmla="*/ 167838 h 1786115"/>
            </a:gdLst>
            <a:ahLst/>
            <a:cxnLst>
              <a:cxn ang="0">
                <a:pos x="connsiteX0" y="connsiteY0"/>
              </a:cxn>
              <a:cxn ang="0">
                <a:pos x="connsiteX1" y="connsiteY1"/>
              </a:cxn>
              <a:cxn ang="0">
                <a:pos x="connsiteX2" y="connsiteY2"/>
              </a:cxn>
            </a:cxnLst>
            <a:rect l="l" t="t" r="r" b="b"/>
            <a:pathLst>
              <a:path w="3309862" h="1786115">
                <a:moveTo>
                  <a:pt x="0" y="1786115"/>
                </a:moveTo>
                <a:cubicBezTo>
                  <a:pt x="129628" y="1437998"/>
                  <a:pt x="712404" y="609338"/>
                  <a:pt x="1409683" y="326870"/>
                </a:cubicBezTo>
                <a:cubicBezTo>
                  <a:pt x="2093092" y="82667"/>
                  <a:pt x="3232254" y="-179978"/>
                  <a:pt x="3309862" y="167838"/>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A770D64-3DC9-4EA2-82A3-27A4FE89CFBC}"/>
                  </a:ext>
                </a:extLst>
              </p:cNvPr>
              <p:cNvSpPr txBox="1"/>
              <p:nvPr/>
            </p:nvSpPr>
            <p:spPr>
              <a:xfrm>
                <a:off x="231406" y="1125862"/>
                <a:ext cx="3980554" cy="923330"/>
              </a:xfrm>
              <a:prstGeom prst="rect">
                <a:avLst/>
              </a:prstGeom>
              <a:noFill/>
            </p:spPr>
            <p:txBody>
              <a:bodyPr wrap="square" rtlCol="0">
                <a:spAutoFit/>
              </a:bodyPr>
              <a:lstStyle/>
              <a:p>
                <a:r>
                  <a:rPr lang="en-AU" dirty="0"/>
                  <a:t>By changing the conditioned variable </a:t>
                </a:r>
                <a14:m>
                  <m:oMath xmlns:m="http://schemas.openxmlformats.org/officeDocument/2006/math">
                    <m:r>
                      <a:rPr lang="en-AU" i="1">
                        <a:latin typeface="Cambria Math" panose="02040503050406030204" pitchFamily="18" charset="0"/>
                      </a:rPr>
                      <m:t>𝑥</m:t>
                    </m:r>
                  </m:oMath>
                </a14:m>
                <a:r>
                  <a:rPr lang="en-AU" dirty="0"/>
                  <a:t>, we sweep out a strip of conditional mean embeddings!</a:t>
                </a:r>
              </a:p>
            </p:txBody>
          </p:sp>
        </mc:Choice>
        <mc:Fallback xmlns="">
          <p:sp>
            <p:nvSpPr>
              <p:cNvPr id="77" name="TextBox 76">
                <a:extLst>
                  <a:ext uri="{FF2B5EF4-FFF2-40B4-BE49-F238E27FC236}">
                    <a16:creationId xmlns:a16="http://schemas.microsoft.com/office/drawing/2014/main" id="{AA770D64-3DC9-4EA2-82A3-27A4FE89CFBC}"/>
                  </a:ext>
                </a:extLst>
              </p:cNvPr>
              <p:cNvSpPr txBox="1">
                <a:spLocks noRot="1" noChangeAspect="1" noMove="1" noResize="1" noEditPoints="1" noAdjustHandles="1" noChangeArrowheads="1" noChangeShapeType="1" noTextEdit="1"/>
              </p:cNvSpPr>
              <p:nvPr/>
            </p:nvSpPr>
            <p:spPr>
              <a:xfrm>
                <a:off x="231406" y="1125862"/>
                <a:ext cx="3980554" cy="923330"/>
              </a:xfrm>
              <a:prstGeom prst="rect">
                <a:avLst/>
              </a:prstGeom>
              <a:blipFill>
                <a:blip r:embed="rId13"/>
                <a:stretch>
                  <a:fillRect l="-1378" t="-3974" b="-9934"/>
                </a:stretch>
              </a:blipFill>
            </p:spPr>
            <p:txBody>
              <a:bodyPr/>
              <a:lstStyle/>
              <a:p>
                <a:r>
                  <a:rPr lang="en-AU">
                    <a:noFill/>
                  </a:rPr>
                  <a:t> </a:t>
                </a:r>
              </a:p>
            </p:txBody>
          </p:sp>
        </mc:Fallback>
      </mc:AlternateContent>
      <p:sp>
        <p:nvSpPr>
          <p:cNvPr id="35" name="Footer Placeholder 1">
            <a:extLst>
              <a:ext uri="{FF2B5EF4-FFF2-40B4-BE49-F238E27FC236}">
                <a16:creationId xmlns:a16="http://schemas.microsoft.com/office/drawing/2014/main" id="{0E33A6ED-0B22-4764-834E-810FA5661AB7}"/>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36" name="Slide Number Placeholder 4">
            <a:extLst>
              <a:ext uri="{FF2B5EF4-FFF2-40B4-BE49-F238E27FC236}">
                <a16:creationId xmlns:a16="http://schemas.microsoft.com/office/drawing/2014/main" id="{48C696D5-0950-4E6A-BFE5-2A814A119372}"/>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38</a:t>
            </a:fld>
            <a:r>
              <a:rPr lang="en-AU" altLang="en-US" sz="1400" dirty="0">
                <a:solidFill>
                  <a:schemeClr val="bg1"/>
                </a:solidFill>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23">
            <a:extLst>
              <a:ext uri="{FF2B5EF4-FFF2-40B4-BE49-F238E27FC236}">
                <a16:creationId xmlns:a16="http://schemas.microsoft.com/office/drawing/2014/main" id="{A7AFBAEA-6B11-4A59-B756-C4F14500C27A}"/>
              </a:ext>
            </a:extLst>
          </p:cNvPr>
          <p:cNvSpPr/>
          <p:nvPr/>
        </p:nvSpPr>
        <p:spPr>
          <a:xfrm rot="16200000" flipH="1" flipV="1">
            <a:off x="5656516" y="3455972"/>
            <a:ext cx="3351008" cy="848798"/>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rgbClr val="0099F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23">
            <a:extLst>
              <a:ext uri="{FF2B5EF4-FFF2-40B4-BE49-F238E27FC236}">
                <a16:creationId xmlns:a16="http://schemas.microsoft.com/office/drawing/2014/main" id="{66966680-ABBD-4819-8B5F-58F17070EFE6}"/>
              </a:ext>
            </a:extLst>
          </p:cNvPr>
          <p:cNvSpPr/>
          <p:nvPr/>
        </p:nvSpPr>
        <p:spPr>
          <a:xfrm rot="16200000" flipH="1" flipV="1">
            <a:off x="5746759" y="3220671"/>
            <a:ext cx="3240356" cy="1208752"/>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rgbClr val="00CC66"/>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a:t>Conditional Mean Embeddings</a:t>
            </a:r>
          </a:p>
        </p:txBody>
      </p:sp>
      <p:cxnSp>
        <p:nvCxnSpPr>
          <p:cNvPr id="3" name="Straight Arrow Connector 2">
            <a:extLst>
              <a:ext uri="{FF2B5EF4-FFF2-40B4-BE49-F238E27FC236}">
                <a16:creationId xmlns:a16="http://schemas.microsoft.com/office/drawing/2014/main" id="{818E7EE5-0206-4291-8087-9A76E72C4BAA}"/>
              </a:ext>
            </a:extLst>
          </p:cNvPr>
          <p:cNvCxnSpPr>
            <a:cxnSpLocks/>
          </p:cNvCxnSpPr>
          <p:nvPr/>
        </p:nvCxnSpPr>
        <p:spPr>
          <a:xfrm flipV="1">
            <a:off x="251520" y="3501008"/>
            <a:ext cx="0" cy="216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8C2F4F5-437F-46DD-A9B1-6C3C5B12405C}"/>
              </a:ext>
            </a:extLst>
          </p:cNvPr>
          <p:cNvCxnSpPr>
            <a:cxnSpLocks/>
          </p:cNvCxnSpPr>
          <p:nvPr/>
        </p:nvCxnSpPr>
        <p:spPr>
          <a:xfrm>
            <a:off x="243955" y="5661248"/>
            <a:ext cx="367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16AFE-79C7-4F1D-83AF-9CAD7F08C98F}"/>
                  </a:ext>
                </a:extLst>
              </p:cNvPr>
              <p:cNvSpPr txBox="1"/>
              <p:nvPr/>
            </p:nvSpPr>
            <p:spPr>
              <a:xfrm>
                <a:off x="3894993" y="5626207"/>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AU" dirty="0"/>
              </a:p>
            </p:txBody>
          </p:sp>
        </mc:Choice>
        <mc:Fallback xmlns="">
          <p:sp>
            <p:nvSpPr>
              <p:cNvPr id="10" name="TextBox 9">
                <a:extLst>
                  <a:ext uri="{FF2B5EF4-FFF2-40B4-BE49-F238E27FC236}">
                    <a16:creationId xmlns:a16="http://schemas.microsoft.com/office/drawing/2014/main" id="{54916AFE-79C7-4F1D-83AF-9CAD7F08C98F}"/>
                  </a:ext>
                </a:extLst>
              </p:cNvPr>
              <p:cNvSpPr txBox="1">
                <a:spLocks noRot="1" noChangeAspect="1" noMove="1" noResize="1" noEditPoints="1" noAdjustHandles="1" noChangeArrowheads="1" noChangeShapeType="1" noTextEdit="1"/>
              </p:cNvSpPr>
              <p:nvPr/>
            </p:nvSpPr>
            <p:spPr>
              <a:xfrm>
                <a:off x="3894993" y="5626207"/>
                <a:ext cx="183320" cy="276999"/>
              </a:xfrm>
              <a:prstGeom prst="rect">
                <a:avLst/>
              </a:prstGeom>
              <a:blipFill>
                <a:blip r:embed="rId2"/>
                <a:stretch>
                  <a:fillRect l="-20000" r="-1333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275D98-1D2A-4AB9-A4C9-949E363B929C}"/>
                  </a:ext>
                </a:extLst>
              </p:cNvPr>
              <p:cNvSpPr txBox="1"/>
              <p:nvPr/>
            </p:nvSpPr>
            <p:spPr>
              <a:xfrm>
                <a:off x="61020" y="329323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𝑦</m:t>
                      </m:r>
                    </m:oMath>
                  </m:oMathPara>
                </a14:m>
                <a:endParaRPr lang="en-AU" dirty="0"/>
              </a:p>
            </p:txBody>
          </p:sp>
        </mc:Choice>
        <mc:Fallback xmlns="">
          <p:sp>
            <p:nvSpPr>
              <p:cNvPr id="14" name="TextBox 13">
                <a:extLst>
                  <a:ext uri="{FF2B5EF4-FFF2-40B4-BE49-F238E27FC236}">
                    <a16:creationId xmlns:a16="http://schemas.microsoft.com/office/drawing/2014/main" id="{47275D98-1D2A-4AB9-A4C9-949E363B929C}"/>
                  </a:ext>
                </a:extLst>
              </p:cNvPr>
              <p:cNvSpPr txBox="1">
                <a:spLocks noRot="1" noChangeAspect="1" noMove="1" noResize="1" noEditPoints="1" noAdjustHandles="1" noChangeArrowheads="1" noChangeShapeType="1" noTextEdit="1"/>
              </p:cNvSpPr>
              <p:nvPr/>
            </p:nvSpPr>
            <p:spPr>
              <a:xfrm>
                <a:off x="61020" y="3293236"/>
                <a:ext cx="186718" cy="276999"/>
              </a:xfrm>
              <a:prstGeom prst="rect">
                <a:avLst/>
              </a:prstGeom>
              <a:blipFill>
                <a:blip r:embed="rId3"/>
                <a:stretch>
                  <a:fillRect l="-32258" r="-25806" b="-23913"/>
                </a:stretch>
              </a:blipFill>
            </p:spPr>
            <p:txBody>
              <a:bodyPr/>
              <a:lstStyle/>
              <a:p>
                <a:r>
                  <a:rPr lang="en-AU">
                    <a:noFill/>
                  </a:rPr>
                  <a:t> </a:t>
                </a:r>
              </a:p>
            </p:txBody>
          </p:sp>
        </mc:Fallback>
      </mc:AlternateContent>
      <p:sp>
        <p:nvSpPr>
          <p:cNvPr id="16" name="Freeform 23">
            <a:extLst>
              <a:ext uri="{FF2B5EF4-FFF2-40B4-BE49-F238E27FC236}">
                <a16:creationId xmlns:a16="http://schemas.microsoft.com/office/drawing/2014/main" id="{BD939611-BACC-46DB-94EF-34638B581F20}"/>
              </a:ext>
            </a:extLst>
          </p:cNvPr>
          <p:cNvSpPr/>
          <p:nvPr/>
        </p:nvSpPr>
        <p:spPr>
          <a:xfrm rot="5400000">
            <a:off x="85756" y="4092586"/>
            <a:ext cx="1986757" cy="977084"/>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331076 w 3322749"/>
              <a:gd name="connsiteY5" fmla="*/ 1070160 h 1327738"/>
              <a:gd name="connsiteX6" fmla="*/ 3322749 w 3322749"/>
              <a:gd name="connsiteY6" fmla="*/ 1289101 h 1327738"/>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673157 w 3322749"/>
              <a:gd name="connsiteY5" fmla="*/ 977547 h 1327738"/>
              <a:gd name="connsiteX6" fmla="*/ 3322749 w 3322749"/>
              <a:gd name="connsiteY6" fmla="*/ 1289101 h 1327738"/>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673157 w 3322749"/>
              <a:gd name="connsiteY5" fmla="*/ 977547 h 1327738"/>
              <a:gd name="connsiteX6" fmla="*/ 3322749 w 3322749"/>
              <a:gd name="connsiteY6" fmla="*/ 1289101 h 1327738"/>
              <a:gd name="connsiteX0" fmla="*/ 0 w 3322749"/>
              <a:gd name="connsiteY0" fmla="*/ 1328986 h 1328986"/>
              <a:gd name="connsiteX1" fmla="*/ 914400 w 3322749"/>
              <a:gd name="connsiteY1" fmla="*/ 903983 h 1328986"/>
              <a:gd name="connsiteX2" fmla="*/ 1352282 w 3322749"/>
              <a:gd name="connsiteY2" fmla="*/ 2462 h 1328986"/>
              <a:gd name="connsiteX3" fmla="*/ 1822617 w 3322749"/>
              <a:gd name="connsiteY3" fmla="*/ 621649 h 1328986"/>
              <a:gd name="connsiteX4" fmla="*/ 2301814 w 3322749"/>
              <a:gd name="connsiteY4" fmla="*/ 145705 h 1328986"/>
              <a:gd name="connsiteX5" fmla="*/ 2673157 w 3322749"/>
              <a:gd name="connsiteY5" fmla="*/ 978795 h 1328986"/>
              <a:gd name="connsiteX6" fmla="*/ 3322749 w 3322749"/>
              <a:gd name="connsiteY6" fmla="*/ 1290349 h 1328986"/>
              <a:gd name="connsiteX0" fmla="*/ 0 w 3322749"/>
              <a:gd name="connsiteY0" fmla="*/ 1327249 h 1327249"/>
              <a:gd name="connsiteX1" fmla="*/ 914400 w 3322749"/>
              <a:gd name="connsiteY1" fmla="*/ 902246 h 1327249"/>
              <a:gd name="connsiteX2" fmla="*/ 1352282 w 3322749"/>
              <a:gd name="connsiteY2" fmla="*/ 725 h 1327249"/>
              <a:gd name="connsiteX3" fmla="*/ 1822618 w 3322749"/>
              <a:gd name="connsiteY3" fmla="*/ 739764 h 1327249"/>
              <a:gd name="connsiteX4" fmla="*/ 2301814 w 3322749"/>
              <a:gd name="connsiteY4" fmla="*/ 143968 h 1327249"/>
              <a:gd name="connsiteX5" fmla="*/ 2673157 w 3322749"/>
              <a:gd name="connsiteY5" fmla="*/ 977058 h 1327249"/>
              <a:gd name="connsiteX6" fmla="*/ 3322749 w 3322749"/>
              <a:gd name="connsiteY6" fmla="*/ 1288612 h 1327249"/>
              <a:gd name="connsiteX0" fmla="*/ 0 w 3322749"/>
              <a:gd name="connsiteY0" fmla="*/ 1327257 h 1327257"/>
              <a:gd name="connsiteX1" fmla="*/ 914400 w 3322749"/>
              <a:gd name="connsiteY1" fmla="*/ 902254 h 1327257"/>
              <a:gd name="connsiteX2" fmla="*/ 1352282 w 3322749"/>
              <a:gd name="connsiteY2" fmla="*/ 733 h 1327257"/>
              <a:gd name="connsiteX3" fmla="*/ 1822618 w 3322749"/>
              <a:gd name="connsiteY3" fmla="*/ 739772 h 1327257"/>
              <a:gd name="connsiteX4" fmla="*/ 2321942 w 3322749"/>
              <a:gd name="connsiteY4" fmla="*/ 209350 h 1327257"/>
              <a:gd name="connsiteX5" fmla="*/ 2673157 w 3322749"/>
              <a:gd name="connsiteY5" fmla="*/ 977066 h 1327257"/>
              <a:gd name="connsiteX6" fmla="*/ 3322749 w 3322749"/>
              <a:gd name="connsiteY6" fmla="*/ 1288620 h 13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257">
                <a:moveTo>
                  <a:pt x="0" y="1327257"/>
                </a:moveTo>
                <a:cubicBezTo>
                  <a:pt x="344510" y="1225299"/>
                  <a:pt x="689020" y="1123341"/>
                  <a:pt x="914400" y="902254"/>
                </a:cubicBezTo>
                <a:cubicBezTo>
                  <a:pt x="1139780" y="681167"/>
                  <a:pt x="1200912" y="27813"/>
                  <a:pt x="1352282" y="733"/>
                </a:cubicBezTo>
                <a:cubicBezTo>
                  <a:pt x="1503652" y="-26347"/>
                  <a:pt x="1661008" y="705003"/>
                  <a:pt x="1822618" y="739772"/>
                </a:cubicBezTo>
                <a:cubicBezTo>
                  <a:pt x="1984228" y="774542"/>
                  <a:pt x="2180186" y="169801"/>
                  <a:pt x="2321942" y="209350"/>
                </a:cubicBezTo>
                <a:cubicBezTo>
                  <a:pt x="2463698" y="248899"/>
                  <a:pt x="2437044" y="876181"/>
                  <a:pt x="2673157" y="977066"/>
                </a:cubicBezTo>
                <a:cubicBezTo>
                  <a:pt x="2882444" y="1170562"/>
                  <a:pt x="3322749" y="1288620"/>
                  <a:pt x="3322749" y="128862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a:extLst>
              <a:ext uri="{FF2B5EF4-FFF2-40B4-BE49-F238E27FC236}">
                <a16:creationId xmlns:a16="http://schemas.microsoft.com/office/drawing/2014/main" id="{6AB5E448-9574-49E6-8CF4-CCE5529BA761}"/>
              </a:ext>
            </a:extLst>
          </p:cNvPr>
          <p:cNvSpPr/>
          <p:nvPr/>
        </p:nvSpPr>
        <p:spPr>
          <a:xfrm rot="5400000">
            <a:off x="1255833" y="4088039"/>
            <a:ext cx="1986757" cy="986177"/>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33992 h 1333992"/>
              <a:gd name="connsiteX1" fmla="*/ 914400 w 3322749"/>
              <a:gd name="connsiteY1" fmla="*/ 908989 h 1333992"/>
              <a:gd name="connsiteX2" fmla="*/ 1352282 w 3322749"/>
              <a:gd name="connsiteY2" fmla="*/ 7468 h 1333992"/>
              <a:gd name="connsiteX3" fmla="*/ 1614688 w 3322749"/>
              <a:gd name="connsiteY3" fmla="*/ 490461 h 1333992"/>
              <a:gd name="connsiteX4" fmla="*/ 1906073 w 3322749"/>
              <a:gd name="connsiteY4" fmla="*/ 690048 h 1333992"/>
              <a:gd name="connsiteX5" fmla="*/ 2331076 w 3322749"/>
              <a:gd name="connsiteY5" fmla="*/ 1076414 h 1333992"/>
              <a:gd name="connsiteX6" fmla="*/ 3322749 w 3322749"/>
              <a:gd name="connsiteY6" fmla="*/ 1295355 h 1333992"/>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31076 w 3322749"/>
              <a:gd name="connsiteY5" fmla="*/ 1072257 h 1329835"/>
              <a:gd name="connsiteX6" fmla="*/ 3322749 w 3322749"/>
              <a:gd name="connsiteY6" fmla="*/ 1291198 h 1329835"/>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24373 w 3322749"/>
              <a:gd name="connsiteY5" fmla="*/ 1252036 h 1329835"/>
              <a:gd name="connsiteX6" fmla="*/ 3322749 w 3322749"/>
              <a:gd name="connsiteY6" fmla="*/ 1291198 h 1329835"/>
              <a:gd name="connsiteX0" fmla="*/ 0 w 3322749"/>
              <a:gd name="connsiteY0" fmla="*/ 1336328 h 1336328"/>
              <a:gd name="connsiteX1" fmla="*/ 914409 w 3322749"/>
              <a:gd name="connsiteY1" fmla="*/ 982146 h 1336328"/>
              <a:gd name="connsiteX2" fmla="*/ 1352282 w 3322749"/>
              <a:gd name="connsiteY2" fmla="*/ 9804 h 1336328"/>
              <a:gd name="connsiteX3" fmla="*/ 1614688 w 3322749"/>
              <a:gd name="connsiteY3" fmla="*/ 492797 h 1336328"/>
              <a:gd name="connsiteX4" fmla="*/ 1906073 w 3322749"/>
              <a:gd name="connsiteY4" fmla="*/ 692384 h 1336328"/>
              <a:gd name="connsiteX5" fmla="*/ 2324373 w 3322749"/>
              <a:gd name="connsiteY5" fmla="*/ 1258529 h 1336328"/>
              <a:gd name="connsiteX6" fmla="*/ 3322749 w 3322749"/>
              <a:gd name="connsiteY6" fmla="*/ 1297691 h 1336328"/>
              <a:gd name="connsiteX0" fmla="*/ 0 w 3322749"/>
              <a:gd name="connsiteY0" fmla="*/ 1335594 h 1335594"/>
              <a:gd name="connsiteX1" fmla="*/ 914409 w 3322749"/>
              <a:gd name="connsiteY1" fmla="*/ 981412 h 1335594"/>
              <a:gd name="connsiteX2" fmla="*/ 1352282 w 3322749"/>
              <a:gd name="connsiteY2" fmla="*/ 9070 h 1335594"/>
              <a:gd name="connsiteX3" fmla="*/ 1614688 w 3322749"/>
              <a:gd name="connsiteY3" fmla="*/ 492063 h 1335594"/>
              <a:gd name="connsiteX4" fmla="*/ 2127421 w 3322749"/>
              <a:gd name="connsiteY4" fmla="*/ 435602 h 1335594"/>
              <a:gd name="connsiteX5" fmla="*/ 2324373 w 3322749"/>
              <a:gd name="connsiteY5" fmla="*/ 1257795 h 1335594"/>
              <a:gd name="connsiteX6" fmla="*/ 3322749 w 3322749"/>
              <a:gd name="connsiteY6" fmla="*/ 1296957 h 1335594"/>
              <a:gd name="connsiteX0" fmla="*/ 0 w 3322749"/>
              <a:gd name="connsiteY0" fmla="*/ 1339608 h 1339608"/>
              <a:gd name="connsiteX1" fmla="*/ 914409 w 3322749"/>
              <a:gd name="connsiteY1" fmla="*/ 985426 h 1339608"/>
              <a:gd name="connsiteX2" fmla="*/ 1352282 w 3322749"/>
              <a:gd name="connsiteY2" fmla="*/ 13084 h 1339608"/>
              <a:gd name="connsiteX3" fmla="*/ 1748840 w 3322749"/>
              <a:gd name="connsiteY3" fmla="*/ 425254 h 1339608"/>
              <a:gd name="connsiteX4" fmla="*/ 2127421 w 3322749"/>
              <a:gd name="connsiteY4" fmla="*/ 439616 h 1339608"/>
              <a:gd name="connsiteX5" fmla="*/ 2324373 w 3322749"/>
              <a:gd name="connsiteY5" fmla="*/ 1261809 h 1339608"/>
              <a:gd name="connsiteX6" fmla="*/ 3322749 w 3322749"/>
              <a:gd name="connsiteY6" fmla="*/ 1300971 h 13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39608">
                <a:moveTo>
                  <a:pt x="0" y="1339608"/>
                </a:moveTo>
                <a:cubicBezTo>
                  <a:pt x="344510" y="1237650"/>
                  <a:pt x="689029" y="1206513"/>
                  <a:pt x="914409" y="985426"/>
                </a:cubicBezTo>
                <a:cubicBezTo>
                  <a:pt x="1139789" y="764339"/>
                  <a:pt x="1213210" y="106446"/>
                  <a:pt x="1352282" y="13084"/>
                </a:cubicBezTo>
                <a:cubicBezTo>
                  <a:pt x="1491354" y="-80278"/>
                  <a:pt x="1619650" y="354165"/>
                  <a:pt x="1748840" y="425254"/>
                </a:cubicBezTo>
                <a:cubicBezTo>
                  <a:pt x="1878030" y="496343"/>
                  <a:pt x="2031499" y="300190"/>
                  <a:pt x="2127421" y="439616"/>
                </a:cubicBezTo>
                <a:cubicBezTo>
                  <a:pt x="2223343" y="579042"/>
                  <a:pt x="2088260" y="1160924"/>
                  <a:pt x="2324373" y="1261809"/>
                </a:cubicBezTo>
                <a:cubicBezTo>
                  <a:pt x="2560486" y="1362693"/>
                  <a:pt x="3322749" y="1300971"/>
                  <a:pt x="3322749" y="1300971"/>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a:extLst>
              <a:ext uri="{FF2B5EF4-FFF2-40B4-BE49-F238E27FC236}">
                <a16:creationId xmlns:a16="http://schemas.microsoft.com/office/drawing/2014/main" id="{C45809E9-4013-4F1D-B60E-B16D76A7996A}"/>
              </a:ext>
            </a:extLst>
          </p:cNvPr>
          <p:cNvSpPr/>
          <p:nvPr/>
        </p:nvSpPr>
        <p:spPr>
          <a:xfrm rot="5400000">
            <a:off x="2340278" y="4165427"/>
            <a:ext cx="1986757" cy="796377"/>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33992 h 1333992"/>
              <a:gd name="connsiteX1" fmla="*/ 914400 w 3322749"/>
              <a:gd name="connsiteY1" fmla="*/ 908989 h 1333992"/>
              <a:gd name="connsiteX2" fmla="*/ 1352282 w 3322749"/>
              <a:gd name="connsiteY2" fmla="*/ 7468 h 1333992"/>
              <a:gd name="connsiteX3" fmla="*/ 1614688 w 3322749"/>
              <a:gd name="connsiteY3" fmla="*/ 490461 h 1333992"/>
              <a:gd name="connsiteX4" fmla="*/ 1906073 w 3322749"/>
              <a:gd name="connsiteY4" fmla="*/ 690048 h 1333992"/>
              <a:gd name="connsiteX5" fmla="*/ 2331076 w 3322749"/>
              <a:gd name="connsiteY5" fmla="*/ 1076414 h 1333992"/>
              <a:gd name="connsiteX6" fmla="*/ 3322749 w 3322749"/>
              <a:gd name="connsiteY6" fmla="*/ 1295355 h 1333992"/>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31076 w 3322749"/>
              <a:gd name="connsiteY5" fmla="*/ 1072257 h 1329835"/>
              <a:gd name="connsiteX6" fmla="*/ 3322749 w 3322749"/>
              <a:gd name="connsiteY6" fmla="*/ 1291198 h 1329835"/>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24373 w 3322749"/>
              <a:gd name="connsiteY5" fmla="*/ 1252036 h 1329835"/>
              <a:gd name="connsiteX6" fmla="*/ 3322749 w 3322749"/>
              <a:gd name="connsiteY6" fmla="*/ 1291198 h 1329835"/>
              <a:gd name="connsiteX0" fmla="*/ 0 w 3322749"/>
              <a:gd name="connsiteY0" fmla="*/ 1345060 h 1345060"/>
              <a:gd name="connsiteX1" fmla="*/ 907696 w 3322749"/>
              <a:gd name="connsiteY1" fmla="*/ 767516 h 1345060"/>
              <a:gd name="connsiteX2" fmla="*/ 1352282 w 3322749"/>
              <a:gd name="connsiteY2" fmla="*/ 18536 h 1345060"/>
              <a:gd name="connsiteX3" fmla="*/ 1701888 w 3322749"/>
              <a:gd name="connsiteY3" fmla="*/ 267270 h 1345060"/>
              <a:gd name="connsiteX4" fmla="*/ 1906073 w 3322749"/>
              <a:gd name="connsiteY4" fmla="*/ 701116 h 1345060"/>
              <a:gd name="connsiteX5" fmla="*/ 2324373 w 3322749"/>
              <a:gd name="connsiteY5" fmla="*/ 1267261 h 1345060"/>
              <a:gd name="connsiteX6" fmla="*/ 3322749 w 3322749"/>
              <a:gd name="connsiteY6" fmla="*/ 1306423 h 1345060"/>
              <a:gd name="connsiteX0" fmla="*/ 0 w 3322749"/>
              <a:gd name="connsiteY0" fmla="*/ 1345507 h 1345507"/>
              <a:gd name="connsiteX1" fmla="*/ 907696 w 3322749"/>
              <a:gd name="connsiteY1" fmla="*/ 767963 h 1345507"/>
              <a:gd name="connsiteX2" fmla="*/ 1352282 w 3322749"/>
              <a:gd name="connsiteY2" fmla="*/ 18983 h 1345507"/>
              <a:gd name="connsiteX3" fmla="*/ 1701888 w 3322749"/>
              <a:gd name="connsiteY3" fmla="*/ 267717 h 1345507"/>
              <a:gd name="connsiteX4" fmla="*/ 1946321 w 3322749"/>
              <a:gd name="connsiteY4" fmla="*/ 745145 h 1345507"/>
              <a:gd name="connsiteX5" fmla="*/ 2324373 w 3322749"/>
              <a:gd name="connsiteY5" fmla="*/ 1267708 h 1345507"/>
              <a:gd name="connsiteX6" fmla="*/ 3322749 w 3322749"/>
              <a:gd name="connsiteY6" fmla="*/ 1306870 h 1345507"/>
              <a:gd name="connsiteX0" fmla="*/ 0 w 3322749"/>
              <a:gd name="connsiteY0" fmla="*/ 1363146 h 1363146"/>
              <a:gd name="connsiteX1" fmla="*/ 854036 w 3322749"/>
              <a:gd name="connsiteY1" fmla="*/ 1079785 h 1363146"/>
              <a:gd name="connsiteX2" fmla="*/ 1352282 w 3322749"/>
              <a:gd name="connsiteY2" fmla="*/ 36622 h 1363146"/>
              <a:gd name="connsiteX3" fmla="*/ 1701888 w 3322749"/>
              <a:gd name="connsiteY3" fmla="*/ 285356 h 1363146"/>
              <a:gd name="connsiteX4" fmla="*/ 1946321 w 3322749"/>
              <a:gd name="connsiteY4" fmla="*/ 762784 h 1363146"/>
              <a:gd name="connsiteX5" fmla="*/ 2324373 w 3322749"/>
              <a:gd name="connsiteY5" fmla="*/ 1285347 h 1363146"/>
              <a:gd name="connsiteX6" fmla="*/ 3322749 w 3322749"/>
              <a:gd name="connsiteY6" fmla="*/ 1324509 h 1363146"/>
              <a:gd name="connsiteX0" fmla="*/ 0 w 3322749"/>
              <a:gd name="connsiteY0" fmla="*/ 1363146 h 1363146"/>
              <a:gd name="connsiteX1" fmla="*/ 854036 w 3322749"/>
              <a:gd name="connsiteY1" fmla="*/ 1079785 h 1363146"/>
              <a:gd name="connsiteX2" fmla="*/ 1352282 w 3322749"/>
              <a:gd name="connsiteY2" fmla="*/ 36622 h 1363146"/>
              <a:gd name="connsiteX3" fmla="*/ 1701888 w 3322749"/>
              <a:gd name="connsiteY3" fmla="*/ 285356 h 1363146"/>
              <a:gd name="connsiteX4" fmla="*/ 1946321 w 3322749"/>
              <a:gd name="connsiteY4" fmla="*/ 762784 h 1363146"/>
              <a:gd name="connsiteX5" fmla="*/ 2324373 w 3322749"/>
              <a:gd name="connsiteY5" fmla="*/ 1285347 h 1363146"/>
              <a:gd name="connsiteX6" fmla="*/ 3322749 w 3322749"/>
              <a:gd name="connsiteY6" fmla="*/ 1324509 h 1363146"/>
              <a:gd name="connsiteX0" fmla="*/ 0 w 3322749"/>
              <a:gd name="connsiteY0" fmla="*/ 1084218 h 1084218"/>
              <a:gd name="connsiteX1" fmla="*/ 854036 w 3322749"/>
              <a:gd name="connsiteY1" fmla="*/ 800857 h 1084218"/>
              <a:gd name="connsiteX2" fmla="*/ 1224845 w 3322749"/>
              <a:gd name="connsiteY2" fmla="*/ 247999 h 1084218"/>
              <a:gd name="connsiteX3" fmla="*/ 1701888 w 3322749"/>
              <a:gd name="connsiteY3" fmla="*/ 6428 h 1084218"/>
              <a:gd name="connsiteX4" fmla="*/ 1946321 w 3322749"/>
              <a:gd name="connsiteY4" fmla="*/ 483856 h 1084218"/>
              <a:gd name="connsiteX5" fmla="*/ 2324373 w 3322749"/>
              <a:gd name="connsiteY5" fmla="*/ 1006419 h 1084218"/>
              <a:gd name="connsiteX6" fmla="*/ 3322749 w 3322749"/>
              <a:gd name="connsiteY6" fmla="*/ 1045581 h 1084218"/>
              <a:gd name="connsiteX0" fmla="*/ 0 w 3322749"/>
              <a:gd name="connsiteY0" fmla="*/ 1086311 h 1086311"/>
              <a:gd name="connsiteX1" fmla="*/ 854036 w 3322749"/>
              <a:gd name="connsiteY1" fmla="*/ 802950 h 1086311"/>
              <a:gd name="connsiteX2" fmla="*/ 1224845 w 3322749"/>
              <a:gd name="connsiteY2" fmla="*/ 250092 h 1086311"/>
              <a:gd name="connsiteX3" fmla="*/ 1701888 w 3322749"/>
              <a:gd name="connsiteY3" fmla="*/ 8521 h 1086311"/>
              <a:gd name="connsiteX4" fmla="*/ 1946321 w 3322749"/>
              <a:gd name="connsiteY4" fmla="*/ 485949 h 1086311"/>
              <a:gd name="connsiteX5" fmla="*/ 2324373 w 3322749"/>
              <a:gd name="connsiteY5" fmla="*/ 1008512 h 1086311"/>
              <a:gd name="connsiteX6" fmla="*/ 3322749 w 3322749"/>
              <a:gd name="connsiteY6" fmla="*/ 1047674 h 1086311"/>
              <a:gd name="connsiteX0" fmla="*/ 0 w 3322749"/>
              <a:gd name="connsiteY0" fmla="*/ 1086617 h 1086617"/>
              <a:gd name="connsiteX1" fmla="*/ 854036 w 3322749"/>
              <a:gd name="connsiteY1" fmla="*/ 803256 h 1086617"/>
              <a:gd name="connsiteX2" fmla="*/ 1224845 w 3322749"/>
              <a:gd name="connsiteY2" fmla="*/ 250398 h 1086617"/>
              <a:gd name="connsiteX3" fmla="*/ 1701888 w 3322749"/>
              <a:gd name="connsiteY3" fmla="*/ 8827 h 1086617"/>
              <a:gd name="connsiteX4" fmla="*/ 1946321 w 3322749"/>
              <a:gd name="connsiteY4" fmla="*/ 486255 h 1086617"/>
              <a:gd name="connsiteX5" fmla="*/ 2324373 w 3322749"/>
              <a:gd name="connsiteY5" fmla="*/ 1008818 h 1086617"/>
              <a:gd name="connsiteX6" fmla="*/ 3322749 w 3322749"/>
              <a:gd name="connsiteY6" fmla="*/ 1047980 h 1086617"/>
              <a:gd name="connsiteX0" fmla="*/ 0 w 3322749"/>
              <a:gd name="connsiteY0" fmla="*/ 1084219 h 1084219"/>
              <a:gd name="connsiteX1" fmla="*/ 854036 w 3322749"/>
              <a:gd name="connsiteY1" fmla="*/ 800858 h 1084219"/>
              <a:gd name="connsiteX2" fmla="*/ 1224845 w 3322749"/>
              <a:gd name="connsiteY2" fmla="*/ 248000 h 1084219"/>
              <a:gd name="connsiteX3" fmla="*/ 1701893 w 3322749"/>
              <a:gd name="connsiteY3" fmla="*/ 6428 h 1084219"/>
              <a:gd name="connsiteX4" fmla="*/ 1946321 w 3322749"/>
              <a:gd name="connsiteY4" fmla="*/ 483857 h 1084219"/>
              <a:gd name="connsiteX5" fmla="*/ 2324373 w 3322749"/>
              <a:gd name="connsiteY5" fmla="*/ 1006420 h 1084219"/>
              <a:gd name="connsiteX6" fmla="*/ 3322749 w 3322749"/>
              <a:gd name="connsiteY6" fmla="*/ 1045582 h 1084219"/>
              <a:gd name="connsiteX0" fmla="*/ 0 w 3322749"/>
              <a:gd name="connsiteY0" fmla="*/ 1077801 h 1077801"/>
              <a:gd name="connsiteX1" fmla="*/ 854036 w 3322749"/>
              <a:gd name="connsiteY1" fmla="*/ 794440 h 1077801"/>
              <a:gd name="connsiteX2" fmla="*/ 1224845 w 3322749"/>
              <a:gd name="connsiteY2" fmla="*/ 241582 h 1077801"/>
              <a:gd name="connsiteX3" fmla="*/ 1701893 w 3322749"/>
              <a:gd name="connsiteY3" fmla="*/ 10 h 1077801"/>
              <a:gd name="connsiteX4" fmla="*/ 1946321 w 3322749"/>
              <a:gd name="connsiteY4" fmla="*/ 477439 h 1077801"/>
              <a:gd name="connsiteX5" fmla="*/ 2324373 w 3322749"/>
              <a:gd name="connsiteY5" fmla="*/ 1000002 h 1077801"/>
              <a:gd name="connsiteX6" fmla="*/ 3322749 w 3322749"/>
              <a:gd name="connsiteY6" fmla="*/ 1039164 h 1077801"/>
              <a:gd name="connsiteX0" fmla="*/ 0 w 3322749"/>
              <a:gd name="connsiteY0" fmla="*/ 1077834 h 1077834"/>
              <a:gd name="connsiteX1" fmla="*/ 854036 w 3322749"/>
              <a:gd name="connsiteY1" fmla="*/ 794473 h 1077834"/>
              <a:gd name="connsiteX2" fmla="*/ 1224845 w 3322749"/>
              <a:gd name="connsiteY2" fmla="*/ 241615 h 1077834"/>
              <a:gd name="connsiteX3" fmla="*/ 1701893 w 3322749"/>
              <a:gd name="connsiteY3" fmla="*/ 43 h 1077834"/>
              <a:gd name="connsiteX4" fmla="*/ 1946321 w 3322749"/>
              <a:gd name="connsiteY4" fmla="*/ 477472 h 1077834"/>
              <a:gd name="connsiteX5" fmla="*/ 2324373 w 3322749"/>
              <a:gd name="connsiteY5" fmla="*/ 1000035 h 1077834"/>
              <a:gd name="connsiteX6" fmla="*/ 3322749 w 3322749"/>
              <a:gd name="connsiteY6" fmla="*/ 1039197 h 1077834"/>
              <a:gd name="connsiteX0" fmla="*/ 0 w 3322749"/>
              <a:gd name="connsiteY0" fmla="*/ 1209257 h 1209257"/>
              <a:gd name="connsiteX1" fmla="*/ 854036 w 3322749"/>
              <a:gd name="connsiteY1" fmla="*/ 925896 h 1209257"/>
              <a:gd name="connsiteX2" fmla="*/ 1224845 w 3322749"/>
              <a:gd name="connsiteY2" fmla="*/ 373038 h 1209257"/>
              <a:gd name="connsiteX3" fmla="*/ 1701893 w 3322749"/>
              <a:gd name="connsiteY3" fmla="*/ 131466 h 1209257"/>
              <a:gd name="connsiteX4" fmla="*/ 1946321 w 3322749"/>
              <a:gd name="connsiteY4" fmla="*/ 608895 h 1209257"/>
              <a:gd name="connsiteX5" fmla="*/ 2324373 w 3322749"/>
              <a:gd name="connsiteY5" fmla="*/ 1131458 h 1209257"/>
              <a:gd name="connsiteX6" fmla="*/ 3322749 w 3322749"/>
              <a:gd name="connsiteY6" fmla="*/ 1170620 h 1209257"/>
              <a:gd name="connsiteX0" fmla="*/ 0 w 3322749"/>
              <a:gd name="connsiteY0" fmla="*/ 1209257 h 1209257"/>
              <a:gd name="connsiteX1" fmla="*/ 854036 w 3322749"/>
              <a:gd name="connsiteY1" fmla="*/ 925896 h 1209257"/>
              <a:gd name="connsiteX2" fmla="*/ 1224845 w 3322749"/>
              <a:gd name="connsiteY2" fmla="*/ 373038 h 1209257"/>
              <a:gd name="connsiteX3" fmla="*/ 1701893 w 3322749"/>
              <a:gd name="connsiteY3" fmla="*/ 131466 h 1209257"/>
              <a:gd name="connsiteX4" fmla="*/ 1946321 w 3322749"/>
              <a:gd name="connsiteY4" fmla="*/ 608895 h 1209257"/>
              <a:gd name="connsiteX5" fmla="*/ 2324373 w 3322749"/>
              <a:gd name="connsiteY5" fmla="*/ 1131458 h 1209257"/>
              <a:gd name="connsiteX6" fmla="*/ 3322749 w 3322749"/>
              <a:gd name="connsiteY6" fmla="*/ 1170620 h 1209257"/>
              <a:gd name="connsiteX0" fmla="*/ 0 w 3322749"/>
              <a:gd name="connsiteY0" fmla="*/ 1214463 h 1214463"/>
              <a:gd name="connsiteX1" fmla="*/ 854036 w 3322749"/>
              <a:gd name="connsiteY1" fmla="*/ 931102 h 1214463"/>
              <a:gd name="connsiteX2" fmla="*/ 1224845 w 3322749"/>
              <a:gd name="connsiteY2" fmla="*/ 378244 h 1214463"/>
              <a:gd name="connsiteX3" fmla="*/ 1701893 w 3322749"/>
              <a:gd name="connsiteY3" fmla="*/ 136672 h 1214463"/>
              <a:gd name="connsiteX4" fmla="*/ 1946321 w 3322749"/>
              <a:gd name="connsiteY4" fmla="*/ 614101 h 1214463"/>
              <a:gd name="connsiteX5" fmla="*/ 2324373 w 3322749"/>
              <a:gd name="connsiteY5" fmla="*/ 1136664 h 1214463"/>
              <a:gd name="connsiteX6" fmla="*/ 3322749 w 3322749"/>
              <a:gd name="connsiteY6" fmla="*/ 1175826 h 1214463"/>
              <a:gd name="connsiteX0" fmla="*/ 0 w 3322749"/>
              <a:gd name="connsiteY0" fmla="*/ 1214464 h 1214464"/>
              <a:gd name="connsiteX1" fmla="*/ 854036 w 3322749"/>
              <a:gd name="connsiteY1" fmla="*/ 931103 h 1214464"/>
              <a:gd name="connsiteX2" fmla="*/ 1224845 w 3322749"/>
              <a:gd name="connsiteY2" fmla="*/ 378245 h 1214464"/>
              <a:gd name="connsiteX3" fmla="*/ 1701893 w 3322749"/>
              <a:gd name="connsiteY3" fmla="*/ 136673 h 1214464"/>
              <a:gd name="connsiteX4" fmla="*/ 1946321 w 3322749"/>
              <a:gd name="connsiteY4" fmla="*/ 614102 h 1214464"/>
              <a:gd name="connsiteX5" fmla="*/ 2324373 w 3322749"/>
              <a:gd name="connsiteY5" fmla="*/ 1136665 h 1214464"/>
              <a:gd name="connsiteX6" fmla="*/ 3322749 w 3322749"/>
              <a:gd name="connsiteY6" fmla="*/ 1175827 h 1214464"/>
              <a:gd name="connsiteX0" fmla="*/ 0 w 3322749"/>
              <a:gd name="connsiteY0" fmla="*/ 1200132 h 1200132"/>
              <a:gd name="connsiteX1" fmla="*/ 854036 w 3322749"/>
              <a:gd name="connsiteY1" fmla="*/ 916771 h 1200132"/>
              <a:gd name="connsiteX2" fmla="*/ 1224845 w 3322749"/>
              <a:gd name="connsiteY2" fmla="*/ 363913 h 1200132"/>
              <a:gd name="connsiteX3" fmla="*/ 1829334 w 3322749"/>
              <a:gd name="connsiteY3" fmla="*/ 133093 h 1200132"/>
              <a:gd name="connsiteX4" fmla="*/ 1946321 w 3322749"/>
              <a:gd name="connsiteY4" fmla="*/ 599770 h 1200132"/>
              <a:gd name="connsiteX5" fmla="*/ 2324373 w 3322749"/>
              <a:gd name="connsiteY5" fmla="*/ 1122333 h 1200132"/>
              <a:gd name="connsiteX6" fmla="*/ 3322749 w 3322749"/>
              <a:gd name="connsiteY6" fmla="*/ 1161495 h 1200132"/>
              <a:gd name="connsiteX0" fmla="*/ 0 w 3322749"/>
              <a:gd name="connsiteY0" fmla="*/ 1073550 h 1073550"/>
              <a:gd name="connsiteX1" fmla="*/ 854036 w 3322749"/>
              <a:gd name="connsiteY1" fmla="*/ 790189 h 1073550"/>
              <a:gd name="connsiteX2" fmla="*/ 1224845 w 3322749"/>
              <a:gd name="connsiteY2" fmla="*/ 237331 h 1073550"/>
              <a:gd name="connsiteX3" fmla="*/ 1829334 w 3322749"/>
              <a:gd name="connsiteY3" fmla="*/ 6511 h 1073550"/>
              <a:gd name="connsiteX4" fmla="*/ 2020102 w 3322749"/>
              <a:gd name="connsiteY4" fmla="*/ 467812 h 1073550"/>
              <a:gd name="connsiteX5" fmla="*/ 2324373 w 3322749"/>
              <a:gd name="connsiteY5" fmla="*/ 995751 h 1073550"/>
              <a:gd name="connsiteX6" fmla="*/ 3322749 w 3322749"/>
              <a:gd name="connsiteY6" fmla="*/ 1034913 h 1073550"/>
              <a:gd name="connsiteX0" fmla="*/ 0 w 3322749"/>
              <a:gd name="connsiteY0" fmla="*/ 1067525 h 1067525"/>
              <a:gd name="connsiteX1" fmla="*/ 854036 w 3322749"/>
              <a:gd name="connsiteY1" fmla="*/ 784164 h 1067525"/>
              <a:gd name="connsiteX2" fmla="*/ 1338875 w 3322749"/>
              <a:gd name="connsiteY2" fmla="*/ 381834 h 1067525"/>
              <a:gd name="connsiteX3" fmla="*/ 1829334 w 3322749"/>
              <a:gd name="connsiteY3" fmla="*/ 486 h 1067525"/>
              <a:gd name="connsiteX4" fmla="*/ 2020102 w 3322749"/>
              <a:gd name="connsiteY4" fmla="*/ 461787 h 1067525"/>
              <a:gd name="connsiteX5" fmla="*/ 2324373 w 3322749"/>
              <a:gd name="connsiteY5" fmla="*/ 989726 h 1067525"/>
              <a:gd name="connsiteX6" fmla="*/ 3322749 w 3322749"/>
              <a:gd name="connsiteY6" fmla="*/ 1028888 h 10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067525">
                <a:moveTo>
                  <a:pt x="0" y="1067525"/>
                </a:moveTo>
                <a:cubicBezTo>
                  <a:pt x="344510" y="965567"/>
                  <a:pt x="630890" y="898446"/>
                  <a:pt x="854036" y="784164"/>
                </a:cubicBezTo>
                <a:cubicBezTo>
                  <a:pt x="1077182" y="669882"/>
                  <a:pt x="1176325" y="512447"/>
                  <a:pt x="1338875" y="381834"/>
                </a:cubicBezTo>
                <a:cubicBezTo>
                  <a:pt x="1501425" y="251221"/>
                  <a:pt x="1715796" y="-12840"/>
                  <a:pt x="1829334" y="486"/>
                </a:cubicBezTo>
                <a:cubicBezTo>
                  <a:pt x="1942872" y="13812"/>
                  <a:pt x="1937596" y="296914"/>
                  <a:pt x="2020102" y="461787"/>
                </a:cubicBezTo>
                <a:cubicBezTo>
                  <a:pt x="2102608" y="626660"/>
                  <a:pt x="2088260" y="888841"/>
                  <a:pt x="2324373" y="989726"/>
                </a:cubicBezTo>
                <a:cubicBezTo>
                  <a:pt x="2560486" y="1090610"/>
                  <a:pt x="3322749" y="1028888"/>
                  <a:pt x="3322749" y="1028888"/>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FE90911-3C9E-4D12-817C-51BA8E161BD9}"/>
              </a:ext>
            </a:extLst>
          </p:cNvPr>
          <p:cNvCxnSpPr/>
          <p:nvPr/>
        </p:nvCxnSpPr>
        <p:spPr>
          <a:xfrm>
            <a:off x="575421"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A22D754-B349-409A-8DF7-D0AE616BADA4}"/>
              </a:ext>
            </a:extLst>
          </p:cNvPr>
          <p:cNvCxnSpPr/>
          <p:nvPr/>
        </p:nvCxnSpPr>
        <p:spPr>
          <a:xfrm>
            <a:off x="1722005"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1C9E9A-FFE6-495D-8B93-8A68E4200660}"/>
              </a:ext>
            </a:extLst>
          </p:cNvPr>
          <p:cNvCxnSpPr/>
          <p:nvPr/>
        </p:nvCxnSpPr>
        <p:spPr>
          <a:xfrm>
            <a:off x="2908251"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C8745F0-DA5C-4BE2-8120-444D30E0FE40}"/>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40" name="Freeform 3">
            <a:extLst>
              <a:ext uri="{FF2B5EF4-FFF2-40B4-BE49-F238E27FC236}">
                <a16:creationId xmlns:a16="http://schemas.microsoft.com/office/drawing/2014/main" id="{36793937-A3F2-4228-92AF-AB22401D6964}"/>
              </a:ext>
            </a:extLst>
          </p:cNvPr>
          <p:cNvSpPr/>
          <p:nvPr/>
        </p:nvSpPr>
        <p:spPr>
          <a:xfrm>
            <a:off x="5239740" y="1973240"/>
            <a:ext cx="3763342" cy="3688008"/>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031E673-4E6D-4320-BEEB-3842E0A2E7CC}"/>
                  </a:ext>
                </a:extLst>
              </p:cNvPr>
              <p:cNvSpPr txBox="1"/>
              <p:nvPr/>
            </p:nvSpPr>
            <p:spPr>
              <a:xfrm>
                <a:off x="468273" y="5650459"/>
                <a:ext cx="280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b="0" i="1" smtClean="0">
                              <a:latin typeface="Cambria Math" panose="02040503050406030204" pitchFamily="18" charset="0"/>
                            </a:rPr>
                            <m:t>𝑥</m:t>
                          </m:r>
                        </m:e>
                        <m:sub>
                          <m:r>
                            <a:rPr lang="en-AU" b="0" i="1" smtClean="0">
                              <a:latin typeface="Cambria Math" panose="02040503050406030204" pitchFamily="18" charset="0"/>
                            </a:rPr>
                            <m:t>1</m:t>
                          </m:r>
                        </m:sub>
                        <m:sup>
                          <m:r>
                            <a:rPr lang="en-AU" b="0" i="1" smtClean="0">
                              <a:latin typeface="Cambria Math" panose="02040503050406030204" pitchFamily="18" charset="0"/>
                            </a:rPr>
                            <m:t>∗</m:t>
                          </m:r>
                        </m:sup>
                      </m:sSubSup>
                    </m:oMath>
                  </m:oMathPara>
                </a14:m>
                <a:endParaRPr lang="en-AU" dirty="0"/>
              </a:p>
            </p:txBody>
          </p:sp>
        </mc:Choice>
        <mc:Fallback xmlns="">
          <p:sp>
            <p:nvSpPr>
              <p:cNvPr id="43" name="TextBox 42">
                <a:extLst>
                  <a:ext uri="{FF2B5EF4-FFF2-40B4-BE49-F238E27FC236}">
                    <a16:creationId xmlns:a16="http://schemas.microsoft.com/office/drawing/2014/main" id="{0031E673-4E6D-4320-BEEB-3842E0A2E7CC}"/>
                  </a:ext>
                </a:extLst>
              </p:cNvPr>
              <p:cNvSpPr txBox="1">
                <a:spLocks noRot="1" noChangeAspect="1" noMove="1" noResize="1" noEditPoints="1" noAdjustHandles="1" noChangeArrowheads="1" noChangeShapeType="1" noTextEdit="1"/>
              </p:cNvSpPr>
              <p:nvPr/>
            </p:nvSpPr>
            <p:spPr>
              <a:xfrm>
                <a:off x="468273" y="5650459"/>
                <a:ext cx="280269" cy="276999"/>
              </a:xfrm>
              <a:prstGeom prst="rect">
                <a:avLst/>
              </a:prstGeom>
              <a:blipFill>
                <a:blip r:embed="rId4"/>
                <a:stretch>
                  <a:fillRect l="-13043" r="-4348"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4655DAD-558B-4EBE-B04A-868FC2D717D0}"/>
                  </a:ext>
                </a:extLst>
              </p:cNvPr>
              <p:cNvSpPr txBox="1"/>
              <p:nvPr/>
            </p:nvSpPr>
            <p:spPr>
              <a:xfrm>
                <a:off x="1594984" y="5650458"/>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i="1">
                              <a:latin typeface="Cambria Math" panose="02040503050406030204" pitchFamily="18" charset="0"/>
                            </a:rPr>
                            <m:t>𝑥</m:t>
                          </m:r>
                        </m:e>
                        <m:sub>
                          <m:r>
                            <a:rPr lang="en-AU" b="0" i="1" smtClean="0">
                              <a:latin typeface="Cambria Math" panose="02040503050406030204" pitchFamily="18" charset="0"/>
                            </a:rPr>
                            <m:t>2</m:t>
                          </m:r>
                        </m:sub>
                        <m:sup>
                          <m:r>
                            <a:rPr lang="en-AU" i="1">
                              <a:latin typeface="Cambria Math" panose="02040503050406030204" pitchFamily="18" charset="0"/>
                            </a:rPr>
                            <m:t>∗</m:t>
                          </m:r>
                        </m:sup>
                      </m:sSubSup>
                    </m:oMath>
                  </m:oMathPara>
                </a14:m>
                <a:endParaRPr lang="en-AU" dirty="0"/>
              </a:p>
            </p:txBody>
          </p:sp>
        </mc:Choice>
        <mc:Fallback xmlns="">
          <p:sp>
            <p:nvSpPr>
              <p:cNvPr id="44" name="TextBox 43">
                <a:extLst>
                  <a:ext uri="{FF2B5EF4-FFF2-40B4-BE49-F238E27FC236}">
                    <a16:creationId xmlns:a16="http://schemas.microsoft.com/office/drawing/2014/main" id="{C4655DAD-558B-4EBE-B04A-868FC2D717D0}"/>
                  </a:ext>
                </a:extLst>
              </p:cNvPr>
              <p:cNvSpPr txBox="1">
                <a:spLocks noRot="1" noChangeAspect="1" noMove="1" noResize="1" noEditPoints="1" noAdjustHandles="1" noChangeArrowheads="1" noChangeShapeType="1" noTextEdit="1"/>
              </p:cNvSpPr>
              <p:nvPr/>
            </p:nvSpPr>
            <p:spPr>
              <a:xfrm>
                <a:off x="1594984" y="5650458"/>
                <a:ext cx="281423" cy="276999"/>
              </a:xfrm>
              <a:prstGeom prst="rect">
                <a:avLst/>
              </a:prstGeom>
              <a:blipFill>
                <a:blip r:embed="rId5"/>
                <a:stretch>
                  <a:fillRect l="-13043" r="-6522"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C023155-377F-4A50-B9EE-3B765566BCB4}"/>
                  </a:ext>
                </a:extLst>
              </p:cNvPr>
              <p:cNvSpPr txBox="1"/>
              <p:nvPr/>
            </p:nvSpPr>
            <p:spPr>
              <a:xfrm>
                <a:off x="2794756" y="565185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i="1">
                              <a:latin typeface="Cambria Math" panose="02040503050406030204" pitchFamily="18" charset="0"/>
                            </a:rPr>
                            <m:t>𝑥</m:t>
                          </m:r>
                        </m:e>
                        <m:sub>
                          <m:r>
                            <a:rPr lang="en-AU" b="0" i="1" smtClean="0">
                              <a:latin typeface="Cambria Math" panose="02040503050406030204" pitchFamily="18" charset="0"/>
                            </a:rPr>
                            <m:t>3</m:t>
                          </m:r>
                        </m:sub>
                        <m:sup>
                          <m:r>
                            <a:rPr lang="en-AU" i="1">
                              <a:latin typeface="Cambria Math" panose="02040503050406030204" pitchFamily="18" charset="0"/>
                            </a:rPr>
                            <m:t>∗</m:t>
                          </m:r>
                        </m:sup>
                      </m:sSubSup>
                    </m:oMath>
                  </m:oMathPara>
                </a14:m>
                <a:endParaRPr lang="en-AU" dirty="0"/>
              </a:p>
            </p:txBody>
          </p:sp>
        </mc:Choice>
        <mc:Fallback xmlns="">
          <p:sp>
            <p:nvSpPr>
              <p:cNvPr id="45" name="TextBox 44">
                <a:extLst>
                  <a:ext uri="{FF2B5EF4-FFF2-40B4-BE49-F238E27FC236}">
                    <a16:creationId xmlns:a16="http://schemas.microsoft.com/office/drawing/2014/main" id="{EC023155-377F-4A50-B9EE-3B765566BCB4}"/>
                  </a:ext>
                </a:extLst>
              </p:cNvPr>
              <p:cNvSpPr txBox="1">
                <a:spLocks noRot="1" noChangeAspect="1" noMove="1" noResize="1" noEditPoints="1" noAdjustHandles="1" noChangeArrowheads="1" noChangeShapeType="1" noTextEdit="1"/>
              </p:cNvSpPr>
              <p:nvPr/>
            </p:nvSpPr>
            <p:spPr>
              <a:xfrm>
                <a:off x="2794756" y="5651850"/>
                <a:ext cx="281423" cy="276999"/>
              </a:xfrm>
              <a:prstGeom prst="rect">
                <a:avLst/>
              </a:prstGeom>
              <a:blipFill>
                <a:blip r:embed="rId6"/>
                <a:stretch>
                  <a:fillRect l="-12766" r="-6383" b="-17391"/>
                </a:stretch>
              </a:blipFill>
            </p:spPr>
            <p:txBody>
              <a:bodyPr/>
              <a:lstStyle/>
              <a:p>
                <a:r>
                  <a:rPr lang="en-AU">
                    <a:noFill/>
                  </a:rPr>
                  <a:t> </a:t>
                </a:r>
              </a:p>
            </p:txBody>
          </p:sp>
        </mc:Fallback>
      </mc:AlternateContent>
      <p:sp>
        <p:nvSpPr>
          <p:cNvPr id="46" name="Oval 45">
            <a:extLst>
              <a:ext uri="{FF2B5EF4-FFF2-40B4-BE49-F238E27FC236}">
                <a16:creationId xmlns:a16="http://schemas.microsoft.com/office/drawing/2014/main" id="{4F0349B8-06F1-426C-B8E0-E99196EACEE3}"/>
              </a:ext>
            </a:extLst>
          </p:cNvPr>
          <p:cNvSpPr/>
          <p:nvPr/>
        </p:nvSpPr>
        <p:spPr>
          <a:xfrm>
            <a:off x="6833471" y="2671399"/>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5F535B1-DAC6-4984-A48A-BC0BD4BE2EE7}"/>
              </a:ext>
            </a:extLst>
          </p:cNvPr>
          <p:cNvSpPr/>
          <p:nvPr/>
        </p:nvSpPr>
        <p:spPr>
          <a:xfrm>
            <a:off x="6941802" y="3926672"/>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E12D98-582D-4567-8B4E-4DFEBC8B57F5}"/>
              </a:ext>
            </a:extLst>
          </p:cNvPr>
          <p:cNvSpPr/>
          <p:nvPr/>
        </p:nvSpPr>
        <p:spPr>
          <a:xfrm>
            <a:off x="7474358" y="5231602"/>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D329F7-6BE1-43CC-9DF4-5B6C39655B98}"/>
                  </a:ext>
                </a:extLst>
              </p:cNvPr>
              <p:cNvSpPr txBox="1"/>
              <p:nvPr/>
            </p:nvSpPr>
            <p:spPr>
              <a:xfrm>
                <a:off x="6977487" y="2448416"/>
                <a:ext cx="964944"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i="1">
                                  <a:solidFill>
                                    <a:srgbClr val="0099FF"/>
                                  </a:solidFill>
                                  <a:latin typeface="Cambria Math" panose="02040503050406030204" pitchFamily="18" charset="0"/>
                                </a:rPr>
                                <m:t>1</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19" name="TextBox 18">
                <a:extLst>
                  <a:ext uri="{FF2B5EF4-FFF2-40B4-BE49-F238E27FC236}">
                    <a16:creationId xmlns:a16="http://schemas.microsoft.com/office/drawing/2014/main" id="{15D329F7-6BE1-43CC-9DF4-5B6C39655B98}"/>
                  </a:ext>
                </a:extLst>
              </p:cNvPr>
              <p:cNvSpPr txBox="1">
                <a:spLocks noRot="1" noChangeAspect="1" noMove="1" noResize="1" noEditPoints="1" noAdjustHandles="1" noChangeArrowheads="1" noChangeShapeType="1" noTextEdit="1"/>
              </p:cNvSpPr>
              <p:nvPr/>
            </p:nvSpPr>
            <p:spPr>
              <a:xfrm>
                <a:off x="6977487" y="2448416"/>
                <a:ext cx="964944" cy="306751"/>
              </a:xfrm>
              <a:prstGeom prst="rect">
                <a:avLst/>
              </a:prstGeom>
              <a:blipFill>
                <a:blip r:embed="rId7"/>
                <a:stretch>
                  <a:fillRect l="-5696"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67FEB1F-00DA-4794-8877-5797051C7DA5}"/>
                  </a:ext>
                </a:extLst>
              </p:cNvPr>
              <p:cNvSpPr txBox="1"/>
              <p:nvPr/>
            </p:nvSpPr>
            <p:spPr>
              <a:xfrm>
                <a:off x="7065705" y="3891880"/>
                <a:ext cx="964944"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b="0" i="1" smtClean="0">
                              <a:solidFill>
                                <a:srgbClr val="0099FF"/>
                              </a:solidFill>
                              <a:latin typeface="Cambria Math" panose="02040503050406030204" pitchFamily="18" charset="0"/>
                              <a:ea typeface="Cambria Math" panose="02040503050406030204" pitchFamily="18" charset="0"/>
                            </a:rPr>
                            <m:t> </m:t>
                          </m:r>
                          <m:r>
                            <a:rPr lang="en-AU" b="0" i="1" smtClean="0">
                              <a:solidFill>
                                <a:srgbClr val="0099FF"/>
                              </a:solidFill>
                              <a:latin typeface="Cambria Math" panose="02040503050406030204" pitchFamily="18" charset="0"/>
                              <a:ea typeface="Cambria Math" panose="02040503050406030204" pitchFamily="18" charset="0"/>
                            </a:rPr>
                            <m:t>𝑌</m:t>
                          </m:r>
                          <m:r>
                            <a:rPr lang="en-AU" b="0" i="1" smtClean="0">
                              <a:solidFill>
                                <a:srgbClr val="0099FF"/>
                              </a:solidFill>
                              <a:latin typeface="Cambria Math" panose="02040503050406030204" pitchFamily="18" charset="0"/>
                              <a:ea typeface="Cambria Math" panose="02040503050406030204" pitchFamily="18" charset="0"/>
                            </a:rPr>
                            <m:t> | </m:t>
                          </m:r>
                          <m:r>
                            <a:rPr lang="en-AU" b="0" i="1" smtClean="0">
                              <a:solidFill>
                                <a:srgbClr val="0099FF"/>
                              </a:solidFill>
                              <a:latin typeface="Cambria Math" panose="02040503050406030204" pitchFamily="18" charset="0"/>
                              <a:ea typeface="Cambria Math" panose="02040503050406030204" pitchFamily="18" charset="0"/>
                            </a:rPr>
                            <m:t>𝑋</m:t>
                          </m:r>
                          <m:r>
                            <a:rPr lang="en-AU" b="0" i="1" smtClean="0">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2</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50" name="TextBox 49">
                <a:extLst>
                  <a:ext uri="{FF2B5EF4-FFF2-40B4-BE49-F238E27FC236}">
                    <a16:creationId xmlns:a16="http://schemas.microsoft.com/office/drawing/2014/main" id="{467FEB1F-00DA-4794-8877-5797051C7DA5}"/>
                  </a:ext>
                </a:extLst>
              </p:cNvPr>
              <p:cNvSpPr txBox="1">
                <a:spLocks noRot="1" noChangeAspect="1" noMove="1" noResize="1" noEditPoints="1" noAdjustHandles="1" noChangeArrowheads="1" noChangeShapeType="1" noTextEdit="1"/>
              </p:cNvSpPr>
              <p:nvPr/>
            </p:nvSpPr>
            <p:spPr>
              <a:xfrm>
                <a:off x="7065705" y="3891880"/>
                <a:ext cx="964944" cy="307200"/>
              </a:xfrm>
              <a:prstGeom prst="rect">
                <a:avLst/>
              </a:prstGeom>
              <a:blipFill>
                <a:blip r:embed="rId8"/>
                <a:stretch>
                  <a:fillRect l="-5063" b="-25490"/>
                </a:stretch>
              </a:blipFill>
            </p:spPr>
            <p:txBody>
              <a:bodyPr/>
              <a:lstStyle/>
              <a:p>
                <a:r>
                  <a:rPr lang="en-AU">
                    <a:noFill/>
                  </a:rPr>
                  <a:t> </a:t>
                </a:r>
              </a:p>
            </p:txBody>
          </p:sp>
        </mc:Fallback>
      </mc:AlternateContent>
      <p:sp>
        <p:nvSpPr>
          <p:cNvPr id="52" name="Oval 51">
            <a:extLst>
              <a:ext uri="{FF2B5EF4-FFF2-40B4-BE49-F238E27FC236}">
                <a16:creationId xmlns:a16="http://schemas.microsoft.com/office/drawing/2014/main" id="{9CAD961E-BE6B-48D3-8C69-BF60A9ED8406}"/>
              </a:ext>
            </a:extLst>
          </p:cNvPr>
          <p:cNvSpPr/>
          <p:nvPr/>
        </p:nvSpPr>
        <p:spPr>
          <a:xfrm>
            <a:off x="6689455" y="280466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55F0522-3090-4DC2-B700-A613A6642C6C}"/>
              </a:ext>
            </a:extLst>
          </p:cNvPr>
          <p:cNvSpPr/>
          <p:nvPr/>
        </p:nvSpPr>
        <p:spPr>
          <a:xfrm>
            <a:off x="7632858" y="514744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F72C055-7B43-4BE8-9736-AC6F2FA0CBF9}"/>
                  </a:ext>
                </a:extLst>
              </p:cNvPr>
              <p:cNvSpPr txBox="1"/>
              <p:nvPr/>
            </p:nvSpPr>
            <p:spPr>
              <a:xfrm>
                <a:off x="7704866" y="4864561"/>
                <a:ext cx="964944"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CC66"/>
                              </a:solidFill>
                              <a:latin typeface="Cambria Math" panose="02040503050406030204" pitchFamily="18" charset="0"/>
                              <a:ea typeface="Cambria Math" panose="02040503050406030204" pitchFamily="18" charset="0"/>
                            </a:rPr>
                          </m:ctrlPr>
                        </m:sSubPr>
                        <m:e>
                          <m:acc>
                            <m:accPr>
                              <m:chr m:val="̂"/>
                              <m:ctrlPr>
                                <a:rPr lang="en-AU" i="1" smtClean="0">
                                  <a:solidFill>
                                    <a:srgbClr val="00CC66"/>
                                  </a:solidFill>
                                  <a:latin typeface="Cambria Math" panose="02040503050406030204" pitchFamily="18" charset="0"/>
                                  <a:ea typeface="Cambria Math" panose="02040503050406030204" pitchFamily="18" charset="0"/>
                                </a:rPr>
                              </m:ctrlPr>
                            </m:accPr>
                            <m:e>
                              <m:r>
                                <a:rPr lang="en-AU" i="1">
                                  <a:solidFill>
                                    <a:srgbClr val="00CC66"/>
                                  </a:solidFill>
                                  <a:latin typeface="Cambria Math" panose="02040503050406030204" pitchFamily="18" charset="0"/>
                                  <a:ea typeface="Cambria Math" panose="02040503050406030204" pitchFamily="18" charset="0"/>
                                </a:rPr>
                                <m:t>𝜇</m:t>
                              </m:r>
                            </m:e>
                          </m:acc>
                        </m:e>
                        <m:sub>
                          <m:r>
                            <a:rPr lang="en-AU" b="0" i="1" smtClean="0">
                              <a:solidFill>
                                <a:srgbClr val="00CC66"/>
                              </a:solidFill>
                              <a:latin typeface="Cambria Math" panose="02040503050406030204" pitchFamily="18" charset="0"/>
                              <a:ea typeface="Cambria Math" panose="02040503050406030204" pitchFamily="18" charset="0"/>
                            </a:rPr>
                            <m:t> </m:t>
                          </m:r>
                          <m:r>
                            <a:rPr lang="en-AU" b="0" i="1" smtClean="0">
                              <a:solidFill>
                                <a:srgbClr val="00CC66"/>
                              </a:solidFill>
                              <a:latin typeface="Cambria Math" panose="02040503050406030204" pitchFamily="18" charset="0"/>
                              <a:ea typeface="Cambria Math" panose="02040503050406030204" pitchFamily="18" charset="0"/>
                            </a:rPr>
                            <m:t>𝑌</m:t>
                          </m:r>
                          <m:r>
                            <a:rPr lang="en-AU" b="0" i="1" smtClean="0">
                              <a:solidFill>
                                <a:srgbClr val="00CC66"/>
                              </a:solidFill>
                              <a:latin typeface="Cambria Math" panose="02040503050406030204" pitchFamily="18" charset="0"/>
                              <a:ea typeface="Cambria Math" panose="02040503050406030204" pitchFamily="18" charset="0"/>
                            </a:rPr>
                            <m:t> | </m:t>
                          </m:r>
                          <m:r>
                            <a:rPr lang="en-AU" b="0" i="1" smtClean="0">
                              <a:solidFill>
                                <a:srgbClr val="00CC66"/>
                              </a:solidFill>
                              <a:latin typeface="Cambria Math" panose="02040503050406030204" pitchFamily="18" charset="0"/>
                              <a:ea typeface="Cambria Math" panose="02040503050406030204" pitchFamily="18" charset="0"/>
                            </a:rPr>
                            <m:t>𝑋</m:t>
                          </m:r>
                          <m:r>
                            <a:rPr lang="en-AU" b="0" i="1" smtClean="0">
                              <a:solidFill>
                                <a:srgbClr val="00CC66"/>
                              </a:solidFill>
                              <a:latin typeface="Cambria Math" panose="02040503050406030204" pitchFamily="18" charset="0"/>
                              <a:ea typeface="Cambria Math" panose="02040503050406030204" pitchFamily="18" charset="0"/>
                            </a:rPr>
                            <m:t> = </m:t>
                          </m:r>
                          <m:sSubSup>
                            <m:sSubSupPr>
                              <m:ctrlPr>
                                <a:rPr lang="en-AU" i="1">
                                  <a:solidFill>
                                    <a:srgbClr val="00CC66"/>
                                  </a:solidFill>
                                  <a:latin typeface="Cambria Math" panose="02040503050406030204" pitchFamily="18" charset="0"/>
                                </a:rPr>
                              </m:ctrlPr>
                            </m:sSubSupPr>
                            <m:e>
                              <m:r>
                                <a:rPr lang="en-AU" i="1">
                                  <a:solidFill>
                                    <a:srgbClr val="00CC66"/>
                                  </a:solidFill>
                                  <a:latin typeface="Cambria Math" panose="02040503050406030204" pitchFamily="18" charset="0"/>
                                </a:rPr>
                                <m:t>𝑥</m:t>
                              </m:r>
                            </m:e>
                            <m:sub>
                              <m:r>
                                <a:rPr lang="en-AU" b="0" i="1" smtClean="0">
                                  <a:solidFill>
                                    <a:srgbClr val="00CC66"/>
                                  </a:solidFill>
                                  <a:latin typeface="Cambria Math" panose="02040503050406030204" pitchFamily="18" charset="0"/>
                                </a:rPr>
                                <m:t>3</m:t>
                              </m:r>
                            </m:sub>
                            <m:sup>
                              <m:r>
                                <a:rPr lang="en-AU" i="1">
                                  <a:solidFill>
                                    <a:srgbClr val="00CC66"/>
                                  </a:solidFill>
                                  <a:latin typeface="Cambria Math" panose="02040503050406030204" pitchFamily="18" charset="0"/>
                                </a:rPr>
                                <m:t>∗</m:t>
                              </m:r>
                            </m:sup>
                          </m:sSubSup>
                        </m:sub>
                      </m:sSub>
                    </m:oMath>
                  </m:oMathPara>
                </a14:m>
                <a:endParaRPr lang="en-AU" dirty="0">
                  <a:solidFill>
                    <a:srgbClr val="00CC66"/>
                  </a:solidFill>
                </a:endParaRPr>
              </a:p>
            </p:txBody>
          </p:sp>
        </mc:Choice>
        <mc:Fallback xmlns="">
          <p:sp>
            <p:nvSpPr>
              <p:cNvPr id="67" name="TextBox 66">
                <a:extLst>
                  <a:ext uri="{FF2B5EF4-FFF2-40B4-BE49-F238E27FC236}">
                    <a16:creationId xmlns:a16="http://schemas.microsoft.com/office/drawing/2014/main" id="{5F72C055-7B43-4BE8-9736-AC6F2FA0CBF9}"/>
                  </a:ext>
                </a:extLst>
              </p:cNvPr>
              <p:cNvSpPr txBox="1">
                <a:spLocks noRot="1" noChangeAspect="1" noMove="1" noResize="1" noEditPoints="1" noAdjustHandles="1" noChangeArrowheads="1" noChangeShapeType="1" noTextEdit="1"/>
              </p:cNvSpPr>
              <p:nvPr/>
            </p:nvSpPr>
            <p:spPr>
              <a:xfrm>
                <a:off x="7704866" y="4864561"/>
                <a:ext cx="964944" cy="308482"/>
              </a:xfrm>
              <a:prstGeom prst="rect">
                <a:avLst/>
              </a:prstGeom>
              <a:blipFill>
                <a:blip r:embed="rId9"/>
                <a:stretch>
                  <a:fillRect l="-5696" t="-21569" b="-2352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99A14A2-B15F-4896-8F99-272440639583}"/>
                  </a:ext>
                </a:extLst>
              </p:cNvPr>
              <p:cNvSpPr txBox="1"/>
              <p:nvPr/>
            </p:nvSpPr>
            <p:spPr>
              <a:xfrm>
                <a:off x="300666" y="3142052"/>
                <a:ext cx="998607"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i="1">
                                  <a:solidFill>
                                    <a:srgbClr val="0099FF"/>
                                  </a:solidFill>
                                  <a:latin typeface="Cambria Math" panose="02040503050406030204" pitchFamily="18" charset="0"/>
                                </a:rPr>
                                <m:t>1</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69" name="TextBox 68">
                <a:extLst>
                  <a:ext uri="{FF2B5EF4-FFF2-40B4-BE49-F238E27FC236}">
                    <a16:creationId xmlns:a16="http://schemas.microsoft.com/office/drawing/2014/main" id="{099A14A2-B15F-4896-8F99-272440639583}"/>
                  </a:ext>
                </a:extLst>
              </p:cNvPr>
              <p:cNvSpPr txBox="1">
                <a:spLocks noRot="1" noChangeAspect="1" noMove="1" noResize="1" noEditPoints="1" noAdjustHandles="1" noChangeArrowheads="1" noChangeShapeType="1" noTextEdit="1"/>
              </p:cNvSpPr>
              <p:nvPr/>
            </p:nvSpPr>
            <p:spPr>
              <a:xfrm>
                <a:off x="300666" y="3142052"/>
                <a:ext cx="998607" cy="306751"/>
              </a:xfrm>
              <a:prstGeom prst="rect">
                <a:avLst/>
              </a:prstGeom>
              <a:blipFill>
                <a:blip r:embed="rId10"/>
                <a:stretch>
                  <a:fillRect l="-4878" b="-2549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9F12995-3279-4CD5-AFDB-82E42964FA79}"/>
                  </a:ext>
                </a:extLst>
              </p:cNvPr>
              <p:cNvSpPr txBox="1"/>
              <p:nvPr/>
            </p:nvSpPr>
            <p:spPr>
              <a:xfrm>
                <a:off x="1556811" y="3138544"/>
                <a:ext cx="998607"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2</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70" name="TextBox 69">
                <a:extLst>
                  <a:ext uri="{FF2B5EF4-FFF2-40B4-BE49-F238E27FC236}">
                    <a16:creationId xmlns:a16="http://schemas.microsoft.com/office/drawing/2014/main" id="{09F12995-3279-4CD5-AFDB-82E42964FA79}"/>
                  </a:ext>
                </a:extLst>
              </p:cNvPr>
              <p:cNvSpPr txBox="1">
                <a:spLocks noRot="1" noChangeAspect="1" noMove="1" noResize="1" noEditPoints="1" noAdjustHandles="1" noChangeArrowheads="1" noChangeShapeType="1" noTextEdit="1"/>
              </p:cNvSpPr>
              <p:nvPr/>
            </p:nvSpPr>
            <p:spPr>
              <a:xfrm>
                <a:off x="1556811" y="3138544"/>
                <a:ext cx="998607" cy="307200"/>
              </a:xfrm>
              <a:prstGeom prst="rect">
                <a:avLst/>
              </a:prstGeom>
              <a:blipFill>
                <a:blip r:embed="rId11"/>
                <a:stretch>
                  <a:fillRect l="-4878"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642B26-8F7D-482E-8C46-7B8B5BD2CDCB}"/>
                  </a:ext>
                </a:extLst>
              </p:cNvPr>
              <p:cNvSpPr txBox="1"/>
              <p:nvPr/>
            </p:nvSpPr>
            <p:spPr>
              <a:xfrm>
                <a:off x="2741430" y="3138544"/>
                <a:ext cx="998607"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3</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71" name="TextBox 70">
                <a:extLst>
                  <a:ext uri="{FF2B5EF4-FFF2-40B4-BE49-F238E27FC236}">
                    <a16:creationId xmlns:a16="http://schemas.microsoft.com/office/drawing/2014/main" id="{E1642B26-8F7D-482E-8C46-7B8B5BD2CDCB}"/>
                  </a:ext>
                </a:extLst>
              </p:cNvPr>
              <p:cNvSpPr txBox="1">
                <a:spLocks noRot="1" noChangeAspect="1" noMove="1" noResize="1" noEditPoints="1" noAdjustHandles="1" noChangeArrowheads="1" noChangeShapeType="1" noTextEdit="1"/>
              </p:cNvSpPr>
              <p:nvPr/>
            </p:nvSpPr>
            <p:spPr>
              <a:xfrm>
                <a:off x="2741430" y="3138544"/>
                <a:ext cx="998607" cy="306751"/>
              </a:xfrm>
              <a:prstGeom prst="rect">
                <a:avLst/>
              </a:prstGeom>
              <a:blipFill>
                <a:blip r:embed="rId12"/>
                <a:stretch>
                  <a:fillRect l="-5488" b="-26000"/>
                </a:stretch>
              </a:blipFill>
            </p:spPr>
            <p:txBody>
              <a:bodyPr/>
              <a:lstStyle/>
              <a:p>
                <a:r>
                  <a:rPr lang="en-AU">
                    <a:noFill/>
                  </a:rPr>
                  <a:t> </a:t>
                </a:r>
              </a:p>
            </p:txBody>
          </p:sp>
        </mc:Fallback>
      </mc:AlternateContent>
      <p:sp>
        <p:nvSpPr>
          <p:cNvPr id="77" name="TextBox 76">
            <a:extLst>
              <a:ext uri="{FF2B5EF4-FFF2-40B4-BE49-F238E27FC236}">
                <a16:creationId xmlns:a16="http://schemas.microsoft.com/office/drawing/2014/main" id="{AA770D64-3DC9-4EA2-82A3-27A4FE89CFBC}"/>
              </a:ext>
            </a:extLst>
          </p:cNvPr>
          <p:cNvSpPr txBox="1"/>
          <p:nvPr/>
        </p:nvSpPr>
        <p:spPr>
          <a:xfrm>
            <a:off x="231406" y="1125862"/>
            <a:ext cx="2972441" cy="646331"/>
          </a:xfrm>
          <a:prstGeom prst="rect">
            <a:avLst/>
          </a:prstGeom>
          <a:noFill/>
        </p:spPr>
        <p:txBody>
          <a:bodyPr wrap="square" rtlCol="0">
            <a:spAutoFit/>
          </a:bodyPr>
          <a:lstStyle/>
          <a:p>
            <a:r>
              <a:rPr lang="en-AU" dirty="0"/>
              <a:t>How do we get empirical estimates for CMEs?</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5977B2A-A1E0-4B12-84D0-882CCE3E6E26}"/>
                  </a:ext>
                </a:extLst>
              </p:cNvPr>
              <p:cNvSpPr txBox="1"/>
              <p:nvPr/>
            </p:nvSpPr>
            <p:spPr>
              <a:xfrm>
                <a:off x="6531338" y="5181552"/>
                <a:ext cx="964944"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b="0" i="1" smtClean="0">
                              <a:solidFill>
                                <a:srgbClr val="0099FF"/>
                              </a:solidFill>
                              <a:latin typeface="Cambria Math" panose="02040503050406030204" pitchFamily="18" charset="0"/>
                              <a:ea typeface="Cambria Math" panose="02040503050406030204" pitchFamily="18" charset="0"/>
                            </a:rPr>
                            <m:t> </m:t>
                          </m:r>
                          <m:r>
                            <a:rPr lang="en-AU" b="0" i="1" smtClean="0">
                              <a:solidFill>
                                <a:srgbClr val="0099FF"/>
                              </a:solidFill>
                              <a:latin typeface="Cambria Math" panose="02040503050406030204" pitchFamily="18" charset="0"/>
                              <a:ea typeface="Cambria Math" panose="02040503050406030204" pitchFamily="18" charset="0"/>
                            </a:rPr>
                            <m:t>𝑌</m:t>
                          </m:r>
                          <m:r>
                            <a:rPr lang="en-AU" b="0" i="1" smtClean="0">
                              <a:solidFill>
                                <a:srgbClr val="0099FF"/>
                              </a:solidFill>
                              <a:latin typeface="Cambria Math" panose="02040503050406030204" pitchFamily="18" charset="0"/>
                              <a:ea typeface="Cambria Math" panose="02040503050406030204" pitchFamily="18" charset="0"/>
                            </a:rPr>
                            <m:t> | </m:t>
                          </m:r>
                          <m:r>
                            <a:rPr lang="en-AU" b="0" i="1" smtClean="0">
                              <a:solidFill>
                                <a:srgbClr val="0099FF"/>
                              </a:solidFill>
                              <a:latin typeface="Cambria Math" panose="02040503050406030204" pitchFamily="18" charset="0"/>
                              <a:ea typeface="Cambria Math" panose="02040503050406030204" pitchFamily="18" charset="0"/>
                            </a:rPr>
                            <m:t>𝑋</m:t>
                          </m:r>
                          <m:r>
                            <a:rPr lang="en-AU" b="0" i="1" smtClean="0">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3</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55" name="TextBox 54">
                <a:extLst>
                  <a:ext uri="{FF2B5EF4-FFF2-40B4-BE49-F238E27FC236}">
                    <a16:creationId xmlns:a16="http://schemas.microsoft.com/office/drawing/2014/main" id="{C5977B2A-A1E0-4B12-84D0-882CCE3E6E26}"/>
                  </a:ext>
                </a:extLst>
              </p:cNvPr>
              <p:cNvSpPr txBox="1">
                <a:spLocks noRot="1" noChangeAspect="1" noMove="1" noResize="1" noEditPoints="1" noAdjustHandles="1" noChangeArrowheads="1" noChangeShapeType="1" noTextEdit="1"/>
              </p:cNvSpPr>
              <p:nvPr/>
            </p:nvSpPr>
            <p:spPr>
              <a:xfrm>
                <a:off x="6531338" y="5181552"/>
                <a:ext cx="964944" cy="308482"/>
              </a:xfrm>
              <a:prstGeom prst="rect">
                <a:avLst/>
              </a:prstGeom>
              <a:blipFill>
                <a:blip r:embed="rId13"/>
                <a:stretch>
                  <a:fillRect l="-5031" b="-23529"/>
                </a:stretch>
              </a:blipFill>
            </p:spPr>
            <p:txBody>
              <a:bodyPr/>
              <a:lstStyle/>
              <a:p>
                <a:r>
                  <a:rPr lang="en-AU">
                    <a:noFill/>
                  </a:rPr>
                  <a:t> </a:t>
                </a:r>
              </a:p>
            </p:txBody>
          </p:sp>
        </mc:Fallback>
      </mc:AlternateContent>
      <p:sp>
        <p:nvSpPr>
          <p:cNvPr id="56" name="Freeform 23">
            <a:extLst>
              <a:ext uri="{FF2B5EF4-FFF2-40B4-BE49-F238E27FC236}">
                <a16:creationId xmlns:a16="http://schemas.microsoft.com/office/drawing/2014/main" id="{781FDC8B-D8DB-4471-B771-9CDF47B88B8E}"/>
              </a:ext>
            </a:extLst>
          </p:cNvPr>
          <p:cNvSpPr/>
          <p:nvPr/>
        </p:nvSpPr>
        <p:spPr>
          <a:xfrm>
            <a:off x="748543" y="2513408"/>
            <a:ext cx="6055706" cy="653747"/>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Lst>
            <a:ahLst/>
            <a:cxnLst>
              <a:cxn ang="0">
                <a:pos x="connsiteX0" y="connsiteY0"/>
              </a:cxn>
              <a:cxn ang="0">
                <a:pos x="connsiteX1" y="connsiteY1"/>
              </a:cxn>
              <a:cxn ang="0">
                <a:pos x="connsiteX2" y="connsiteY2"/>
              </a:cxn>
            </a:cxnLst>
            <a:rect l="l" t="t" r="r" b="b"/>
            <a:pathLst>
              <a:path w="3580328" h="1738543">
                <a:moveTo>
                  <a:pt x="0" y="1738543"/>
                </a:moveTo>
                <a:cubicBezTo>
                  <a:pt x="892480" y="516710"/>
                  <a:pt x="1229063" y="293911"/>
                  <a:pt x="1825784" y="100728"/>
                </a:cubicBezTo>
                <a:cubicBezTo>
                  <a:pt x="2422505" y="-92455"/>
                  <a:pt x="3149033" y="-45791"/>
                  <a:pt x="3580328" y="579445"/>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23">
            <a:extLst>
              <a:ext uri="{FF2B5EF4-FFF2-40B4-BE49-F238E27FC236}">
                <a16:creationId xmlns:a16="http://schemas.microsoft.com/office/drawing/2014/main" id="{8306B518-0DFE-45D9-9C50-CF2EB5D97472}"/>
              </a:ext>
            </a:extLst>
          </p:cNvPr>
          <p:cNvSpPr/>
          <p:nvPr/>
        </p:nvSpPr>
        <p:spPr>
          <a:xfrm>
            <a:off x="1903331" y="3114191"/>
            <a:ext cx="5004284" cy="795846"/>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 name="connsiteX0" fmla="*/ 0 w 3848449"/>
              <a:gd name="connsiteY0" fmla="*/ 1657347 h 1740103"/>
              <a:gd name="connsiteX1" fmla="*/ 1825784 w 3848449"/>
              <a:gd name="connsiteY1" fmla="*/ 19532 h 1740103"/>
              <a:gd name="connsiteX2" fmla="*/ 3848449 w 3848449"/>
              <a:gd name="connsiteY2" fmla="*/ 1740103 h 1740103"/>
              <a:gd name="connsiteX0" fmla="*/ 0 w 3848449"/>
              <a:gd name="connsiteY0" fmla="*/ 639597 h 722353"/>
              <a:gd name="connsiteX1" fmla="*/ 2213703 w 3848449"/>
              <a:gd name="connsiteY1" fmla="*/ 164986 h 722353"/>
              <a:gd name="connsiteX2" fmla="*/ 3848449 w 3848449"/>
              <a:gd name="connsiteY2" fmla="*/ 722353 h 722353"/>
              <a:gd name="connsiteX0" fmla="*/ 0 w 3848449"/>
              <a:gd name="connsiteY0" fmla="*/ 709607 h 792363"/>
              <a:gd name="connsiteX1" fmla="*/ 2213703 w 3848449"/>
              <a:gd name="connsiteY1" fmla="*/ 234996 h 792363"/>
              <a:gd name="connsiteX2" fmla="*/ 3848449 w 3848449"/>
              <a:gd name="connsiteY2" fmla="*/ 792363 h 792363"/>
              <a:gd name="connsiteX0" fmla="*/ 0 w 3848449"/>
              <a:gd name="connsiteY0" fmla="*/ 557993 h 640749"/>
              <a:gd name="connsiteX1" fmla="*/ 2213703 w 3848449"/>
              <a:gd name="connsiteY1" fmla="*/ 83382 h 640749"/>
              <a:gd name="connsiteX2" fmla="*/ 3848449 w 3848449"/>
              <a:gd name="connsiteY2" fmla="*/ 640749 h 640749"/>
              <a:gd name="connsiteX0" fmla="*/ 0 w 3848449"/>
              <a:gd name="connsiteY0" fmla="*/ 525321 h 608077"/>
              <a:gd name="connsiteX1" fmla="*/ 2213703 w 3848449"/>
              <a:gd name="connsiteY1" fmla="*/ 50710 h 608077"/>
              <a:gd name="connsiteX2" fmla="*/ 3848449 w 3848449"/>
              <a:gd name="connsiteY2" fmla="*/ 608077 h 608077"/>
              <a:gd name="connsiteX0" fmla="*/ 0 w 3848449"/>
              <a:gd name="connsiteY0" fmla="*/ 682368 h 765124"/>
              <a:gd name="connsiteX1" fmla="*/ 2213703 w 3848449"/>
              <a:gd name="connsiteY1" fmla="*/ 9059 h 765124"/>
              <a:gd name="connsiteX2" fmla="*/ 3848449 w 3848449"/>
              <a:gd name="connsiteY2" fmla="*/ 765124 h 765124"/>
              <a:gd name="connsiteX0" fmla="*/ 0 w 3848449"/>
              <a:gd name="connsiteY0" fmla="*/ 678033 h 760789"/>
              <a:gd name="connsiteX1" fmla="*/ 2213703 w 3848449"/>
              <a:gd name="connsiteY1" fmla="*/ 4724 h 760789"/>
              <a:gd name="connsiteX2" fmla="*/ 3848449 w 3848449"/>
              <a:gd name="connsiteY2" fmla="*/ 760789 h 760789"/>
              <a:gd name="connsiteX0" fmla="*/ 0 w 3848449"/>
              <a:gd name="connsiteY0" fmla="*/ 678033 h 760789"/>
              <a:gd name="connsiteX1" fmla="*/ 2213703 w 3848449"/>
              <a:gd name="connsiteY1" fmla="*/ 4724 h 760789"/>
              <a:gd name="connsiteX2" fmla="*/ 3848449 w 3848449"/>
              <a:gd name="connsiteY2" fmla="*/ 760789 h 760789"/>
              <a:gd name="connsiteX0" fmla="*/ 0 w 3953986"/>
              <a:gd name="connsiteY0" fmla="*/ 322385 h 1075744"/>
              <a:gd name="connsiteX1" fmla="*/ 2319240 w 3953986"/>
              <a:gd name="connsiteY1" fmla="*/ 319679 h 1075744"/>
              <a:gd name="connsiteX2" fmla="*/ 3953986 w 3953986"/>
              <a:gd name="connsiteY2" fmla="*/ 1075744 h 1075744"/>
              <a:gd name="connsiteX0" fmla="*/ 0 w 3953986"/>
              <a:gd name="connsiteY0" fmla="*/ 68638 h 821997"/>
              <a:gd name="connsiteX1" fmla="*/ 2319240 w 3953986"/>
              <a:gd name="connsiteY1" fmla="*/ 65932 h 821997"/>
              <a:gd name="connsiteX2" fmla="*/ 3953986 w 3953986"/>
              <a:gd name="connsiteY2" fmla="*/ 821997 h 821997"/>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89616 h 842975"/>
              <a:gd name="connsiteX1" fmla="*/ 2071085 w 3953986"/>
              <a:gd name="connsiteY1" fmla="*/ 62073 h 842975"/>
              <a:gd name="connsiteX2" fmla="*/ 3953986 w 3953986"/>
              <a:gd name="connsiteY2" fmla="*/ 842975 h 842975"/>
            </a:gdLst>
            <a:ahLst/>
            <a:cxnLst>
              <a:cxn ang="0">
                <a:pos x="connsiteX0" y="connsiteY0"/>
              </a:cxn>
              <a:cxn ang="0">
                <a:pos x="connsiteX1" y="connsiteY1"/>
              </a:cxn>
              <a:cxn ang="0">
                <a:pos x="connsiteX2" y="connsiteY2"/>
              </a:cxn>
            </a:cxnLst>
            <a:rect l="l" t="t" r="r" b="b"/>
            <a:pathLst>
              <a:path w="3953986" h="842975">
                <a:moveTo>
                  <a:pt x="0" y="89616"/>
                </a:moveTo>
                <a:cubicBezTo>
                  <a:pt x="687111" y="-55943"/>
                  <a:pt x="1788123" y="6884"/>
                  <a:pt x="2071085" y="62073"/>
                </a:cubicBezTo>
                <a:cubicBezTo>
                  <a:pt x="2328377" y="108982"/>
                  <a:pt x="3514135" y="428855"/>
                  <a:pt x="3953986" y="842975"/>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23">
            <a:extLst>
              <a:ext uri="{FF2B5EF4-FFF2-40B4-BE49-F238E27FC236}">
                <a16:creationId xmlns:a16="http://schemas.microsoft.com/office/drawing/2014/main" id="{6E65AA56-58FB-4D84-8232-B18C2AB7AC6D}"/>
              </a:ext>
            </a:extLst>
          </p:cNvPr>
          <p:cNvSpPr/>
          <p:nvPr/>
        </p:nvSpPr>
        <p:spPr>
          <a:xfrm flipV="1">
            <a:off x="3195301" y="3514683"/>
            <a:ext cx="4339312" cy="2111523"/>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 name="connsiteX0" fmla="*/ 0 w 3309862"/>
              <a:gd name="connsiteY0" fmla="*/ 1950913 h 1950913"/>
              <a:gd name="connsiteX1" fmla="*/ 1825784 w 3309862"/>
              <a:gd name="connsiteY1" fmla="*/ 313098 h 1950913"/>
              <a:gd name="connsiteX2" fmla="*/ 3309862 w 3309862"/>
              <a:gd name="connsiteY2" fmla="*/ 332636 h 1950913"/>
              <a:gd name="connsiteX0" fmla="*/ 0 w 3309862"/>
              <a:gd name="connsiteY0" fmla="*/ 1987218 h 1987218"/>
              <a:gd name="connsiteX1" fmla="*/ 1728693 w 3309862"/>
              <a:gd name="connsiteY1" fmla="*/ 253741 h 1987218"/>
              <a:gd name="connsiteX2" fmla="*/ 3309862 w 3309862"/>
              <a:gd name="connsiteY2" fmla="*/ 368941 h 1987218"/>
              <a:gd name="connsiteX0" fmla="*/ 0 w 3309862"/>
              <a:gd name="connsiteY0" fmla="*/ 1808024 h 1808024"/>
              <a:gd name="connsiteX1" fmla="*/ 1728693 w 3309862"/>
              <a:gd name="connsiteY1" fmla="*/ 74547 h 1808024"/>
              <a:gd name="connsiteX2" fmla="*/ 3309862 w 3309862"/>
              <a:gd name="connsiteY2" fmla="*/ 189747 h 1808024"/>
              <a:gd name="connsiteX0" fmla="*/ 0 w 3309862"/>
              <a:gd name="connsiteY0" fmla="*/ 1808024 h 1808024"/>
              <a:gd name="connsiteX1" fmla="*/ 1728693 w 3309862"/>
              <a:gd name="connsiteY1" fmla="*/ 74547 h 1808024"/>
              <a:gd name="connsiteX2" fmla="*/ 3309862 w 3309862"/>
              <a:gd name="connsiteY2" fmla="*/ 189747 h 1808024"/>
              <a:gd name="connsiteX0" fmla="*/ 0 w 3309862"/>
              <a:gd name="connsiteY0" fmla="*/ 1771003 h 1771003"/>
              <a:gd name="connsiteX1" fmla="*/ 1728693 w 3309862"/>
              <a:gd name="connsiteY1" fmla="*/ 37526 h 1771003"/>
              <a:gd name="connsiteX2" fmla="*/ 3309862 w 3309862"/>
              <a:gd name="connsiteY2" fmla="*/ 152726 h 1771003"/>
              <a:gd name="connsiteX0" fmla="*/ 0 w 3309862"/>
              <a:gd name="connsiteY0" fmla="*/ 1640309 h 1640309"/>
              <a:gd name="connsiteX1" fmla="*/ 1409683 w 3309862"/>
              <a:gd name="connsiteY1" fmla="*/ 181064 h 1640309"/>
              <a:gd name="connsiteX2" fmla="*/ 3309862 w 3309862"/>
              <a:gd name="connsiteY2" fmla="*/ 22032 h 1640309"/>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758217 h 1758217"/>
              <a:gd name="connsiteX1" fmla="*/ 1409683 w 3309862"/>
              <a:gd name="connsiteY1" fmla="*/ 298972 h 1758217"/>
              <a:gd name="connsiteX2" fmla="*/ 3309862 w 3309862"/>
              <a:gd name="connsiteY2" fmla="*/ 139940 h 1758217"/>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86115 h 1786115"/>
              <a:gd name="connsiteX1" fmla="*/ 1409683 w 3309862"/>
              <a:gd name="connsiteY1" fmla="*/ 326870 h 1786115"/>
              <a:gd name="connsiteX2" fmla="*/ 3309862 w 3309862"/>
              <a:gd name="connsiteY2" fmla="*/ 167838 h 1786115"/>
            </a:gdLst>
            <a:ahLst/>
            <a:cxnLst>
              <a:cxn ang="0">
                <a:pos x="connsiteX0" y="connsiteY0"/>
              </a:cxn>
              <a:cxn ang="0">
                <a:pos x="connsiteX1" y="connsiteY1"/>
              </a:cxn>
              <a:cxn ang="0">
                <a:pos x="connsiteX2" y="connsiteY2"/>
              </a:cxn>
            </a:cxnLst>
            <a:rect l="l" t="t" r="r" b="b"/>
            <a:pathLst>
              <a:path w="3309862" h="1786115">
                <a:moveTo>
                  <a:pt x="0" y="1786115"/>
                </a:moveTo>
                <a:cubicBezTo>
                  <a:pt x="129628" y="1437998"/>
                  <a:pt x="712404" y="609338"/>
                  <a:pt x="1409683" y="326870"/>
                </a:cubicBezTo>
                <a:cubicBezTo>
                  <a:pt x="2093092" y="82667"/>
                  <a:pt x="3232254" y="-179978"/>
                  <a:pt x="3309862" y="167838"/>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490468B-5B9D-418C-ADE3-C20DE10C564B}"/>
                  </a:ext>
                </a:extLst>
              </p:cNvPr>
              <p:cNvSpPr txBox="1"/>
              <p:nvPr/>
            </p:nvSpPr>
            <p:spPr>
              <a:xfrm>
                <a:off x="5914733" y="3780611"/>
                <a:ext cx="964944"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lumMod val="75000"/>
                                </a:schemeClr>
                              </a:solidFill>
                              <a:latin typeface="Cambria Math" panose="02040503050406030204" pitchFamily="18" charset="0"/>
                              <a:ea typeface="Cambria Math" panose="02040503050406030204" pitchFamily="18" charset="0"/>
                            </a:rPr>
                          </m:ctrlPr>
                        </m:sSubPr>
                        <m:e>
                          <m:acc>
                            <m:accPr>
                              <m:chr m:val="̂"/>
                              <m:ctrlPr>
                                <a:rPr lang="en-AU" i="1" smtClean="0">
                                  <a:solidFill>
                                    <a:schemeClr val="accent2">
                                      <a:lumMod val="75000"/>
                                    </a:schemeClr>
                                  </a:solidFill>
                                  <a:latin typeface="Cambria Math" panose="02040503050406030204" pitchFamily="18" charset="0"/>
                                  <a:ea typeface="Cambria Math" panose="02040503050406030204" pitchFamily="18" charset="0"/>
                                </a:rPr>
                              </m:ctrlPr>
                            </m:accPr>
                            <m:e>
                              <m:r>
                                <a:rPr lang="en-AU" i="1">
                                  <a:solidFill>
                                    <a:schemeClr val="accent2">
                                      <a:lumMod val="75000"/>
                                    </a:schemeClr>
                                  </a:solidFill>
                                  <a:latin typeface="Cambria Math" panose="02040503050406030204" pitchFamily="18" charset="0"/>
                                  <a:ea typeface="Cambria Math" panose="02040503050406030204" pitchFamily="18" charset="0"/>
                                </a:rPr>
                                <m:t>𝜇</m:t>
                              </m:r>
                            </m:e>
                          </m:acc>
                        </m:e>
                        <m:sub>
                          <m:r>
                            <a:rPr lang="en-AU" b="0" i="1" smtClean="0">
                              <a:solidFill>
                                <a:schemeClr val="accent2">
                                  <a:lumMod val="75000"/>
                                </a:schemeClr>
                              </a:solidFill>
                              <a:latin typeface="Cambria Math" panose="02040503050406030204" pitchFamily="18" charset="0"/>
                              <a:ea typeface="Cambria Math" panose="02040503050406030204" pitchFamily="18" charset="0"/>
                            </a:rPr>
                            <m:t> </m:t>
                          </m:r>
                          <m:r>
                            <a:rPr lang="en-AU" b="0" i="1" smtClean="0">
                              <a:solidFill>
                                <a:schemeClr val="accent2">
                                  <a:lumMod val="75000"/>
                                </a:schemeClr>
                              </a:solidFill>
                              <a:latin typeface="Cambria Math" panose="02040503050406030204" pitchFamily="18" charset="0"/>
                              <a:ea typeface="Cambria Math" panose="02040503050406030204" pitchFamily="18" charset="0"/>
                            </a:rPr>
                            <m:t>𝑌</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r>
                            <a:rPr lang="en-AU" b="0" i="1" smtClean="0">
                              <a:solidFill>
                                <a:schemeClr val="accent2">
                                  <a:lumMod val="75000"/>
                                </a:schemeClr>
                              </a:solidFill>
                              <a:latin typeface="Cambria Math" panose="02040503050406030204" pitchFamily="18" charset="0"/>
                              <a:ea typeface="Cambria Math" panose="02040503050406030204" pitchFamily="18" charset="0"/>
                            </a:rPr>
                            <m:t>𝑋</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sSubSup>
                            <m:sSubSupPr>
                              <m:ctrlPr>
                                <a:rPr lang="en-AU" i="1">
                                  <a:solidFill>
                                    <a:schemeClr val="accent2">
                                      <a:lumMod val="75000"/>
                                    </a:schemeClr>
                                  </a:solidFill>
                                  <a:latin typeface="Cambria Math" panose="02040503050406030204" pitchFamily="18" charset="0"/>
                                </a:rPr>
                              </m:ctrlPr>
                            </m:sSubSupPr>
                            <m:e>
                              <m:r>
                                <a:rPr lang="en-AU" i="1">
                                  <a:solidFill>
                                    <a:schemeClr val="accent2">
                                      <a:lumMod val="75000"/>
                                    </a:schemeClr>
                                  </a:solidFill>
                                  <a:latin typeface="Cambria Math" panose="02040503050406030204" pitchFamily="18" charset="0"/>
                                </a:rPr>
                                <m:t>𝑥</m:t>
                              </m:r>
                            </m:e>
                            <m:sub>
                              <m:r>
                                <a:rPr lang="en-AU" b="0" i="1" smtClean="0">
                                  <a:solidFill>
                                    <a:schemeClr val="accent2">
                                      <a:lumMod val="75000"/>
                                    </a:schemeClr>
                                  </a:solidFill>
                                  <a:latin typeface="Cambria Math" panose="02040503050406030204" pitchFamily="18" charset="0"/>
                                </a:rPr>
                                <m:t>2</m:t>
                              </m:r>
                            </m:sub>
                            <m:sup>
                              <m:r>
                                <a:rPr lang="en-AU" i="1">
                                  <a:solidFill>
                                    <a:schemeClr val="accent2">
                                      <a:lumMod val="75000"/>
                                    </a:schemeClr>
                                  </a:solidFill>
                                  <a:latin typeface="Cambria Math" panose="02040503050406030204" pitchFamily="18" charset="0"/>
                                </a:rPr>
                                <m:t>∗</m:t>
                              </m:r>
                            </m:sup>
                          </m:sSubSup>
                        </m:sub>
                      </m:sSub>
                    </m:oMath>
                  </m:oMathPara>
                </a14:m>
                <a:endParaRPr lang="en-AU" dirty="0">
                  <a:solidFill>
                    <a:schemeClr val="accent2">
                      <a:lumMod val="75000"/>
                    </a:schemeClr>
                  </a:solidFill>
                </a:endParaRPr>
              </a:p>
            </p:txBody>
          </p:sp>
        </mc:Choice>
        <mc:Fallback xmlns="">
          <p:sp>
            <p:nvSpPr>
              <p:cNvPr id="60" name="TextBox 59">
                <a:extLst>
                  <a:ext uri="{FF2B5EF4-FFF2-40B4-BE49-F238E27FC236}">
                    <a16:creationId xmlns:a16="http://schemas.microsoft.com/office/drawing/2014/main" id="{E490468B-5B9D-418C-ADE3-C20DE10C564B}"/>
                  </a:ext>
                </a:extLst>
              </p:cNvPr>
              <p:cNvSpPr txBox="1">
                <a:spLocks noRot="1" noChangeAspect="1" noMove="1" noResize="1" noEditPoints="1" noAdjustHandles="1" noChangeArrowheads="1" noChangeShapeType="1" noTextEdit="1"/>
              </p:cNvSpPr>
              <p:nvPr/>
            </p:nvSpPr>
            <p:spPr>
              <a:xfrm>
                <a:off x="5914733" y="3780611"/>
                <a:ext cx="964944" cy="307200"/>
              </a:xfrm>
              <a:prstGeom prst="rect">
                <a:avLst/>
              </a:prstGeom>
              <a:blipFill>
                <a:blip r:embed="rId14"/>
                <a:stretch>
                  <a:fillRect l="-5031" t="-19608" b="-25490"/>
                </a:stretch>
              </a:blipFill>
            </p:spPr>
            <p:txBody>
              <a:bodyPr/>
              <a:lstStyle/>
              <a:p>
                <a:r>
                  <a:rPr lang="en-AU">
                    <a:noFill/>
                  </a:rPr>
                  <a:t> </a:t>
                </a:r>
              </a:p>
            </p:txBody>
          </p:sp>
        </mc:Fallback>
      </mc:AlternateContent>
      <p:sp>
        <p:nvSpPr>
          <p:cNvPr id="61" name="Oval 60">
            <a:extLst>
              <a:ext uri="{FF2B5EF4-FFF2-40B4-BE49-F238E27FC236}">
                <a16:creationId xmlns:a16="http://schemas.microsoft.com/office/drawing/2014/main" id="{19BDD2D2-F2EE-4EA3-9FAF-5207B82887F0}"/>
              </a:ext>
            </a:extLst>
          </p:cNvPr>
          <p:cNvSpPr/>
          <p:nvPr/>
        </p:nvSpPr>
        <p:spPr>
          <a:xfrm>
            <a:off x="6887166" y="4048128"/>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835142C-29C2-4F8E-8399-BE9D9A94304B}"/>
                  </a:ext>
                </a:extLst>
              </p:cNvPr>
              <p:cNvSpPr txBox="1"/>
              <p:nvPr/>
            </p:nvSpPr>
            <p:spPr>
              <a:xfrm>
                <a:off x="5741996" y="2661416"/>
                <a:ext cx="964944"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lumMod val="75000"/>
                                </a:schemeClr>
                              </a:solidFill>
                              <a:latin typeface="Cambria Math" panose="02040503050406030204" pitchFamily="18" charset="0"/>
                              <a:ea typeface="Cambria Math" panose="02040503050406030204" pitchFamily="18" charset="0"/>
                            </a:rPr>
                          </m:ctrlPr>
                        </m:sSubPr>
                        <m:e>
                          <m:acc>
                            <m:accPr>
                              <m:chr m:val="̂"/>
                              <m:ctrlPr>
                                <a:rPr lang="en-AU" i="1" smtClean="0">
                                  <a:solidFill>
                                    <a:schemeClr val="accent2">
                                      <a:lumMod val="75000"/>
                                    </a:schemeClr>
                                  </a:solidFill>
                                  <a:latin typeface="Cambria Math" panose="02040503050406030204" pitchFamily="18" charset="0"/>
                                  <a:ea typeface="Cambria Math" panose="02040503050406030204" pitchFamily="18" charset="0"/>
                                </a:rPr>
                              </m:ctrlPr>
                            </m:accPr>
                            <m:e>
                              <m:r>
                                <a:rPr lang="en-AU" i="1">
                                  <a:solidFill>
                                    <a:schemeClr val="accent2">
                                      <a:lumMod val="75000"/>
                                    </a:schemeClr>
                                  </a:solidFill>
                                  <a:latin typeface="Cambria Math" panose="02040503050406030204" pitchFamily="18" charset="0"/>
                                  <a:ea typeface="Cambria Math" panose="02040503050406030204" pitchFamily="18" charset="0"/>
                                </a:rPr>
                                <m:t>𝜇</m:t>
                              </m:r>
                            </m:e>
                          </m:acc>
                        </m:e>
                        <m:sub>
                          <m:r>
                            <a:rPr lang="en-AU" b="0" i="1" smtClean="0">
                              <a:solidFill>
                                <a:schemeClr val="accent2">
                                  <a:lumMod val="75000"/>
                                </a:schemeClr>
                              </a:solidFill>
                              <a:latin typeface="Cambria Math" panose="02040503050406030204" pitchFamily="18" charset="0"/>
                              <a:ea typeface="Cambria Math" panose="02040503050406030204" pitchFamily="18" charset="0"/>
                            </a:rPr>
                            <m:t> </m:t>
                          </m:r>
                          <m:r>
                            <a:rPr lang="en-AU" b="0" i="1" smtClean="0">
                              <a:solidFill>
                                <a:schemeClr val="accent2">
                                  <a:lumMod val="75000"/>
                                </a:schemeClr>
                              </a:solidFill>
                              <a:latin typeface="Cambria Math" panose="02040503050406030204" pitchFamily="18" charset="0"/>
                              <a:ea typeface="Cambria Math" panose="02040503050406030204" pitchFamily="18" charset="0"/>
                            </a:rPr>
                            <m:t>𝑌</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r>
                            <a:rPr lang="en-AU" b="0" i="1" smtClean="0">
                              <a:solidFill>
                                <a:schemeClr val="accent2">
                                  <a:lumMod val="75000"/>
                                </a:schemeClr>
                              </a:solidFill>
                              <a:latin typeface="Cambria Math" panose="02040503050406030204" pitchFamily="18" charset="0"/>
                              <a:ea typeface="Cambria Math" panose="02040503050406030204" pitchFamily="18" charset="0"/>
                            </a:rPr>
                            <m:t>𝑋</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sSubSup>
                            <m:sSubSupPr>
                              <m:ctrlPr>
                                <a:rPr lang="en-AU" i="1">
                                  <a:solidFill>
                                    <a:schemeClr val="accent2">
                                      <a:lumMod val="75000"/>
                                    </a:schemeClr>
                                  </a:solidFill>
                                  <a:latin typeface="Cambria Math" panose="02040503050406030204" pitchFamily="18" charset="0"/>
                                </a:rPr>
                              </m:ctrlPr>
                            </m:sSubSupPr>
                            <m:e>
                              <m:r>
                                <a:rPr lang="en-AU" i="1">
                                  <a:solidFill>
                                    <a:schemeClr val="accent2">
                                      <a:lumMod val="75000"/>
                                    </a:schemeClr>
                                  </a:solidFill>
                                  <a:latin typeface="Cambria Math" panose="02040503050406030204" pitchFamily="18" charset="0"/>
                                </a:rPr>
                                <m:t>𝑥</m:t>
                              </m:r>
                            </m:e>
                            <m:sub>
                              <m:r>
                                <a:rPr lang="en-AU" i="1">
                                  <a:solidFill>
                                    <a:schemeClr val="accent2">
                                      <a:lumMod val="75000"/>
                                    </a:schemeClr>
                                  </a:solidFill>
                                  <a:latin typeface="Cambria Math" panose="02040503050406030204" pitchFamily="18" charset="0"/>
                                </a:rPr>
                                <m:t>1</m:t>
                              </m:r>
                            </m:sub>
                            <m:sup>
                              <m:r>
                                <a:rPr lang="en-AU" i="1">
                                  <a:solidFill>
                                    <a:schemeClr val="accent2">
                                      <a:lumMod val="75000"/>
                                    </a:schemeClr>
                                  </a:solidFill>
                                  <a:latin typeface="Cambria Math" panose="02040503050406030204" pitchFamily="18" charset="0"/>
                                </a:rPr>
                                <m:t>∗</m:t>
                              </m:r>
                            </m:sup>
                          </m:sSubSup>
                        </m:sub>
                      </m:sSub>
                    </m:oMath>
                  </m:oMathPara>
                </a14:m>
                <a:endParaRPr lang="en-AU" dirty="0"/>
              </a:p>
            </p:txBody>
          </p:sp>
        </mc:Choice>
        <mc:Fallback xmlns="">
          <p:sp>
            <p:nvSpPr>
              <p:cNvPr id="62" name="TextBox 61">
                <a:extLst>
                  <a:ext uri="{FF2B5EF4-FFF2-40B4-BE49-F238E27FC236}">
                    <a16:creationId xmlns:a16="http://schemas.microsoft.com/office/drawing/2014/main" id="{4835142C-29C2-4F8E-8399-BE9D9A94304B}"/>
                  </a:ext>
                </a:extLst>
              </p:cNvPr>
              <p:cNvSpPr txBox="1">
                <a:spLocks noRot="1" noChangeAspect="1" noMove="1" noResize="1" noEditPoints="1" noAdjustHandles="1" noChangeArrowheads="1" noChangeShapeType="1" noTextEdit="1"/>
              </p:cNvSpPr>
              <p:nvPr/>
            </p:nvSpPr>
            <p:spPr>
              <a:xfrm>
                <a:off x="5741996" y="2661416"/>
                <a:ext cx="964944" cy="306751"/>
              </a:xfrm>
              <a:prstGeom prst="rect">
                <a:avLst/>
              </a:prstGeom>
              <a:blipFill>
                <a:blip r:embed="rId15"/>
                <a:stretch>
                  <a:fillRect l="-5696" t="-22000" b="-26000"/>
                </a:stretch>
              </a:blipFill>
            </p:spPr>
            <p:txBody>
              <a:bodyPr/>
              <a:lstStyle/>
              <a:p>
                <a:r>
                  <a:rPr lang="en-AU">
                    <a:noFill/>
                  </a:rPr>
                  <a:t> </a:t>
                </a:r>
              </a:p>
            </p:txBody>
          </p:sp>
        </mc:Fallback>
      </mc:AlternateContent>
      <p:sp>
        <p:nvSpPr>
          <p:cNvPr id="42" name="Footer Placeholder 1">
            <a:extLst>
              <a:ext uri="{FF2B5EF4-FFF2-40B4-BE49-F238E27FC236}">
                <a16:creationId xmlns:a16="http://schemas.microsoft.com/office/drawing/2014/main" id="{D87C21B5-6DA7-48D5-AFA2-F5F1F03D439B}"/>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49" name="Slide Number Placeholder 4">
            <a:extLst>
              <a:ext uri="{FF2B5EF4-FFF2-40B4-BE49-F238E27FC236}">
                <a16:creationId xmlns:a16="http://schemas.microsoft.com/office/drawing/2014/main" id="{8ED75A4A-5321-4A9F-9FB7-7474F4BEE8D5}"/>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39</a:t>
            </a:fld>
            <a:r>
              <a:rPr lang="en-AU" altLang="en-US" sz="1400" dirty="0">
                <a:solidFill>
                  <a:schemeClr val="bg1"/>
                </a:solidFill>
              </a:rPr>
              <a:t>  |</a:t>
            </a:r>
          </a:p>
        </p:txBody>
      </p:sp>
    </p:spTree>
    <p:extLst>
      <p:ext uri="{BB962C8B-B14F-4D97-AF65-F5344CB8AC3E}">
        <p14:creationId xmlns:p14="http://schemas.microsoft.com/office/powerpoint/2010/main" val="81338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a:extLst>
              <a:ext uri="{FF2B5EF4-FFF2-40B4-BE49-F238E27FC236}">
                <a16:creationId xmlns:a16="http://schemas.microsoft.com/office/drawing/2014/main" id="{8A81D5FB-5007-4946-89B0-871241EA8E6D}"/>
              </a:ext>
            </a:extLst>
          </p:cNvPr>
          <p:cNvSpPr>
            <a:spLocks noGrp="1"/>
          </p:cNvSpPr>
          <p:nvPr>
            <p:ph type="title"/>
          </p:nvPr>
        </p:nvSpPr>
        <p:spPr/>
        <p:txBody>
          <a:bodyPr/>
          <a:lstStyle/>
          <a:p>
            <a:r>
              <a:rPr lang="en-AU" altLang="en-US" dirty="0"/>
              <a:t>Which one is the best map?</a:t>
            </a:r>
          </a:p>
        </p:txBody>
      </p:sp>
      <p:sp>
        <p:nvSpPr>
          <p:cNvPr id="15" name="Footer Placeholder 1">
            <a:extLst>
              <a:ext uri="{FF2B5EF4-FFF2-40B4-BE49-F238E27FC236}">
                <a16:creationId xmlns:a16="http://schemas.microsoft.com/office/drawing/2014/main" id="{85B47B41-B783-404D-94B6-A018DF238FF9}"/>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6" name="Slide Number Placeholder 4">
            <a:extLst>
              <a:ext uri="{FF2B5EF4-FFF2-40B4-BE49-F238E27FC236}">
                <a16:creationId xmlns:a16="http://schemas.microsoft.com/office/drawing/2014/main" id="{C46C8D7C-58B4-4275-8B21-CF0A97247DDC}"/>
              </a:ext>
            </a:extLst>
          </p:cNvPr>
          <p:cNvSpPr>
            <a:spLocks noGrp="1" noChangeArrowheads="1"/>
          </p:cNvSpPr>
          <p:nvPr>
            <p:ph type="sldNum" sz="quarter" idx="11"/>
          </p:nvPr>
        </p:nvSpPr>
        <p:spPr bwMode="auto">
          <a:xfrm>
            <a:off x="330200" y="6503988"/>
            <a:ext cx="288925" cy="127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4</a:t>
            </a:fld>
            <a:r>
              <a:rPr lang="en-AU" altLang="en-US" sz="1400" dirty="0">
                <a:solidFill>
                  <a:schemeClr val="bg1"/>
                </a:solidFill>
              </a:rPr>
              <a:t>  |</a:t>
            </a:r>
          </a:p>
        </p:txBody>
      </p:sp>
      <p:pic>
        <p:nvPicPr>
          <p:cNvPr id="17" name="Picture 17">
            <a:extLst>
              <a:ext uri="{FF2B5EF4-FFF2-40B4-BE49-F238E27FC236}">
                <a16:creationId xmlns:a16="http://schemas.microsoft.com/office/drawing/2014/main" id="{C6203D63-E0EF-4A10-924D-73D89082B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169501"/>
            <a:ext cx="280828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a:extLst>
              <a:ext uri="{FF2B5EF4-FFF2-40B4-BE49-F238E27FC236}">
                <a16:creationId xmlns:a16="http://schemas.microsoft.com/office/drawing/2014/main" id="{8E9A768E-150F-48C6-8426-5EC3C190C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169501"/>
            <a:ext cx="280828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4EAD2C38-DFBA-408E-AF8D-D8F1A17F81BB}"/>
              </a:ext>
            </a:extLst>
          </p:cNvPr>
          <p:cNvSpPr/>
          <p:nvPr/>
        </p:nvSpPr>
        <p:spPr>
          <a:xfrm>
            <a:off x="1277998" y="4081273"/>
            <a:ext cx="61106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a:t>
            </a:r>
          </a:p>
        </p:txBody>
      </p:sp>
      <p:sp>
        <p:nvSpPr>
          <p:cNvPr id="20" name="Rectangle 19">
            <a:extLst>
              <a:ext uri="{FF2B5EF4-FFF2-40B4-BE49-F238E27FC236}">
                <a16:creationId xmlns:a16="http://schemas.microsoft.com/office/drawing/2014/main" id="{D30E51FF-B6AD-4411-88E8-A2276B94243D}"/>
              </a:ext>
            </a:extLst>
          </p:cNvPr>
          <p:cNvSpPr/>
          <p:nvPr/>
        </p:nvSpPr>
        <p:spPr>
          <a:xfrm>
            <a:off x="4276941" y="4081273"/>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B</a:t>
            </a:r>
          </a:p>
        </p:txBody>
      </p:sp>
      <p:sp>
        <p:nvSpPr>
          <p:cNvPr id="21" name="Rectangle 20">
            <a:extLst>
              <a:ext uri="{FF2B5EF4-FFF2-40B4-BE49-F238E27FC236}">
                <a16:creationId xmlns:a16="http://schemas.microsoft.com/office/drawing/2014/main" id="{2444ACF3-A7C9-4FE2-8489-E11991610003}"/>
              </a:ext>
            </a:extLst>
          </p:cNvPr>
          <p:cNvSpPr/>
          <p:nvPr/>
        </p:nvSpPr>
        <p:spPr>
          <a:xfrm>
            <a:off x="7274141" y="4082100"/>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a:t>
            </a:r>
          </a:p>
        </p:txBody>
      </p:sp>
      <p:pic>
        <p:nvPicPr>
          <p:cNvPr id="22" name="Picture 15">
            <a:extLst>
              <a:ext uri="{FF2B5EF4-FFF2-40B4-BE49-F238E27FC236}">
                <a16:creationId xmlns:a16="http://schemas.microsoft.com/office/drawing/2014/main" id="{75054E9B-157A-4E3D-854D-343C536B91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2674" y="1164737"/>
            <a:ext cx="28082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B8DEBEC8-01F6-4B22-AC93-651CF492FA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5456" y="3800642"/>
            <a:ext cx="617892" cy="617892"/>
          </a:xfrm>
          <a:prstGeom prst="rect">
            <a:avLst/>
          </a:prstGeom>
        </p:spPr>
      </p:pic>
    </p:spTree>
    <p:extLst>
      <p:ext uri="{BB962C8B-B14F-4D97-AF65-F5344CB8AC3E}">
        <p14:creationId xmlns:p14="http://schemas.microsoft.com/office/powerpoint/2010/main" val="72028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23">
            <a:extLst>
              <a:ext uri="{FF2B5EF4-FFF2-40B4-BE49-F238E27FC236}">
                <a16:creationId xmlns:a16="http://schemas.microsoft.com/office/drawing/2014/main" id="{A7AFBAEA-6B11-4A59-B756-C4F14500C27A}"/>
              </a:ext>
            </a:extLst>
          </p:cNvPr>
          <p:cNvSpPr/>
          <p:nvPr/>
        </p:nvSpPr>
        <p:spPr>
          <a:xfrm rot="16200000" flipH="1" flipV="1">
            <a:off x="5656516" y="3455972"/>
            <a:ext cx="3351008" cy="848798"/>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rgbClr val="0099F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23">
            <a:extLst>
              <a:ext uri="{FF2B5EF4-FFF2-40B4-BE49-F238E27FC236}">
                <a16:creationId xmlns:a16="http://schemas.microsoft.com/office/drawing/2014/main" id="{66966680-ABBD-4819-8B5F-58F17070EFE6}"/>
              </a:ext>
            </a:extLst>
          </p:cNvPr>
          <p:cNvSpPr/>
          <p:nvPr/>
        </p:nvSpPr>
        <p:spPr>
          <a:xfrm rot="16200000" flipH="1" flipV="1">
            <a:off x="5746759" y="3220671"/>
            <a:ext cx="3240356" cy="1208752"/>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rgbClr val="00CC66"/>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a:t>Conditional Mean Embeddings</a:t>
            </a:r>
          </a:p>
        </p:txBody>
      </p:sp>
      <p:cxnSp>
        <p:nvCxnSpPr>
          <p:cNvPr id="3" name="Straight Arrow Connector 2">
            <a:extLst>
              <a:ext uri="{FF2B5EF4-FFF2-40B4-BE49-F238E27FC236}">
                <a16:creationId xmlns:a16="http://schemas.microsoft.com/office/drawing/2014/main" id="{818E7EE5-0206-4291-8087-9A76E72C4BAA}"/>
              </a:ext>
            </a:extLst>
          </p:cNvPr>
          <p:cNvCxnSpPr>
            <a:cxnSpLocks/>
          </p:cNvCxnSpPr>
          <p:nvPr/>
        </p:nvCxnSpPr>
        <p:spPr>
          <a:xfrm flipV="1">
            <a:off x="251520" y="3501008"/>
            <a:ext cx="0" cy="216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8C2F4F5-437F-46DD-A9B1-6C3C5B12405C}"/>
              </a:ext>
            </a:extLst>
          </p:cNvPr>
          <p:cNvCxnSpPr>
            <a:cxnSpLocks/>
          </p:cNvCxnSpPr>
          <p:nvPr/>
        </p:nvCxnSpPr>
        <p:spPr>
          <a:xfrm>
            <a:off x="243955" y="5661248"/>
            <a:ext cx="367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16AFE-79C7-4F1D-83AF-9CAD7F08C98F}"/>
                  </a:ext>
                </a:extLst>
              </p:cNvPr>
              <p:cNvSpPr txBox="1"/>
              <p:nvPr/>
            </p:nvSpPr>
            <p:spPr>
              <a:xfrm>
                <a:off x="3894993" y="5626207"/>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AU" dirty="0"/>
              </a:p>
            </p:txBody>
          </p:sp>
        </mc:Choice>
        <mc:Fallback xmlns="">
          <p:sp>
            <p:nvSpPr>
              <p:cNvPr id="10" name="TextBox 9">
                <a:extLst>
                  <a:ext uri="{FF2B5EF4-FFF2-40B4-BE49-F238E27FC236}">
                    <a16:creationId xmlns:a16="http://schemas.microsoft.com/office/drawing/2014/main" id="{54916AFE-79C7-4F1D-83AF-9CAD7F08C98F}"/>
                  </a:ext>
                </a:extLst>
              </p:cNvPr>
              <p:cNvSpPr txBox="1">
                <a:spLocks noRot="1" noChangeAspect="1" noMove="1" noResize="1" noEditPoints="1" noAdjustHandles="1" noChangeArrowheads="1" noChangeShapeType="1" noTextEdit="1"/>
              </p:cNvSpPr>
              <p:nvPr/>
            </p:nvSpPr>
            <p:spPr>
              <a:xfrm>
                <a:off x="3894993" y="5626207"/>
                <a:ext cx="183320" cy="276999"/>
              </a:xfrm>
              <a:prstGeom prst="rect">
                <a:avLst/>
              </a:prstGeom>
              <a:blipFill>
                <a:blip r:embed="rId2"/>
                <a:stretch>
                  <a:fillRect l="-20000" r="-1333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275D98-1D2A-4AB9-A4C9-949E363B929C}"/>
                  </a:ext>
                </a:extLst>
              </p:cNvPr>
              <p:cNvSpPr txBox="1"/>
              <p:nvPr/>
            </p:nvSpPr>
            <p:spPr>
              <a:xfrm>
                <a:off x="61020" y="329323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𝑦</m:t>
                      </m:r>
                    </m:oMath>
                  </m:oMathPara>
                </a14:m>
                <a:endParaRPr lang="en-AU" dirty="0"/>
              </a:p>
            </p:txBody>
          </p:sp>
        </mc:Choice>
        <mc:Fallback xmlns="">
          <p:sp>
            <p:nvSpPr>
              <p:cNvPr id="14" name="TextBox 13">
                <a:extLst>
                  <a:ext uri="{FF2B5EF4-FFF2-40B4-BE49-F238E27FC236}">
                    <a16:creationId xmlns:a16="http://schemas.microsoft.com/office/drawing/2014/main" id="{47275D98-1D2A-4AB9-A4C9-949E363B929C}"/>
                  </a:ext>
                </a:extLst>
              </p:cNvPr>
              <p:cNvSpPr txBox="1">
                <a:spLocks noRot="1" noChangeAspect="1" noMove="1" noResize="1" noEditPoints="1" noAdjustHandles="1" noChangeArrowheads="1" noChangeShapeType="1" noTextEdit="1"/>
              </p:cNvSpPr>
              <p:nvPr/>
            </p:nvSpPr>
            <p:spPr>
              <a:xfrm>
                <a:off x="61020" y="3293236"/>
                <a:ext cx="186718" cy="276999"/>
              </a:xfrm>
              <a:prstGeom prst="rect">
                <a:avLst/>
              </a:prstGeom>
              <a:blipFill>
                <a:blip r:embed="rId3"/>
                <a:stretch>
                  <a:fillRect l="-32258" r="-25806" b="-23913"/>
                </a:stretch>
              </a:blipFill>
            </p:spPr>
            <p:txBody>
              <a:bodyPr/>
              <a:lstStyle/>
              <a:p>
                <a:r>
                  <a:rPr lang="en-AU">
                    <a:noFill/>
                  </a:rPr>
                  <a:t> </a:t>
                </a:r>
              </a:p>
            </p:txBody>
          </p:sp>
        </mc:Fallback>
      </mc:AlternateContent>
      <p:sp>
        <p:nvSpPr>
          <p:cNvPr id="16" name="Freeform 23">
            <a:extLst>
              <a:ext uri="{FF2B5EF4-FFF2-40B4-BE49-F238E27FC236}">
                <a16:creationId xmlns:a16="http://schemas.microsoft.com/office/drawing/2014/main" id="{BD939611-BACC-46DB-94EF-34638B581F20}"/>
              </a:ext>
            </a:extLst>
          </p:cNvPr>
          <p:cNvSpPr/>
          <p:nvPr/>
        </p:nvSpPr>
        <p:spPr>
          <a:xfrm rot="5400000">
            <a:off x="85756" y="4092586"/>
            <a:ext cx="1986757" cy="977084"/>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331076 w 3322749"/>
              <a:gd name="connsiteY5" fmla="*/ 1070160 h 1327738"/>
              <a:gd name="connsiteX6" fmla="*/ 3322749 w 3322749"/>
              <a:gd name="connsiteY6" fmla="*/ 1289101 h 1327738"/>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673157 w 3322749"/>
              <a:gd name="connsiteY5" fmla="*/ 977547 h 1327738"/>
              <a:gd name="connsiteX6" fmla="*/ 3322749 w 3322749"/>
              <a:gd name="connsiteY6" fmla="*/ 1289101 h 1327738"/>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673157 w 3322749"/>
              <a:gd name="connsiteY5" fmla="*/ 977547 h 1327738"/>
              <a:gd name="connsiteX6" fmla="*/ 3322749 w 3322749"/>
              <a:gd name="connsiteY6" fmla="*/ 1289101 h 1327738"/>
              <a:gd name="connsiteX0" fmla="*/ 0 w 3322749"/>
              <a:gd name="connsiteY0" fmla="*/ 1328986 h 1328986"/>
              <a:gd name="connsiteX1" fmla="*/ 914400 w 3322749"/>
              <a:gd name="connsiteY1" fmla="*/ 903983 h 1328986"/>
              <a:gd name="connsiteX2" fmla="*/ 1352282 w 3322749"/>
              <a:gd name="connsiteY2" fmla="*/ 2462 h 1328986"/>
              <a:gd name="connsiteX3" fmla="*/ 1822617 w 3322749"/>
              <a:gd name="connsiteY3" fmla="*/ 621649 h 1328986"/>
              <a:gd name="connsiteX4" fmla="*/ 2301814 w 3322749"/>
              <a:gd name="connsiteY4" fmla="*/ 145705 h 1328986"/>
              <a:gd name="connsiteX5" fmla="*/ 2673157 w 3322749"/>
              <a:gd name="connsiteY5" fmla="*/ 978795 h 1328986"/>
              <a:gd name="connsiteX6" fmla="*/ 3322749 w 3322749"/>
              <a:gd name="connsiteY6" fmla="*/ 1290349 h 1328986"/>
              <a:gd name="connsiteX0" fmla="*/ 0 w 3322749"/>
              <a:gd name="connsiteY0" fmla="*/ 1327249 h 1327249"/>
              <a:gd name="connsiteX1" fmla="*/ 914400 w 3322749"/>
              <a:gd name="connsiteY1" fmla="*/ 902246 h 1327249"/>
              <a:gd name="connsiteX2" fmla="*/ 1352282 w 3322749"/>
              <a:gd name="connsiteY2" fmla="*/ 725 h 1327249"/>
              <a:gd name="connsiteX3" fmla="*/ 1822618 w 3322749"/>
              <a:gd name="connsiteY3" fmla="*/ 739764 h 1327249"/>
              <a:gd name="connsiteX4" fmla="*/ 2301814 w 3322749"/>
              <a:gd name="connsiteY4" fmla="*/ 143968 h 1327249"/>
              <a:gd name="connsiteX5" fmla="*/ 2673157 w 3322749"/>
              <a:gd name="connsiteY5" fmla="*/ 977058 h 1327249"/>
              <a:gd name="connsiteX6" fmla="*/ 3322749 w 3322749"/>
              <a:gd name="connsiteY6" fmla="*/ 1288612 h 1327249"/>
              <a:gd name="connsiteX0" fmla="*/ 0 w 3322749"/>
              <a:gd name="connsiteY0" fmla="*/ 1327257 h 1327257"/>
              <a:gd name="connsiteX1" fmla="*/ 914400 w 3322749"/>
              <a:gd name="connsiteY1" fmla="*/ 902254 h 1327257"/>
              <a:gd name="connsiteX2" fmla="*/ 1352282 w 3322749"/>
              <a:gd name="connsiteY2" fmla="*/ 733 h 1327257"/>
              <a:gd name="connsiteX3" fmla="*/ 1822618 w 3322749"/>
              <a:gd name="connsiteY3" fmla="*/ 739772 h 1327257"/>
              <a:gd name="connsiteX4" fmla="*/ 2321942 w 3322749"/>
              <a:gd name="connsiteY4" fmla="*/ 209350 h 1327257"/>
              <a:gd name="connsiteX5" fmla="*/ 2673157 w 3322749"/>
              <a:gd name="connsiteY5" fmla="*/ 977066 h 1327257"/>
              <a:gd name="connsiteX6" fmla="*/ 3322749 w 3322749"/>
              <a:gd name="connsiteY6" fmla="*/ 1288620 h 13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257">
                <a:moveTo>
                  <a:pt x="0" y="1327257"/>
                </a:moveTo>
                <a:cubicBezTo>
                  <a:pt x="344510" y="1225299"/>
                  <a:pt x="689020" y="1123341"/>
                  <a:pt x="914400" y="902254"/>
                </a:cubicBezTo>
                <a:cubicBezTo>
                  <a:pt x="1139780" y="681167"/>
                  <a:pt x="1200912" y="27813"/>
                  <a:pt x="1352282" y="733"/>
                </a:cubicBezTo>
                <a:cubicBezTo>
                  <a:pt x="1503652" y="-26347"/>
                  <a:pt x="1661008" y="705003"/>
                  <a:pt x="1822618" y="739772"/>
                </a:cubicBezTo>
                <a:cubicBezTo>
                  <a:pt x="1984228" y="774542"/>
                  <a:pt x="2180186" y="169801"/>
                  <a:pt x="2321942" y="209350"/>
                </a:cubicBezTo>
                <a:cubicBezTo>
                  <a:pt x="2463698" y="248899"/>
                  <a:pt x="2437044" y="876181"/>
                  <a:pt x="2673157" y="977066"/>
                </a:cubicBezTo>
                <a:cubicBezTo>
                  <a:pt x="2882444" y="1170562"/>
                  <a:pt x="3322749" y="1288620"/>
                  <a:pt x="3322749" y="128862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a:extLst>
              <a:ext uri="{FF2B5EF4-FFF2-40B4-BE49-F238E27FC236}">
                <a16:creationId xmlns:a16="http://schemas.microsoft.com/office/drawing/2014/main" id="{6AB5E448-9574-49E6-8CF4-CCE5529BA761}"/>
              </a:ext>
            </a:extLst>
          </p:cNvPr>
          <p:cNvSpPr/>
          <p:nvPr/>
        </p:nvSpPr>
        <p:spPr>
          <a:xfrm rot="5400000">
            <a:off x="1255833" y="4088039"/>
            <a:ext cx="1986757" cy="986177"/>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33992 h 1333992"/>
              <a:gd name="connsiteX1" fmla="*/ 914400 w 3322749"/>
              <a:gd name="connsiteY1" fmla="*/ 908989 h 1333992"/>
              <a:gd name="connsiteX2" fmla="*/ 1352282 w 3322749"/>
              <a:gd name="connsiteY2" fmla="*/ 7468 h 1333992"/>
              <a:gd name="connsiteX3" fmla="*/ 1614688 w 3322749"/>
              <a:gd name="connsiteY3" fmla="*/ 490461 h 1333992"/>
              <a:gd name="connsiteX4" fmla="*/ 1906073 w 3322749"/>
              <a:gd name="connsiteY4" fmla="*/ 690048 h 1333992"/>
              <a:gd name="connsiteX5" fmla="*/ 2331076 w 3322749"/>
              <a:gd name="connsiteY5" fmla="*/ 1076414 h 1333992"/>
              <a:gd name="connsiteX6" fmla="*/ 3322749 w 3322749"/>
              <a:gd name="connsiteY6" fmla="*/ 1295355 h 1333992"/>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31076 w 3322749"/>
              <a:gd name="connsiteY5" fmla="*/ 1072257 h 1329835"/>
              <a:gd name="connsiteX6" fmla="*/ 3322749 w 3322749"/>
              <a:gd name="connsiteY6" fmla="*/ 1291198 h 1329835"/>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24373 w 3322749"/>
              <a:gd name="connsiteY5" fmla="*/ 1252036 h 1329835"/>
              <a:gd name="connsiteX6" fmla="*/ 3322749 w 3322749"/>
              <a:gd name="connsiteY6" fmla="*/ 1291198 h 1329835"/>
              <a:gd name="connsiteX0" fmla="*/ 0 w 3322749"/>
              <a:gd name="connsiteY0" fmla="*/ 1336328 h 1336328"/>
              <a:gd name="connsiteX1" fmla="*/ 914409 w 3322749"/>
              <a:gd name="connsiteY1" fmla="*/ 982146 h 1336328"/>
              <a:gd name="connsiteX2" fmla="*/ 1352282 w 3322749"/>
              <a:gd name="connsiteY2" fmla="*/ 9804 h 1336328"/>
              <a:gd name="connsiteX3" fmla="*/ 1614688 w 3322749"/>
              <a:gd name="connsiteY3" fmla="*/ 492797 h 1336328"/>
              <a:gd name="connsiteX4" fmla="*/ 1906073 w 3322749"/>
              <a:gd name="connsiteY4" fmla="*/ 692384 h 1336328"/>
              <a:gd name="connsiteX5" fmla="*/ 2324373 w 3322749"/>
              <a:gd name="connsiteY5" fmla="*/ 1258529 h 1336328"/>
              <a:gd name="connsiteX6" fmla="*/ 3322749 w 3322749"/>
              <a:gd name="connsiteY6" fmla="*/ 1297691 h 1336328"/>
              <a:gd name="connsiteX0" fmla="*/ 0 w 3322749"/>
              <a:gd name="connsiteY0" fmla="*/ 1335594 h 1335594"/>
              <a:gd name="connsiteX1" fmla="*/ 914409 w 3322749"/>
              <a:gd name="connsiteY1" fmla="*/ 981412 h 1335594"/>
              <a:gd name="connsiteX2" fmla="*/ 1352282 w 3322749"/>
              <a:gd name="connsiteY2" fmla="*/ 9070 h 1335594"/>
              <a:gd name="connsiteX3" fmla="*/ 1614688 w 3322749"/>
              <a:gd name="connsiteY3" fmla="*/ 492063 h 1335594"/>
              <a:gd name="connsiteX4" fmla="*/ 2127421 w 3322749"/>
              <a:gd name="connsiteY4" fmla="*/ 435602 h 1335594"/>
              <a:gd name="connsiteX5" fmla="*/ 2324373 w 3322749"/>
              <a:gd name="connsiteY5" fmla="*/ 1257795 h 1335594"/>
              <a:gd name="connsiteX6" fmla="*/ 3322749 w 3322749"/>
              <a:gd name="connsiteY6" fmla="*/ 1296957 h 1335594"/>
              <a:gd name="connsiteX0" fmla="*/ 0 w 3322749"/>
              <a:gd name="connsiteY0" fmla="*/ 1339608 h 1339608"/>
              <a:gd name="connsiteX1" fmla="*/ 914409 w 3322749"/>
              <a:gd name="connsiteY1" fmla="*/ 985426 h 1339608"/>
              <a:gd name="connsiteX2" fmla="*/ 1352282 w 3322749"/>
              <a:gd name="connsiteY2" fmla="*/ 13084 h 1339608"/>
              <a:gd name="connsiteX3" fmla="*/ 1748840 w 3322749"/>
              <a:gd name="connsiteY3" fmla="*/ 425254 h 1339608"/>
              <a:gd name="connsiteX4" fmla="*/ 2127421 w 3322749"/>
              <a:gd name="connsiteY4" fmla="*/ 439616 h 1339608"/>
              <a:gd name="connsiteX5" fmla="*/ 2324373 w 3322749"/>
              <a:gd name="connsiteY5" fmla="*/ 1261809 h 1339608"/>
              <a:gd name="connsiteX6" fmla="*/ 3322749 w 3322749"/>
              <a:gd name="connsiteY6" fmla="*/ 1300971 h 13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39608">
                <a:moveTo>
                  <a:pt x="0" y="1339608"/>
                </a:moveTo>
                <a:cubicBezTo>
                  <a:pt x="344510" y="1237650"/>
                  <a:pt x="689029" y="1206513"/>
                  <a:pt x="914409" y="985426"/>
                </a:cubicBezTo>
                <a:cubicBezTo>
                  <a:pt x="1139789" y="764339"/>
                  <a:pt x="1213210" y="106446"/>
                  <a:pt x="1352282" y="13084"/>
                </a:cubicBezTo>
                <a:cubicBezTo>
                  <a:pt x="1491354" y="-80278"/>
                  <a:pt x="1619650" y="354165"/>
                  <a:pt x="1748840" y="425254"/>
                </a:cubicBezTo>
                <a:cubicBezTo>
                  <a:pt x="1878030" y="496343"/>
                  <a:pt x="2031499" y="300190"/>
                  <a:pt x="2127421" y="439616"/>
                </a:cubicBezTo>
                <a:cubicBezTo>
                  <a:pt x="2223343" y="579042"/>
                  <a:pt x="2088260" y="1160924"/>
                  <a:pt x="2324373" y="1261809"/>
                </a:cubicBezTo>
                <a:cubicBezTo>
                  <a:pt x="2560486" y="1362693"/>
                  <a:pt x="3322749" y="1300971"/>
                  <a:pt x="3322749" y="1300971"/>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a:extLst>
              <a:ext uri="{FF2B5EF4-FFF2-40B4-BE49-F238E27FC236}">
                <a16:creationId xmlns:a16="http://schemas.microsoft.com/office/drawing/2014/main" id="{C45809E9-4013-4F1D-B60E-B16D76A7996A}"/>
              </a:ext>
            </a:extLst>
          </p:cNvPr>
          <p:cNvSpPr/>
          <p:nvPr/>
        </p:nvSpPr>
        <p:spPr>
          <a:xfrm rot="5400000">
            <a:off x="2340278" y="4165427"/>
            <a:ext cx="1986757" cy="796377"/>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33992 h 1333992"/>
              <a:gd name="connsiteX1" fmla="*/ 914400 w 3322749"/>
              <a:gd name="connsiteY1" fmla="*/ 908989 h 1333992"/>
              <a:gd name="connsiteX2" fmla="*/ 1352282 w 3322749"/>
              <a:gd name="connsiteY2" fmla="*/ 7468 h 1333992"/>
              <a:gd name="connsiteX3" fmla="*/ 1614688 w 3322749"/>
              <a:gd name="connsiteY3" fmla="*/ 490461 h 1333992"/>
              <a:gd name="connsiteX4" fmla="*/ 1906073 w 3322749"/>
              <a:gd name="connsiteY4" fmla="*/ 690048 h 1333992"/>
              <a:gd name="connsiteX5" fmla="*/ 2331076 w 3322749"/>
              <a:gd name="connsiteY5" fmla="*/ 1076414 h 1333992"/>
              <a:gd name="connsiteX6" fmla="*/ 3322749 w 3322749"/>
              <a:gd name="connsiteY6" fmla="*/ 1295355 h 1333992"/>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31076 w 3322749"/>
              <a:gd name="connsiteY5" fmla="*/ 1072257 h 1329835"/>
              <a:gd name="connsiteX6" fmla="*/ 3322749 w 3322749"/>
              <a:gd name="connsiteY6" fmla="*/ 1291198 h 1329835"/>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24373 w 3322749"/>
              <a:gd name="connsiteY5" fmla="*/ 1252036 h 1329835"/>
              <a:gd name="connsiteX6" fmla="*/ 3322749 w 3322749"/>
              <a:gd name="connsiteY6" fmla="*/ 1291198 h 1329835"/>
              <a:gd name="connsiteX0" fmla="*/ 0 w 3322749"/>
              <a:gd name="connsiteY0" fmla="*/ 1345060 h 1345060"/>
              <a:gd name="connsiteX1" fmla="*/ 907696 w 3322749"/>
              <a:gd name="connsiteY1" fmla="*/ 767516 h 1345060"/>
              <a:gd name="connsiteX2" fmla="*/ 1352282 w 3322749"/>
              <a:gd name="connsiteY2" fmla="*/ 18536 h 1345060"/>
              <a:gd name="connsiteX3" fmla="*/ 1701888 w 3322749"/>
              <a:gd name="connsiteY3" fmla="*/ 267270 h 1345060"/>
              <a:gd name="connsiteX4" fmla="*/ 1906073 w 3322749"/>
              <a:gd name="connsiteY4" fmla="*/ 701116 h 1345060"/>
              <a:gd name="connsiteX5" fmla="*/ 2324373 w 3322749"/>
              <a:gd name="connsiteY5" fmla="*/ 1267261 h 1345060"/>
              <a:gd name="connsiteX6" fmla="*/ 3322749 w 3322749"/>
              <a:gd name="connsiteY6" fmla="*/ 1306423 h 1345060"/>
              <a:gd name="connsiteX0" fmla="*/ 0 w 3322749"/>
              <a:gd name="connsiteY0" fmla="*/ 1345507 h 1345507"/>
              <a:gd name="connsiteX1" fmla="*/ 907696 w 3322749"/>
              <a:gd name="connsiteY1" fmla="*/ 767963 h 1345507"/>
              <a:gd name="connsiteX2" fmla="*/ 1352282 w 3322749"/>
              <a:gd name="connsiteY2" fmla="*/ 18983 h 1345507"/>
              <a:gd name="connsiteX3" fmla="*/ 1701888 w 3322749"/>
              <a:gd name="connsiteY3" fmla="*/ 267717 h 1345507"/>
              <a:gd name="connsiteX4" fmla="*/ 1946321 w 3322749"/>
              <a:gd name="connsiteY4" fmla="*/ 745145 h 1345507"/>
              <a:gd name="connsiteX5" fmla="*/ 2324373 w 3322749"/>
              <a:gd name="connsiteY5" fmla="*/ 1267708 h 1345507"/>
              <a:gd name="connsiteX6" fmla="*/ 3322749 w 3322749"/>
              <a:gd name="connsiteY6" fmla="*/ 1306870 h 1345507"/>
              <a:gd name="connsiteX0" fmla="*/ 0 w 3322749"/>
              <a:gd name="connsiteY0" fmla="*/ 1363146 h 1363146"/>
              <a:gd name="connsiteX1" fmla="*/ 854036 w 3322749"/>
              <a:gd name="connsiteY1" fmla="*/ 1079785 h 1363146"/>
              <a:gd name="connsiteX2" fmla="*/ 1352282 w 3322749"/>
              <a:gd name="connsiteY2" fmla="*/ 36622 h 1363146"/>
              <a:gd name="connsiteX3" fmla="*/ 1701888 w 3322749"/>
              <a:gd name="connsiteY3" fmla="*/ 285356 h 1363146"/>
              <a:gd name="connsiteX4" fmla="*/ 1946321 w 3322749"/>
              <a:gd name="connsiteY4" fmla="*/ 762784 h 1363146"/>
              <a:gd name="connsiteX5" fmla="*/ 2324373 w 3322749"/>
              <a:gd name="connsiteY5" fmla="*/ 1285347 h 1363146"/>
              <a:gd name="connsiteX6" fmla="*/ 3322749 w 3322749"/>
              <a:gd name="connsiteY6" fmla="*/ 1324509 h 1363146"/>
              <a:gd name="connsiteX0" fmla="*/ 0 w 3322749"/>
              <a:gd name="connsiteY0" fmla="*/ 1363146 h 1363146"/>
              <a:gd name="connsiteX1" fmla="*/ 854036 w 3322749"/>
              <a:gd name="connsiteY1" fmla="*/ 1079785 h 1363146"/>
              <a:gd name="connsiteX2" fmla="*/ 1352282 w 3322749"/>
              <a:gd name="connsiteY2" fmla="*/ 36622 h 1363146"/>
              <a:gd name="connsiteX3" fmla="*/ 1701888 w 3322749"/>
              <a:gd name="connsiteY3" fmla="*/ 285356 h 1363146"/>
              <a:gd name="connsiteX4" fmla="*/ 1946321 w 3322749"/>
              <a:gd name="connsiteY4" fmla="*/ 762784 h 1363146"/>
              <a:gd name="connsiteX5" fmla="*/ 2324373 w 3322749"/>
              <a:gd name="connsiteY5" fmla="*/ 1285347 h 1363146"/>
              <a:gd name="connsiteX6" fmla="*/ 3322749 w 3322749"/>
              <a:gd name="connsiteY6" fmla="*/ 1324509 h 1363146"/>
              <a:gd name="connsiteX0" fmla="*/ 0 w 3322749"/>
              <a:gd name="connsiteY0" fmla="*/ 1084218 h 1084218"/>
              <a:gd name="connsiteX1" fmla="*/ 854036 w 3322749"/>
              <a:gd name="connsiteY1" fmla="*/ 800857 h 1084218"/>
              <a:gd name="connsiteX2" fmla="*/ 1224845 w 3322749"/>
              <a:gd name="connsiteY2" fmla="*/ 247999 h 1084218"/>
              <a:gd name="connsiteX3" fmla="*/ 1701888 w 3322749"/>
              <a:gd name="connsiteY3" fmla="*/ 6428 h 1084218"/>
              <a:gd name="connsiteX4" fmla="*/ 1946321 w 3322749"/>
              <a:gd name="connsiteY4" fmla="*/ 483856 h 1084218"/>
              <a:gd name="connsiteX5" fmla="*/ 2324373 w 3322749"/>
              <a:gd name="connsiteY5" fmla="*/ 1006419 h 1084218"/>
              <a:gd name="connsiteX6" fmla="*/ 3322749 w 3322749"/>
              <a:gd name="connsiteY6" fmla="*/ 1045581 h 1084218"/>
              <a:gd name="connsiteX0" fmla="*/ 0 w 3322749"/>
              <a:gd name="connsiteY0" fmla="*/ 1086311 h 1086311"/>
              <a:gd name="connsiteX1" fmla="*/ 854036 w 3322749"/>
              <a:gd name="connsiteY1" fmla="*/ 802950 h 1086311"/>
              <a:gd name="connsiteX2" fmla="*/ 1224845 w 3322749"/>
              <a:gd name="connsiteY2" fmla="*/ 250092 h 1086311"/>
              <a:gd name="connsiteX3" fmla="*/ 1701888 w 3322749"/>
              <a:gd name="connsiteY3" fmla="*/ 8521 h 1086311"/>
              <a:gd name="connsiteX4" fmla="*/ 1946321 w 3322749"/>
              <a:gd name="connsiteY4" fmla="*/ 485949 h 1086311"/>
              <a:gd name="connsiteX5" fmla="*/ 2324373 w 3322749"/>
              <a:gd name="connsiteY5" fmla="*/ 1008512 h 1086311"/>
              <a:gd name="connsiteX6" fmla="*/ 3322749 w 3322749"/>
              <a:gd name="connsiteY6" fmla="*/ 1047674 h 1086311"/>
              <a:gd name="connsiteX0" fmla="*/ 0 w 3322749"/>
              <a:gd name="connsiteY0" fmla="*/ 1086617 h 1086617"/>
              <a:gd name="connsiteX1" fmla="*/ 854036 w 3322749"/>
              <a:gd name="connsiteY1" fmla="*/ 803256 h 1086617"/>
              <a:gd name="connsiteX2" fmla="*/ 1224845 w 3322749"/>
              <a:gd name="connsiteY2" fmla="*/ 250398 h 1086617"/>
              <a:gd name="connsiteX3" fmla="*/ 1701888 w 3322749"/>
              <a:gd name="connsiteY3" fmla="*/ 8827 h 1086617"/>
              <a:gd name="connsiteX4" fmla="*/ 1946321 w 3322749"/>
              <a:gd name="connsiteY4" fmla="*/ 486255 h 1086617"/>
              <a:gd name="connsiteX5" fmla="*/ 2324373 w 3322749"/>
              <a:gd name="connsiteY5" fmla="*/ 1008818 h 1086617"/>
              <a:gd name="connsiteX6" fmla="*/ 3322749 w 3322749"/>
              <a:gd name="connsiteY6" fmla="*/ 1047980 h 1086617"/>
              <a:gd name="connsiteX0" fmla="*/ 0 w 3322749"/>
              <a:gd name="connsiteY0" fmla="*/ 1084219 h 1084219"/>
              <a:gd name="connsiteX1" fmla="*/ 854036 w 3322749"/>
              <a:gd name="connsiteY1" fmla="*/ 800858 h 1084219"/>
              <a:gd name="connsiteX2" fmla="*/ 1224845 w 3322749"/>
              <a:gd name="connsiteY2" fmla="*/ 248000 h 1084219"/>
              <a:gd name="connsiteX3" fmla="*/ 1701893 w 3322749"/>
              <a:gd name="connsiteY3" fmla="*/ 6428 h 1084219"/>
              <a:gd name="connsiteX4" fmla="*/ 1946321 w 3322749"/>
              <a:gd name="connsiteY4" fmla="*/ 483857 h 1084219"/>
              <a:gd name="connsiteX5" fmla="*/ 2324373 w 3322749"/>
              <a:gd name="connsiteY5" fmla="*/ 1006420 h 1084219"/>
              <a:gd name="connsiteX6" fmla="*/ 3322749 w 3322749"/>
              <a:gd name="connsiteY6" fmla="*/ 1045582 h 1084219"/>
              <a:gd name="connsiteX0" fmla="*/ 0 w 3322749"/>
              <a:gd name="connsiteY0" fmla="*/ 1077801 h 1077801"/>
              <a:gd name="connsiteX1" fmla="*/ 854036 w 3322749"/>
              <a:gd name="connsiteY1" fmla="*/ 794440 h 1077801"/>
              <a:gd name="connsiteX2" fmla="*/ 1224845 w 3322749"/>
              <a:gd name="connsiteY2" fmla="*/ 241582 h 1077801"/>
              <a:gd name="connsiteX3" fmla="*/ 1701893 w 3322749"/>
              <a:gd name="connsiteY3" fmla="*/ 10 h 1077801"/>
              <a:gd name="connsiteX4" fmla="*/ 1946321 w 3322749"/>
              <a:gd name="connsiteY4" fmla="*/ 477439 h 1077801"/>
              <a:gd name="connsiteX5" fmla="*/ 2324373 w 3322749"/>
              <a:gd name="connsiteY5" fmla="*/ 1000002 h 1077801"/>
              <a:gd name="connsiteX6" fmla="*/ 3322749 w 3322749"/>
              <a:gd name="connsiteY6" fmla="*/ 1039164 h 1077801"/>
              <a:gd name="connsiteX0" fmla="*/ 0 w 3322749"/>
              <a:gd name="connsiteY0" fmla="*/ 1077834 h 1077834"/>
              <a:gd name="connsiteX1" fmla="*/ 854036 w 3322749"/>
              <a:gd name="connsiteY1" fmla="*/ 794473 h 1077834"/>
              <a:gd name="connsiteX2" fmla="*/ 1224845 w 3322749"/>
              <a:gd name="connsiteY2" fmla="*/ 241615 h 1077834"/>
              <a:gd name="connsiteX3" fmla="*/ 1701893 w 3322749"/>
              <a:gd name="connsiteY3" fmla="*/ 43 h 1077834"/>
              <a:gd name="connsiteX4" fmla="*/ 1946321 w 3322749"/>
              <a:gd name="connsiteY4" fmla="*/ 477472 h 1077834"/>
              <a:gd name="connsiteX5" fmla="*/ 2324373 w 3322749"/>
              <a:gd name="connsiteY5" fmla="*/ 1000035 h 1077834"/>
              <a:gd name="connsiteX6" fmla="*/ 3322749 w 3322749"/>
              <a:gd name="connsiteY6" fmla="*/ 1039197 h 1077834"/>
              <a:gd name="connsiteX0" fmla="*/ 0 w 3322749"/>
              <a:gd name="connsiteY0" fmla="*/ 1209257 h 1209257"/>
              <a:gd name="connsiteX1" fmla="*/ 854036 w 3322749"/>
              <a:gd name="connsiteY1" fmla="*/ 925896 h 1209257"/>
              <a:gd name="connsiteX2" fmla="*/ 1224845 w 3322749"/>
              <a:gd name="connsiteY2" fmla="*/ 373038 h 1209257"/>
              <a:gd name="connsiteX3" fmla="*/ 1701893 w 3322749"/>
              <a:gd name="connsiteY3" fmla="*/ 131466 h 1209257"/>
              <a:gd name="connsiteX4" fmla="*/ 1946321 w 3322749"/>
              <a:gd name="connsiteY4" fmla="*/ 608895 h 1209257"/>
              <a:gd name="connsiteX5" fmla="*/ 2324373 w 3322749"/>
              <a:gd name="connsiteY5" fmla="*/ 1131458 h 1209257"/>
              <a:gd name="connsiteX6" fmla="*/ 3322749 w 3322749"/>
              <a:gd name="connsiteY6" fmla="*/ 1170620 h 1209257"/>
              <a:gd name="connsiteX0" fmla="*/ 0 w 3322749"/>
              <a:gd name="connsiteY0" fmla="*/ 1209257 h 1209257"/>
              <a:gd name="connsiteX1" fmla="*/ 854036 w 3322749"/>
              <a:gd name="connsiteY1" fmla="*/ 925896 h 1209257"/>
              <a:gd name="connsiteX2" fmla="*/ 1224845 w 3322749"/>
              <a:gd name="connsiteY2" fmla="*/ 373038 h 1209257"/>
              <a:gd name="connsiteX3" fmla="*/ 1701893 w 3322749"/>
              <a:gd name="connsiteY3" fmla="*/ 131466 h 1209257"/>
              <a:gd name="connsiteX4" fmla="*/ 1946321 w 3322749"/>
              <a:gd name="connsiteY4" fmla="*/ 608895 h 1209257"/>
              <a:gd name="connsiteX5" fmla="*/ 2324373 w 3322749"/>
              <a:gd name="connsiteY5" fmla="*/ 1131458 h 1209257"/>
              <a:gd name="connsiteX6" fmla="*/ 3322749 w 3322749"/>
              <a:gd name="connsiteY6" fmla="*/ 1170620 h 1209257"/>
              <a:gd name="connsiteX0" fmla="*/ 0 w 3322749"/>
              <a:gd name="connsiteY0" fmla="*/ 1214463 h 1214463"/>
              <a:gd name="connsiteX1" fmla="*/ 854036 w 3322749"/>
              <a:gd name="connsiteY1" fmla="*/ 931102 h 1214463"/>
              <a:gd name="connsiteX2" fmla="*/ 1224845 w 3322749"/>
              <a:gd name="connsiteY2" fmla="*/ 378244 h 1214463"/>
              <a:gd name="connsiteX3" fmla="*/ 1701893 w 3322749"/>
              <a:gd name="connsiteY3" fmla="*/ 136672 h 1214463"/>
              <a:gd name="connsiteX4" fmla="*/ 1946321 w 3322749"/>
              <a:gd name="connsiteY4" fmla="*/ 614101 h 1214463"/>
              <a:gd name="connsiteX5" fmla="*/ 2324373 w 3322749"/>
              <a:gd name="connsiteY5" fmla="*/ 1136664 h 1214463"/>
              <a:gd name="connsiteX6" fmla="*/ 3322749 w 3322749"/>
              <a:gd name="connsiteY6" fmla="*/ 1175826 h 1214463"/>
              <a:gd name="connsiteX0" fmla="*/ 0 w 3322749"/>
              <a:gd name="connsiteY0" fmla="*/ 1214464 h 1214464"/>
              <a:gd name="connsiteX1" fmla="*/ 854036 w 3322749"/>
              <a:gd name="connsiteY1" fmla="*/ 931103 h 1214464"/>
              <a:gd name="connsiteX2" fmla="*/ 1224845 w 3322749"/>
              <a:gd name="connsiteY2" fmla="*/ 378245 h 1214464"/>
              <a:gd name="connsiteX3" fmla="*/ 1701893 w 3322749"/>
              <a:gd name="connsiteY3" fmla="*/ 136673 h 1214464"/>
              <a:gd name="connsiteX4" fmla="*/ 1946321 w 3322749"/>
              <a:gd name="connsiteY4" fmla="*/ 614102 h 1214464"/>
              <a:gd name="connsiteX5" fmla="*/ 2324373 w 3322749"/>
              <a:gd name="connsiteY5" fmla="*/ 1136665 h 1214464"/>
              <a:gd name="connsiteX6" fmla="*/ 3322749 w 3322749"/>
              <a:gd name="connsiteY6" fmla="*/ 1175827 h 1214464"/>
              <a:gd name="connsiteX0" fmla="*/ 0 w 3322749"/>
              <a:gd name="connsiteY0" fmla="*/ 1200132 h 1200132"/>
              <a:gd name="connsiteX1" fmla="*/ 854036 w 3322749"/>
              <a:gd name="connsiteY1" fmla="*/ 916771 h 1200132"/>
              <a:gd name="connsiteX2" fmla="*/ 1224845 w 3322749"/>
              <a:gd name="connsiteY2" fmla="*/ 363913 h 1200132"/>
              <a:gd name="connsiteX3" fmla="*/ 1829334 w 3322749"/>
              <a:gd name="connsiteY3" fmla="*/ 133093 h 1200132"/>
              <a:gd name="connsiteX4" fmla="*/ 1946321 w 3322749"/>
              <a:gd name="connsiteY4" fmla="*/ 599770 h 1200132"/>
              <a:gd name="connsiteX5" fmla="*/ 2324373 w 3322749"/>
              <a:gd name="connsiteY5" fmla="*/ 1122333 h 1200132"/>
              <a:gd name="connsiteX6" fmla="*/ 3322749 w 3322749"/>
              <a:gd name="connsiteY6" fmla="*/ 1161495 h 1200132"/>
              <a:gd name="connsiteX0" fmla="*/ 0 w 3322749"/>
              <a:gd name="connsiteY0" fmla="*/ 1073550 h 1073550"/>
              <a:gd name="connsiteX1" fmla="*/ 854036 w 3322749"/>
              <a:gd name="connsiteY1" fmla="*/ 790189 h 1073550"/>
              <a:gd name="connsiteX2" fmla="*/ 1224845 w 3322749"/>
              <a:gd name="connsiteY2" fmla="*/ 237331 h 1073550"/>
              <a:gd name="connsiteX3" fmla="*/ 1829334 w 3322749"/>
              <a:gd name="connsiteY3" fmla="*/ 6511 h 1073550"/>
              <a:gd name="connsiteX4" fmla="*/ 2020102 w 3322749"/>
              <a:gd name="connsiteY4" fmla="*/ 467812 h 1073550"/>
              <a:gd name="connsiteX5" fmla="*/ 2324373 w 3322749"/>
              <a:gd name="connsiteY5" fmla="*/ 995751 h 1073550"/>
              <a:gd name="connsiteX6" fmla="*/ 3322749 w 3322749"/>
              <a:gd name="connsiteY6" fmla="*/ 1034913 h 1073550"/>
              <a:gd name="connsiteX0" fmla="*/ 0 w 3322749"/>
              <a:gd name="connsiteY0" fmla="*/ 1067525 h 1067525"/>
              <a:gd name="connsiteX1" fmla="*/ 854036 w 3322749"/>
              <a:gd name="connsiteY1" fmla="*/ 784164 h 1067525"/>
              <a:gd name="connsiteX2" fmla="*/ 1338875 w 3322749"/>
              <a:gd name="connsiteY2" fmla="*/ 381834 h 1067525"/>
              <a:gd name="connsiteX3" fmla="*/ 1829334 w 3322749"/>
              <a:gd name="connsiteY3" fmla="*/ 486 h 1067525"/>
              <a:gd name="connsiteX4" fmla="*/ 2020102 w 3322749"/>
              <a:gd name="connsiteY4" fmla="*/ 461787 h 1067525"/>
              <a:gd name="connsiteX5" fmla="*/ 2324373 w 3322749"/>
              <a:gd name="connsiteY5" fmla="*/ 989726 h 1067525"/>
              <a:gd name="connsiteX6" fmla="*/ 3322749 w 3322749"/>
              <a:gd name="connsiteY6" fmla="*/ 1028888 h 10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067525">
                <a:moveTo>
                  <a:pt x="0" y="1067525"/>
                </a:moveTo>
                <a:cubicBezTo>
                  <a:pt x="344510" y="965567"/>
                  <a:pt x="630890" y="898446"/>
                  <a:pt x="854036" y="784164"/>
                </a:cubicBezTo>
                <a:cubicBezTo>
                  <a:pt x="1077182" y="669882"/>
                  <a:pt x="1176325" y="512447"/>
                  <a:pt x="1338875" y="381834"/>
                </a:cubicBezTo>
                <a:cubicBezTo>
                  <a:pt x="1501425" y="251221"/>
                  <a:pt x="1715796" y="-12840"/>
                  <a:pt x="1829334" y="486"/>
                </a:cubicBezTo>
                <a:cubicBezTo>
                  <a:pt x="1942872" y="13812"/>
                  <a:pt x="1937596" y="296914"/>
                  <a:pt x="2020102" y="461787"/>
                </a:cubicBezTo>
                <a:cubicBezTo>
                  <a:pt x="2102608" y="626660"/>
                  <a:pt x="2088260" y="888841"/>
                  <a:pt x="2324373" y="989726"/>
                </a:cubicBezTo>
                <a:cubicBezTo>
                  <a:pt x="2560486" y="1090610"/>
                  <a:pt x="3322749" y="1028888"/>
                  <a:pt x="3322749" y="1028888"/>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FE90911-3C9E-4D12-817C-51BA8E161BD9}"/>
              </a:ext>
            </a:extLst>
          </p:cNvPr>
          <p:cNvCxnSpPr/>
          <p:nvPr/>
        </p:nvCxnSpPr>
        <p:spPr>
          <a:xfrm>
            <a:off x="575421"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A22D754-B349-409A-8DF7-D0AE616BADA4}"/>
              </a:ext>
            </a:extLst>
          </p:cNvPr>
          <p:cNvCxnSpPr/>
          <p:nvPr/>
        </p:nvCxnSpPr>
        <p:spPr>
          <a:xfrm>
            <a:off x="1722005"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1C9E9A-FFE6-495D-8B93-8A68E4200660}"/>
              </a:ext>
            </a:extLst>
          </p:cNvPr>
          <p:cNvCxnSpPr/>
          <p:nvPr/>
        </p:nvCxnSpPr>
        <p:spPr>
          <a:xfrm>
            <a:off x="2908251"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C8745F0-DA5C-4BE2-8120-444D30E0FE40}"/>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40" name="Freeform 3">
            <a:extLst>
              <a:ext uri="{FF2B5EF4-FFF2-40B4-BE49-F238E27FC236}">
                <a16:creationId xmlns:a16="http://schemas.microsoft.com/office/drawing/2014/main" id="{36793937-A3F2-4228-92AF-AB22401D6964}"/>
              </a:ext>
            </a:extLst>
          </p:cNvPr>
          <p:cNvSpPr/>
          <p:nvPr/>
        </p:nvSpPr>
        <p:spPr>
          <a:xfrm>
            <a:off x="5239740" y="1973240"/>
            <a:ext cx="3763342" cy="3688008"/>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031E673-4E6D-4320-BEEB-3842E0A2E7CC}"/>
                  </a:ext>
                </a:extLst>
              </p:cNvPr>
              <p:cNvSpPr txBox="1"/>
              <p:nvPr/>
            </p:nvSpPr>
            <p:spPr>
              <a:xfrm>
                <a:off x="468273" y="5650459"/>
                <a:ext cx="280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b="0" i="1" smtClean="0">
                              <a:latin typeface="Cambria Math" panose="02040503050406030204" pitchFamily="18" charset="0"/>
                            </a:rPr>
                            <m:t>𝑥</m:t>
                          </m:r>
                        </m:e>
                        <m:sub>
                          <m:r>
                            <a:rPr lang="en-AU" b="0" i="1" smtClean="0">
                              <a:latin typeface="Cambria Math" panose="02040503050406030204" pitchFamily="18" charset="0"/>
                            </a:rPr>
                            <m:t>1</m:t>
                          </m:r>
                        </m:sub>
                        <m:sup>
                          <m:r>
                            <a:rPr lang="en-AU" b="0" i="1" smtClean="0">
                              <a:latin typeface="Cambria Math" panose="02040503050406030204" pitchFamily="18" charset="0"/>
                            </a:rPr>
                            <m:t>∗</m:t>
                          </m:r>
                        </m:sup>
                      </m:sSubSup>
                    </m:oMath>
                  </m:oMathPara>
                </a14:m>
                <a:endParaRPr lang="en-AU" dirty="0"/>
              </a:p>
            </p:txBody>
          </p:sp>
        </mc:Choice>
        <mc:Fallback xmlns="">
          <p:sp>
            <p:nvSpPr>
              <p:cNvPr id="43" name="TextBox 42">
                <a:extLst>
                  <a:ext uri="{FF2B5EF4-FFF2-40B4-BE49-F238E27FC236}">
                    <a16:creationId xmlns:a16="http://schemas.microsoft.com/office/drawing/2014/main" id="{0031E673-4E6D-4320-BEEB-3842E0A2E7CC}"/>
                  </a:ext>
                </a:extLst>
              </p:cNvPr>
              <p:cNvSpPr txBox="1">
                <a:spLocks noRot="1" noChangeAspect="1" noMove="1" noResize="1" noEditPoints="1" noAdjustHandles="1" noChangeArrowheads="1" noChangeShapeType="1" noTextEdit="1"/>
              </p:cNvSpPr>
              <p:nvPr/>
            </p:nvSpPr>
            <p:spPr>
              <a:xfrm>
                <a:off x="468273" y="5650459"/>
                <a:ext cx="280269" cy="276999"/>
              </a:xfrm>
              <a:prstGeom prst="rect">
                <a:avLst/>
              </a:prstGeom>
              <a:blipFill>
                <a:blip r:embed="rId4"/>
                <a:stretch>
                  <a:fillRect l="-13043" r="-4348"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4655DAD-558B-4EBE-B04A-868FC2D717D0}"/>
                  </a:ext>
                </a:extLst>
              </p:cNvPr>
              <p:cNvSpPr txBox="1"/>
              <p:nvPr/>
            </p:nvSpPr>
            <p:spPr>
              <a:xfrm>
                <a:off x="1594984" y="5650458"/>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i="1">
                              <a:latin typeface="Cambria Math" panose="02040503050406030204" pitchFamily="18" charset="0"/>
                            </a:rPr>
                            <m:t>𝑥</m:t>
                          </m:r>
                        </m:e>
                        <m:sub>
                          <m:r>
                            <a:rPr lang="en-AU" b="0" i="1" smtClean="0">
                              <a:latin typeface="Cambria Math" panose="02040503050406030204" pitchFamily="18" charset="0"/>
                            </a:rPr>
                            <m:t>2</m:t>
                          </m:r>
                        </m:sub>
                        <m:sup>
                          <m:r>
                            <a:rPr lang="en-AU" i="1">
                              <a:latin typeface="Cambria Math" panose="02040503050406030204" pitchFamily="18" charset="0"/>
                            </a:rPr>
                            <m:t>∗</m:t>
                          </m:r>
                        </m:sup>
                      </m:sSubSup>
                    </m:oMath>
                  </m:oMathPara>
                </a14:m>
                <a:endParaRPr lang="en-AU" dirty="0"/>
              </a:p>
            </p:txBody>
          </p:sp>
        </mc:Choice>
        <mc:Fallback xmlns="">
          <p:sp>
            <p:nvSpPr>
              <p:cNvPr id="44" name="TextBox 43">
                <a:extLst>
                  <a:ext uri="{FF2B5EF4-FFF2-40B4-BE49-F238E27FC236}">
                    <a16:creationId xmlns:a16="http://schemas.microsoft.com/office/drawing/2014/main" id="{C4655DAD-558B-4EBE-B04A-868FC2D717D0}"/>
                  </a:ext>
                </a:extLst>
              </p:cNvPr>
              <p:cNvSpPr txBox="1">
                <a:spLocks noRot="1" noChangeAspect="1" noMove="1" noResize="1" noEditPoints="1" noAdjustHandles="1" noChangeArrowheads="1" noChangeShapeType="1" noTextEdit="1"/>
              </p:cNvSpPr>
              <p:nvPr/>
            </p:nvSpPr>
            <p:spPr>
              <a:xfrm>
                <a:off x="1594984" y="5650458"/>
                <a:ext cx="281423" cy="276999"/>
              </a:xfrm>
              <a:prstGeom prst="rect">
                <a:avLst/>
              </a:prstGeom>
              <a:blipFill>
                <a:blip r:embed="rId5"/>
                <a:stretch>
                  <a:fillRect l="-13043" r="-6522"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C023155-377F-4A50-B9EE-3B765566BCB4}"/>
                  </a:ext>
                </a:extLst>
              </p:cNvPr>
              <p:cNvSpPr txBox="1"/>
              <p:nvPr/>
            </p:nvSpPr>
            <p:spPr>
              <a:xfrm>
                <a:off x="2794756" y="565185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i="1">
                              <a:latin typeface="Cambria Math" panose="02040503050406030204" pitchFamily="18" charset="0"/>
                            </a:rPr>
                            <m:t>𝑥</m:t>
                          </m:r>
                        </m:e>
                        <m:sub>
                          <m:r>
                            <a:rPr lang="en-AU" b="0" i="1" smtClean="0">
                              <a:latin typeface="Cambria Math" panose="02040503050406030204" pitchFamily="18" charset="0"/>
                            </a:rPr>
                            <m:t>3</m:t>
                          </m:r>
                        </m:sub>
                        <m:sup>
                          <m:r>
                            <a:rPr lang="en-AU" i="1">
                              <a:latin typeface="Cambria Math" panose="02040503050406030204" pitchFamily="18" charset="0"/>
                            </a:rPr>
                            <m:t>∗</m:t>
                          </m:r>
                        </m:sup>
                      </m:sSubSup>
                    </m:oMath>
                  </m:oMathPara>
                </a14:m>
                <a:endParaRPr lang="en-AU" dirty="0"/>
              </a:p>
            </p:txBody>
          </p:sp>
        </mc:Choice>
        <mc:Fallback xmlns="">
          <p:sp>
            <p:nvSpPr>
              <p:cNvPr id="45" name="TextBox 44">
                <a:extLst>
                  <a:ext uri="{FF2B5EF4-FFF2-40B4-BE49-F238E27FC236}">
                    <a16:creationId xmlns:a16="http://schemas.microsoft.com/office/drawing/2014/main" id="{EC023155-377F-4A50-B9EE-3B765566BCB4}"/>
                  </a:ext>
                </a:extLst>
              </p:cNvPr>
              <p:cNvSpPr txBox="1">
                <a:spLocks noRot="1" noChangeAspect="1" noMove="1" noResize="1" noEditPoints="1" noAdjustHandles="1" noChangeArrowheads="1" noChangeShapeType="1" noTextEdit="1"/>
              </p:cNvSpPr>
              <p:nvPr/>
            </p:nvSpPr>
            <p:spPr>
              <a:xfrm>
                <a:off x="2794756" y="5651850"/>
                <a:ext cx="281423" cy="276999"/>
              </a:xfrm>
              <a:prstGeom prst="rect">
                <a:avLst/>
              </a:prstGeom>
              <a:blipFill>
                <a:blip r:embed="rId6"/>
                <a:stretch>
                  <a:fillRect l="-12766" r="-6383" b="-17391"/>
                </a:stretch>
              </a:blipFill>
            </p:spPr>
            <p:txBody>
              <a:bodyPr/>
              <a:lstStyle/>
              <a:p>
                <a:r>
                  <a:rPr lang="en-AU">
                    <a:noFill/>
                  </a:rPr>
                  <a:t> </a:t>
                </a:r>
              </a:p>
            </p:txBody>
          </p:sp>
        </mc:Fallback>
      </mc:AlternateContent>
      <p:sp>
        <p:nvSpPr>
          <p:cNvPr id="46" name="Oval 45">
            <a:extLst>
              <a:ext uri="{FF2B5EF4-FFF2-40B4-BE49-F238E27FC236}">
                <a16:creationId xmlns:a16="http://schemas.microsoft.com/office/drawing/2014/main" id="{4F0349B8-06F1-426C-B8E0-E99196EACEE3}"/>
              </a:ext>
            </a:extLst>
          </p:cNvPr>
          <p:cNvSpPr/>
          <p:nvPr/>
        </p:nvSpPr>
        <p:spPr>
          <a:xfrm>
            <a:off x="6833471" y="2671399"/>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5F535B1-DAC6-4984-A48A-BC0BD4BE2EE7}"/>
              </a:ext>
            </a:extLst>
          </p:cNvPr>
          <p:cNvSpPr/>
          <p:nvPr/>
        </p:nvSpPr>
        <p:spPr>
          <a:xfrm>
            <a:off x="6941802" y="3926672"/>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E12D98-582D-4567-8B4E-4DFEBC8B57F5}"/>
              </a:ext>
            </a:extLst>
          </p:cNvPr>
          <p:cNvSpPr/>
          <p:nvPr/>
        </p:nvSpPr>
        <p:spPr>
          <a:xfrm>
            <a:off x="7474358" y="5231602"/>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D329F7-6BE1-43CC-9DF4-5B6C39655B98}"/>
                  </a:ext>
                </a:extLst>
              </p:cNvPr>
              <p:cNvSpPr txBox="1"/>
              <p:nvPr/>
            </p:nvSpPr>
            <p:spPr>
              <a:xfrm>
                <a:off x="6977487" y="2448416"/>
                <a:ext cx="964944"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i="1">
                                  <a:solidFill>
                                    <a:srgbClr val="0099FF"/>
                                  </a:solidFill>
                                  <a:latin typeface="Cambria Math" panose="02040503050406030204" pitchFamily="18" charset="0"/>
                                </a:rPr>
                                <m:t>1</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19" name="TextBox 18">
                <a:extLst>
                  <a:ext uri="{FF2B5EF4-FFF2-40B4-BE49-F238E27FC236}">
                    <a16:creationId xmlns:a16="http://schemas.microsoft.com/office/drawing/2014/main" id="{15D329F7-6BE1-43CC-9DF4-5B6C39655B98}"/>
                  </a:ext>
                </a:extLst>
              </p:cNvPr>
              <p:cNvSpPr txBox="1">
                <a:spLocks noRot="1" noChangeAspect="1" noMove="1" noResize="1" noEditPoints="1" noAdjustHandles="1" noChangeArrowheads="1" noChangeShapeType="1" noTextEdit="1"/>
              </p:cNvSpPr>
              <p:nvPr/>
            </p:nvSpPr>
            <p:spPr>
              <a:xfrm>
                <a:off x="6977487" y="2448416"/>
                <a:ext cx="964944" cy="306751"/>
              </a:xfrm>
              <a:prstGeom prst="rect">
                <a:avLst/>
              </a:prstGeom>
              <a:blipFill>
                <a:blip r:embed="rId7"/>
                <a:stretch>
                  <a:fillRect l="-5696"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67FEB1F-00DA-4794-8877-5797051C7DA5}"/>
                  </a:ext>
                </a:extLst>
              </p:cNvPr>
              <p:cNvSpPr txBox="1"/>
              <p:nvPr/>
            </p:nvSpPr>
            <p:spPr>
              <a:xfrm>
                <a:off x="7065705" y="3891880"/>
                <a:ext cx="964944"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b="0" i="1" smtClean="0">
                              <a:solidFill>
                                <a:srgbClr val="0099FF"/>
                              </a:solidFill>
                              <a:latin typeface="Cambria Math" panose="02040503050406030204" pitchFamily="18" charset="0"/>
                              <a:ea typeface="Cambria Math" panose="02040503050406030204" pitchFamily="18" charset="0"/>
                            </a:rPr>
                            <m:t> </m:t>
                          </m:r>
                          <m:r>
                            <a:rPr lang="en-AU" b="0" i="1" smtClean="0">
                              <a:solidFill>
                                <a:srgbClr val="0099FF"/>
                              </a:solidFill>
                              <a:latin typeface="Cambria Math" panose="02040503050406030204" pitchFamily="18" charset="0"/>
                              <a:ea typeface="Cambria Math" panose="02040503050406030204" pitchFamily="18" charset="0"/>
                            </a:rPr>
                            <m:t>𝑌</m:t>
                          </m:r>
                          <m:r>
                            <a:rPr lang="en-AU" b="0" i="1" smtClean="0">
                              <a:solidFill>
                                <a:srgbClr val="0099FF"/>
                              </a:solidFill>
                              <a:latin typeface="Cambria Math" panose="02040503050406030204" pitchFamily="18" charset="0"/>
                              <a:ea typeface="Cambria Math" panose="02040503050406030204" pitchFamily="18" charset="0"/>
                            </a:rPr>
                            <m:t> | </m:t>
                          </m:r>
                          <m:r>
                            <a:rPr lang="en-AU" b="0" i="1" smtClean="0">
                              <a:solidFill>
                                <a:srgbClr val="0099FF"/>
                              </a:solidFill>
                              <a:latin typeface="Cambria Math" panose="02040503050406030204" pitchFamily="18" charset="0"/>
                              <a:ea typeface="Cambria Math" panose="02040503050406030204" pitchFamily="18" charset="0"/>
                            </a:rPr>
                            <m:t>𝑋</m:t>
                          </m:r>
                          <m:r>
                            <a:rPr lang="en-AU" b="0" i="1" smtClean="0">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2</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50" name="TextBox 49">
                <a:extLst>
                  <a:ext uri="{FF2B5EF4-FFF2-40B4-BE49-F238E27FC236}">
                    <a16:creationId xmlns:a16="http://schemas.microsoft.com/office/drawing/2014/main" id="{467FEB1F-00DA-4794-8877-5797051C7DA5}"/>
                  </a:ext>
                </a:extLst>
              </p:cNvPr>
              <p:cNvSpPr txBox="1">
                <a:spLocks noRot="1" noChangeAspect="1" noMove="1" noResize="1" noEditPoints="1" noAdjustHandles="1" noChangeArrowheads="1" noChangeShapeType="1" noTextEdit="1"/>
              </p:cNvSpPr>
              <p:nvPr/>
            </p:nvSpPr>
            <p:spPr>
              <a:xfrm>
                <a:off x="7065705" y="3891880"/>
                <a:ext cx="964944" cy="307200"/>
              </a:xfrm>
              <a:prstGeom prst="rect">
                <a:avLst/>
              </a:prstGeom>
              <a:blipFill>
                <a:blip r:embed="rId8"/>
                <a:stretch>
                  <a:fillRect l="-5063" b="-25490"/>
                </a:stretch>
              </a:blipFill>
            </p:spPr>
            <p:txBody>
              <a:bodyPr/>
              <a:lstStyle/>
              <a:p>
                <a:r>
                  <a:rPr lang="en-AU">
                    <a:noFill/>
                  </a:rPr>
                  <a:t> </a:t>
                </a:r>
              </a:p>
            </p:txBody>
          </p:sp>
        </mc:Fallback>
      </mc:AlternateContent>
      <p:sp>
        <p:nvSpPr>
          <p:cNvPr id="52" name="Oval 51">
            <a:extLst>
              <a:ext uri="{FF2B5EF4-FFF2-40B4-BE49-F238E27FC236}">
                <a16:creationId xmlns:a16="http://schemas.microsoft.com/office/drawing/2014/main" id="{9CAD961E-BE6B-48D3-8C69-BF60A9ED8406}"/>
              </a:ext>
            </a:extLst>
          </p:cNvPr>
          <p:cNvSpPr/>
          <p:nvPr/>
        </p:nvSpPr>
        <p:spPr>
          <a:xfrm>
            <a:off x="6689455" y="280466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55F0522-3090-4DC2-B700-A613A6642C6C}"/>
              </a:ext>
            </a:extLst>
          </p:cNvPr>
          <p:cNvSpPr/>
          <p:nvPr/>
        </p:nvSpPr>
        <p:spPr>
          <a:xfrm>
            <a:off x="7632858" y="514744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F72C055-7B43-4BE8-9736-AC6F2FA0CBF9}"/>
                  </a:ext>
                </a:extLst>
              </p:cNvPr>
              <p:cNvSpPr txBox="1"/>
              <p:nvPr/>
            </p:nvSpPr>
            <p:spPr>
              <a:xfrm>
                <a:off x="7704866" y="4864561"/>
                <a:ext cx="964944"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CC66"/>
                              </a:solidFill>
                              <a:latin typeface="Cambria Math" panose="02040503050406030204" pitchFamily="18" charset="0"/>
                              <a:ea typeface="Cambria Math" panose="02040503050406030204" pitchFamily="18" charset="0"/>
                            </a:rPr>
                          </m:ctrlPr>
                        </m:sSubPr>
                        <m:e>
                          <m:acc>
                            <m:accPr>
                              <m:chr m:val="̂"/>
                              <m:ctrlPr>
                                <a:rPr lang="en-AU" i="1" smtClean="0">
                                  <a:solidFill>
                                    <a:srgbClr val="00CC66"/>
                                  </a:solidFill>
                                  <a:latin typeface="Cambria Math" panose="02040503050406030204" pitchFamily="18" charset="0"/>
                                  <a:ea typeface="Cambria Math" panose="02040503050406030204" pitchFamily="18" charset="0"/>
                                </a:rPr>
                              </m:ctrlPr>
                            </m:accPr>
                            <m:e>
                              <m:r>
                                <a:rPr lang="en-AU" i="1">
                                  <a:solidFill>
                                    <a:srgbClr val="00CC66"/>
                                  </a:solidFill>
                                  <a:latin typeface="Cambria Math" panose="02040503050406030204" pitchFamily="18" charset="0"/>
                                  <a:ea typeface="Cambria Math" panose="02040503050406030204" pitchFamily="18" charset="0"/>
                                </a:rPr>
                                <m:t>𝜇</m:t>
                              </m:r>
                            </m:e>
                          </m:acc>
                        </m:e>
                        <m:sub>
                          <m:r>
                            <a:rPr lang="en-AU" b="0" i="1" smtClean="0">
                              <a:solidFill>
                                <a:srgbClr val="00CC66"/>
                              </a:solidFill>
                              <a:latin typeface="Cambria Math" panose="02040503050406030204" pitchFamily="18" charset="0"/>
                              <a:ea typeface="Cambria Math" panose="02040503050406030204" pitchFamily="18" charset="0"/>
                            </a:rPr>
                            <m:t> </m:t>
                          </m:r>
                          <m:r>
                            <a:rPr lang="en-AU" b="0" i="1" smtClean="0">
                              <a:solidFill>
                                <a:srgbClr val="00CC66"/>
                              </a:solidFill>
                              <a:latin typeface="Cambria Math" panose="02040503050406030204" pitchFamily="18" charset="0"/>
                              <a:ea typeface="Cambria Math" panose="02040503050406030204" pitchFamily="18" charset="0"/>
                            </a:rPr>
                            <m:t>𝑌</m:t>
                          </m:r>
                          <m:r>
                            <a:rPr lang="en-AU" b="0" i="1" smtClean="0">
                              <a:solidFill>
                                <a:srgbClr val="00CC66"/>
                              </a:solidFill>
                              <a:latin typeface="Cambria Math" panose="02040503050406030204" pitchFamily="18" charset="0"/>
                              <a:ea typeface="Cambria Math" panose="02040503050406030204" pitchFamily="18" charset="0"/>
                            </a:rPr>
                            <m:t> | </m:t>
                          </m:r>
                          <m:r>
                            <a:rPr lang="en-AU" b="0" i="1" smtClean="0">
                              <a:solidFill>
                                <a:srgbClr val="00CC66"/>
                              </a:solidFill>
                              <a:latin typeface="Cambria Math" panose="02040503050406030204" pitchFamily="18" charset="0"/>
                              <a:ea typeface="Cambria Math" panose="02040503050406030204" pitchFamily="18" charset="0"/>
                            </a:rPr>
                            <m:t>𝑋</m:t>
                          </m:r>
                          <m:r>
                            <a:rPr lang="en-AU" b="0" i="1" smtClean="0">
                              <a:solidFill>
                                <a:srgbClr val="00CC66"/>
                              </a:solidFill>
                              <a:latin typeface="Cambria Math" panose="02040503050406030204" pitchFamily="18" charset="0"/>
                              <a:ea typeface="Cambria Math" panose="02040503050406030204" pitchFamily="18" charset="0"/>
                            </a:rPr>
                            <m:t> = </m:t>
                          </m:r>
                          <m:sSubSup>
                            <m:sSubSupPr>
                              <m:ctrlPr>
                                <a:rPr lang="en-AU" i="1">
                                  <a:solidFill>
                                    <a:srgbClr val="00CC66"/>
                                  </a:solidFill>
                                  <a:latin typeface="Cambria Math" panose="02040503050406030204" pitchFamily="18" charset="0"/>
                                </a:rPr>
                              </m:ctrlPr>
                            </m:sSubSupPr>
                            <m:e>
                              <m:r>
                                <a:rPr lang="en-AU" i="1">
                                  <a:solidFill>
                                    <a:srgbClr val="00CC66"/>
                                  </a:solidFill>
                                  <a:latin typeface="Cambria Math" panose="02040503050406030204" pitchFamily="18" charset="0"/>
                                </a:rPr>
                                <m:t>𝑥</m:t>
                              </m:r>
                            </m:e>
                            <m:sub>
                              <m:r>
                                <a:rPr lang="en-AU" b="0" i="1" smtClean="0">
                                  <a:solidFill>
                                    <a:srgbClr val="00CC66"/>
                                  </a:solidFill>
                                  <a:latin typeface="Cambria Math" panose="02040503050406030204" pitchFamily="18" charset="0"/>
                                </a:rPr>
                                <m:t>3</m:t>
                              </m:r>
                            </m:sub>
                            <m:sup>
                              <m:r>
                                <a:rPr lang="en-AU" i="1">
                                  <a:solidFill>
                                    <a:srgbClr val="00CC66"/>
                                  </a:solidFill>
                                  <a:latin typeface="Cambria Math" panose="02040503050406030204" pitchFamily="18" charset="0"/>
                                </a:rPr>
                                <m:t>∗</m:t>
                              </m:r>
                            </m:sup>
                          </m:sSubSup>
                        </m:sub>
                      </m:sSub>
                    </m:oMath>
                  </m:oMathPara>
                </a14:m>
                <a:endParaRPr lang="en-AU" dirty="0">
                  <a:solidFill>
                    <a:srgbClr val="00CC66"/>
                  </a:solidFill>
                </a:endParaRPr>
              </a:p>
            </p:txBody>
          </p:sp>
        </mc:Choice>
        <mc:Fallback xmlns="">
          <p:sp>
            <p:nvSpPr>
              <p:cNvPr id="67" name="TextBox 66">
                <a:extLst>
                  <a:ext uri="{FF2B5EF4-FFF2-40B4-BE49-F238E27FC236}">
                    <a16:creationId xmlns:a16="http://schemas.microsoft.com/office/drawing/2014/main" id="{5F72C055-7B43-4BE8-9736-AC6F2FA0CBF9}"/>
                  </a:ext>
                </a:extLst>
              </p:cNvPr>
              <p:cNvSpPr txBox="1">
                <a:spLocks noRot="1" noChangeAspect="1" noMove="1" noResize="1" noEditPoints="1" noAdjustHandles="1" noChangeArrowheads="1" noChangeShapeType="1" noTextEdit="1"/>
              </p:cNvSpPr>
              <p:nvPr/>
            </p:nvSpPr>
            <p:spPr>
              <a:xfrm>
                <a:off x="7704866" y="4864561"/>
                <a:ext cx="964944" cy="308482"/>
              </a:xfrm>
              <a:prstGeom prst="rect">
                <a:avLst/>
              </a:prstGeom>
              <a:blipFill>
                <a:blip r:embed="rId9"/>
                <a:stretch>
                  <a:fillRect l="-5696" t="-21569" b="-2352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99A14A2-B15F-4896-8F99-272440639583}"/>
                  </a:ext>
                </a:extLst>
              </p:cNvPr>
              <p:cNvSpPr txBox="1"/>
              <p:nvPr/>
            </p:nvSpPr>
            <p:spPr>
              <a:xfrm>
                <a:off x="300666" y="3142052"/>
                <a:ext cx="998607"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i="1">
                                  <a:solidFill>
                                    <a:srgbClr val="0099FF"/>
                                  </a:solidFill>
                                  <a:latin typeface="Cambria Math" panose="02040503050406030204" pitchFamily="18" charset="0"/>
                                </a:rPr>
                                <m:t>1</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69" name="TextBox 68">
                <a:extLst>
                  <a:ext uri="{FF2B5EF4-FFF2-40B4-BE49-F238E27FC236}">
                    <a16:creationId xmlns:a16="http://schemas.microsoft.com/office/drawing/2014/main" id="{099A14A2-B15F-4896-8F99-272440639583}"/>
                  </a:ext>
                </a:extLst>
              </p:cNvPr>
              <p:cNvSpPr txBox="1">
                <a:spLocks noRot="1" noChangeAspect="1" noMove="1" noResize="1" noEditPoints="1" noAdjustHandles="1" noChangeArrowheads="1" noChangeShapeType="1" noTextEdit="1"/>
              </p:cNvSpPr>
              <p:nvPr/>
            </p:nvSpPr>
            <p:spPr>
              <a:xfrm>
                <a:off x="300666" y="3142052"/>
                <a:ext cx="998607" cy="306751"/>
              </a:xfrm>
              <a:prstGeom prst="rect">
                <a:avLst/>
              </a:prstGeom>
              <a:blipFill>
                <a:blip r:embed="rId10"/>
                <a:stretch>
                  <a:fillRect l="-4878" b="-2549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9F12995-3279-4CD5-AFDB-82E42964FA79}"/>
                  </a:ext>
                </a:extLst>
              </p:cNvPr>
              <p:cNvSpPr txBox="1"/>
              <p:nvPr/>
            </p:nvSpPr>
            <p:spPr>
              <a:xfrm>
                <a:off x="1556811" y="3138544"/>
                <a:ext cx="998607"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2</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70" name="TextBox 69">
                <a:extLst>
                  <a:ext uri="{FF2B5EF4-FFF2-40B4-BE49-F238E27FC236}">
                    <a16:creationId xmlns:a16="http://schemas.microsoft.com/office/drawing/2014/main" id="{09F12995-3279-4CD5-AFDB-82E42964FA79}"/>
                  </a:ext>
                </a:extLst>
              </p:cNvPr>
              <p:cNvSpPr txBox="1">
                <a:spLocks noRot="1" noChangeAspect="1" noMove="1" noResize="1" noEditPoints="1" noAdjustHandles="1" noChangeArrowheads="1" noChangeShapeType="1" noTextEdit="1"/>
              </p:cNvSpPr>
              <p:nvPr/>
            </p:nvSpPr>
            <p:spPr>
              <a:xfrm>
                <a:off x="1556811" y="3138544"/>
                <a:ext cx="998607" cy="307200"/>
              </a:xfrm>
              <a:prstGeom prst="rect">
                <a:avLst/>
              </a:prstGeom>
              <a:blipFill>
                <a:blip r:embed="rId11"/>
                <a:stretch>
                  <a:fillRect l="-4878"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642B26-8F7D-482E-8C46-7B8B5BD2CDCB}"/>
                  </a:ext>
                </a:extLst>
              </p:cNvPr>
              <p:cNvSpPr txBox="1"/>
              <p:nvPr/>
            </p:nvSpPr>
            <p:spPr>
              <a:xfrm>
                <a:off x="2741430" y="3138544"/>
                <a:ext cx="998607"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3</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71" name="TextBox 70">
                <a:extLst>
                  <a:ext uri="{FF2B5EF4-FFF2-40B4-BE49-F238E27FC236}">
                    <a16:creationId xmlns:a16="http://schemas.microsoft.com/office/drawing/2014/main" id="{E1642B26-8F7D-482E-8C46-7B8B5BD2CDCB}"/>
                  </a:ext>
                </a:extLst>
              </p:cNvPr>
              <p:cNvSpPr txBox="1">
                <a:spLocks noRot="1" noChangeAspect="1" noMove="1" noResize="1" noEditPoints="1" noAdjustHandles="1" noChangeArrowheads="1" noChangeShapeType="1" noTextEdit="1"/>
              </p:cNvSpPr>
              <p:nvPr/>
            </p:nvSpPr>
            <p:spPr>
              <a:xfrm>
                <a:off x="2741430" y="3138544"/>
                <a:ext cx="998607" cy="306751"/>
              </a:xfrm>
              <a:prstGeom prst="rect">
                <a:avLst/>
              </a:prstGeom>
              <a:blipFill>
                <a:blip r:embed="rId12"/>
                <a:stretch>
                  <a:fillRect l="-5488"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5977B2A-A1E0-4B12-84D0-882CCE3E6E26}"/>
                  </a:ext>
                </a:extLst>
              </p:cNvPr>
              <p:cNvSpPr txBox="1"/>
              <p:nvPr/>
            </p:nvSpPr>
            <p:spPr>
              <a:xfrm>
                <a:off x="6531338" y="5181552"/>
                <a:ext cx="964944"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b="0" i="1" smtClean="0">
                              <a:solidFill>
                                <a:srgbClr val="0099FF"/>
                              </a:solidFill>
                              <a:latin typeface="Cambria Math" panose="02040503050406030204" pitchFamily="18" charset="0"/>
                              <a:ea typeface="Cambria Math" panose="02040503050406030204" pitchFamily="18" charset="0"/>
                            </a:rPr>
                            <m:t> </m:t>
                          </m:r>
                          <m:r>
                            <a:rPr lang="en-AU" b="0" i="1" smtClean="0">
                              <a:solidFill>
                                <a:srgbClr val="0099FF"/>
                              </a:solidFill>
                              <a:latin typeface="Cambria Math" panose="02040503050406030204" pitchFamily="18" charset="0"/>
                              <a:ea typeface="Cambria Math" panose="02040503050406030204" pitchFamily="18" charset="0"/>
                            </a:rPr>
                            <m:t>𝑌</m:t>
                          </m:r>
                          <m:r>
                            <a:rPr lang="en-AU" b="0" i="1" smtClean="0">
                              <a:solidFill>
                                <a:srgbClr val="0099FF"/>
                              </a:solidFill>
                              <a:latin typeface="Cambria Math" panose="02040503050406030204" pitchFamily="18" charset="0"/>
                              <a:ea typeface="Cambria Math" panose="02040503050406030204" pitchFamily="18" charset="0"/>
                            </a:rPr>
                            <m:t> | </m:t>
                          </m:r>
                          <m:r>
                            <a:rPr lang="en-AU" b="0" i="1" smtClean="0">
                              <a:solidFill>
                                <a:srgbClr val="0099FF"/>
                              </a:solidFill>
                              <a:latin typeface="Cambria Math" panose="02040503050406030204" pitchFamily="18" charset="0"/>
                              <a:ea typeface="Cambria Math" panose="02040503050406030204" pitchFamily="18" charset="0"/>
                            </a:rPr>
                            <m:t>𝑋</m:t>
                          </m:r>
                          <m:r>
                            <a:rPr lang="en-AU" b="0" i="1" smtClean="0">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3</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55" name="TextBox 54">
                <a:extLst>
                  <a:ext uri="{FF2B5EF4-FFF2-40B4-BE49-F238E27FC236}">
                    <a16:creationId xmlns:a16="http://schemas.microsoft.com/office/drawing/2014/main" id="{C5977B2A-A1E0-4B12-84D0-882CCE3E6E26}"/>
                  </a:ext>
                </a:extLst>
              </p:cNvPr>
              <p:cNvSpPr txBox="1">
                <a:spLocks noRot="1" noChangeAspect="1" noMove="1" noResize="1" noEditPoints="1" noAdjustHandles="1" noChangeArrowheads="1" noChangeShapeType="1" noTextEdit="1"/>
              </p:cNvSpPr>
              <p:nvPr/>
            </p:nvSpPr>
            <p:spPr>
              <a:xfrm>
                <a:off x="6531338" y="5181552"/>
                <a:ext cx="964944" cy="308482"/>
              </a:xfrm>
              <a:prstGeom prst="rect">
                <a:avLst/>
              </a:prstGeom>
              <a:blipFill>
                <a:blip r:embed="rId13"/>
                <a:stretch>
                  <a:fillRect l="-5031" b="-23529"/>
                </a:stretch>
              </a:blipFill>
            </p:spPr>
            <p:txBody>
              <a:bodyPr/>
              <a:lstStyle/>
              <a:p>
                <a:r>
                  <a:rPr lang="en-AU">
                    <a:noFill/>
                  </a:rPr>
                  <a:t> </a:t>
                </a:r>
              </a:p>
            </p:txBody>
          </p:sp>
        </mc:Fallback>
      </mc:AlternateContent>
      <p:sp>
        <p:nvSpPr>
          <p:cNvPr id="56" name="Freeform 23">
            <a:extLst>
              <a:ext uri="{FF2B5EF4-FFF2-40B4-BE49-F238E27FC236}">
                <a16:creationId xmlns:a16="http://schemas.microsoft.com/office/drawing/2014/main" id="{781FDC8B-D8DB-4471-B771-9CDF47B88B8E}"/>
              </a:ext>
            </a:extLst>
          </p:cNvPr>
          <p:cNvSpPr/>
          <p:nvPr/>
        </p:nvSpPr>
        <p:spPr>
          <a:xfrm>
            <a:off x="748543" y="2513408"/>
            <a:ext cx="6055706" cy="653747"/>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Lst>
            <a:ahLst/>
            <a:cxnLst>
              <a:cxn ang="0">
                <a:pos x="connsiteX0" y="connsiteY0"/>
              </a:cxn>
              <a:cxn ang="0">
                <a:pos x="connsiteX1" y="connsiteY1"/>
              </a:cxn>
              <a:cxn ang="0">
                <a:pos x="connsiteX2" y="connsiteY2"/>
              </a:cxn>
            </a:cxnLst>
            <a:rect l="l" t="t" r="r" b="b"/>
            <a:pathLst>
              <a:path w="3580328" h="1738543">
                <a:moveTo>
                  <a:pt x="0" y="1738543"/>
                </a:moveTo>
                <a:cubicBezTo>
                  <a:pt x="892480" y="516710"/>
                  <a:pt x="1229063" y="293911"/>
                  <a:pt x="1825784" y="100728"/>
                </a:cubicBezTo>
                <a:cubicBezTo>
                  <a:pt x="2422505" y="-92455"/>
                  <a:pt x="3149033" y="-45791"/>
                  <a:pt x="3580328" y="579445"/>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23">
            <a:extLst>
              <a:ext uri="{FF2B5EF4-FFF2-40B4-BE49-F238E27FC236}">
                <a16:creationId xmlns:a16="http://schemas.microsoft.com/office/drawing/2014/main" id="{8306B518-0DFE-45D9-9C50-CF2EB5D97472}"/>
              </a:ext>
            </a:extLst>
          </p:cNvPr>
          <p:cNvSpPr/>
          <p:nvPr/>
        </p:nvSpPr>
        <p:spPr>
          <a:xfrm>
            <a:off x="1903331" y="3114191"/>
            <a:ext cx="5004284" cy="795846"/>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 name="connsiteX0" fmla="*/ 0 w 3848449"/>
              <a:gd name="connsiteY0" fmla="*/ 1657347 h 1740103"/>
              <a:gd name="connsiteX1" fmla="*/ 1825784 w 3848449"/>
              <a:gd name="connsiteY1" fmla="*/ 19532 h 1740103"/>
              <a:gd name="connsiteX2" fmla="*/ 3848449 w 3848449"/>
              <a:gd name="connsiteY2" fmla="*/ 1740103 h 1740103"/>
              <a:gd name="connsiteX0" fmla="*/ 0 w 3848449"/>
              <a:gd name="connsiteY0" fmla="*/ 639597 h 722353"/>
              <a:gd name="connsiteX1" fmla="*/ 2213703 w 3848449"/>
              <a:gd name="connsiteY1" fmla="*/ 164986 h 722353"/>
              <a:gd name="connsiteX2" fmla="*/ 3848449 w 3848449"/>
              <a:gd name="connsiteY2" fmla="*/ 722353 h 722353"/>
              <a:gd name="connsiteX0" fmla="*/ 0 w 3848449"/>
              <a:gd name="connsiteY0" fmla="*/ 709607 h 792363"/>
              <a:gd name="connsiteX1" fmla="*/ 2213703 w 3848449"/>
              <a:gd name="connsiteY1" fmla="*/ 234996 h 792363"/>
              <a:gd name="connsiteX2" fmla="*/ 3848449 w 3848449"/>
              <a:gd name="connsiteY2" fmla="*/ 792363 h 792363"/>
              <a:gd name="connsiteX0" fmla="*/ 0 w 3848449"/>
              <a:gd name="connsiteY0" fmla="*/ 557993 h 640749"/>
              <a:gd name="connsiteX1" fmla="*/ 2213703 w 3848449"/>
              <a:gd name="connsiteY1" fmla="*/ 83382 h 640749"/>
              <a:gd name="connsiteX2" fmla="*/ 3848449 w 3848449"/>
              <a:gd name="connsiteY2" fmla="*/ 640749 h 640749"/>
              <a:gd name="connsiteX0" fmla="*/ 0 w 3848449"/>
              <a:gd name="connsiteY0" fmla="*/ 525321 h 608077"/>
              <a:gd name="connsiteX1" fmla="*/ 2213703 w 3848449"/>
              <a:gd name="connsiteY1" fmla="*/ 50710 h 608077"/>
              <a:gd name="connsiteX2" fmla="*/ 3848449 w 3848449"/>
              <a:gd name="connsiteY2" fmla="*/ 608077 h 608077"/>
              <a:gd name="connsiteX0" fmla="*/ 0 w 3848449"/>
              <a:gd name="connsiteY0" fmla="*/ 682368 h 765124"/>
              <a:gd name="connsiteX1" fmla="*/ 2213703 w 3848449"/>
              <a:gd name="connsiteY1" fmla="*/ 9059 h 765124"/>
              <a:gd name="connsiteX2" fmla="*/ 3848449 w 3848449"/>
              <a:gd name="connsiteY2" fmla="*/ 765124 h 765124"/>
              <a:gd name="connsiteX0" fmla="*/ 0 w 3848449"/>
              <a:gd name="connsiteY0" fmla="*/ 678033 h 760789"/>
              <a:gd name="connsiteX1" fmla="*/ 2213703 w 3848449"/>
              <a:gd name="connsiteY1" fmla="*/ 4724 h 760789"/>
              <a:gd name="connsiteX2" fmla="*/ 3848449 w 3848449"/>
              <a:gd name="connsiteY2" fmla="*/ 760789 h 760789"/>
              <a:gd name="connsiteX0" fmla="*/ 0 w 3848449"/>
              <a:gd name="connsiteY0" fmla="*/ 678033 h 760789"/>
              <a:gd name="connsiteX1" fmla="*/ 2213703 w 3848449"/>
              <a:gd name="connsiteY1" fmla="*/ 4724 h 760789"/>
              <a:gd name="connsiteX2" fmla="*/ 3848449 w 3848449"/>
              <a:gd name="connsiteY2" fmla="*/ 760789 h 760789"/>
              <a:gd name="connsiteX0" fmla="*/ 0 w 3953986"/>
              <a:gd name="connsiteY0" fmla="*/ 322385 h 1075744"/>
              <a:gd name="connsiteX1" fmla="*/ 2319240 w 3953986"/>
              <a:gd name="connsiteY1" fmla="*/ 319679 h 1075744"/>
              <a:gd name="connsiteX2" fmla="*/ 3953986 w 3953986"/>
              <a:gd name="connsiteY2" fmla="*/ 1075744 h 1075744"/>
              <a:gd name="connsiteX0" fmla="*/ 0 w 3953986"/>
              <a:gd name="connsiteY0" fmla="*/ 68638 h 821997"/>
              <a:gd name="connsiteX1" fmla="*/ 2319240 w 3953986"/>
              <a:gd name="connsiteY1" fmla="*/ 65932 h 821997"/>
              <a:gd name="connsiteX2" fmla="*/ 3953986 w 3953986"/>
              <a:gd name="connsiteY2" fmla="*/ 821997 h 821997"/>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89616 h 842975"/>
              <a:gd name="connsiteX1" fmla="*/ 2071085 w 3953986"/>
              <a:gd name="connsiteY1" fmla="*/ 62073 h 842975"/>
              <a:gd name="connsiteX2" fmla="*/ 3953986 w 3953986"/>
              <a:gd name="connsiteY2" fmla="*/ 842975 h 842975"/>
            </a:gdLst>
            <a:ahLst/>
            <a:cxnLst>
              <a:cxn ang="0">
                <a:pos x="connsiteX0" y="connsiteY0"/>
              </a:cxn>
              <a:cxn ang="0">
                <a:pos x="connsiteX1" y="connsiteY1"/>
              </a:cxn>
              <a:cxn ang="0">
                <a:pos x="connsiteX2" y="connsiteY2"/>
              </a:cxn>
            </a:cxnLst>
            <a:rect l="l" t="t" r="r" b="b"/>
            <a:pathLst>
              <a:path w="3953986" h="842975">
                <a:moveTo>
                  <a:pt x="0" y="89616"/>
                </a:moveTo>
                <a:cubicBezTo>
                  <a:pt x="687111" y="-55943"/>
                  <a:pt x="1788123" y="6884"/>
                  <a:pt x="2071085" y="62073"/>
                </a:cubicBezTo>
                <a:cubicBezTo>
                  <a:pt x="2328377" y="108982"/>
                  <a:pt x="3514135" y="428855"/>
                  <a:pt x="3953986" y="842975"/>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23">
            <a:extLst>
              <a:ext uri="{FF2B5EF4-FFF2-40B4-BE49-F238E27FC236}">
                <a16:creationId xmlns:a16="http://schemas.microsoft.com/office/drawing/2014/main" id="{6E65AA56-58FB-4D84-8232-B18C2AB7AC6D}"/>
              </a:ext>
            </a:extLst>
          </p:cNvPr>
          <p:cNvSpPr/>
          <p:nvPr/>
        </p:nvSpPr>
        <p:spPr>
          <a:xfrm flipV="1">
            <a:off x="3195301" y="3514683"/>
            <a:ext cx="4339312" cy="2111523"/>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 name="connsiteX0" fmla="*/ 0 w 3309862"/>
              <a:gd name="connsiteY0" fmla="*/ 1950913 h 1950913"/>
              <a:gd name="connsiteX1" fmla="*/ 1825784 w 3309862"/>
              <a:gd name="connsiteY1" fmla="*/ 313098 h 1950913"/>
              <a:gd name="connsiteX2" fmla="*/ 3309862 w 3309862"/>
              <a:gd name="connsiteY2" fmla="*/ 332636 h 1950913"/>
              <a:gd name="connsiteX0" fmla="*/ 0 w 3309862"/>
              <a:gd name="connsiteY0" fmla="*/ 1987218 h 1987218"/>
              <a:gd name="connsiteX1" fmla="*/ 1728693 w 3309862"/>
              <a:gd name="connsiteY1" fmla="*/ 253741 h 1987218"/>
              <a:gd name="connsiteX2" fmla="*/ 3309862 w 3309862"/>
              <a:gd name="connsiteY2" fmla="*/ 368941 h 1987218"/>
              <a:gd name="connsiteX0" fmla="*/ 0 w 3309862"/>
              <a:gd name="connsiteY0" fmla="*/ 1808024 h 1808024"/>
              <a:gd name="connsiteX1" fmla="*/ 1728693 w 3309862"/>
              <a:gd name="connsiteY1" fmla="*/ 74547 h 1808024"/>
              <a:gd name="connsiteX2" fmla="*/ 3309862 w 3309862"/>
              <a:gd name="connsiteY2" fmla="*/ 189747 h 1808024"/>
              <a:gd name="connsiteX0" fmla="*/ 0 w 3309862"/>
              <a:gd name="connsiteY0" fmla="*/ 1808024 h 1808024"/>
              <a:gd name="connsiteX1" fmla="*/ 1728693 w 3309862"/>
              <a:gd name="connsiteY1" fmla="*/ 74547 h 1808024"/>
              <a:gd name="connsiteX2" fmla="*/ 3309862 w 3309862"/>
              <a:gd name="connsiteY2" fmla="*/ 189747 h 1808024"/>
              <a:gd name="connsiteX0" fmla="*/ 0 w 3309862"/>
              <a:gd name="connsiteY0" fmla="*/ 1771003 h 1771003"/>
              <a:gd name="connsiteX1" fmla="*/ 1728693 w 3309862"/>
              <a:gd name="connsiteY1" fmla="*/ 37526 h 1771003"/>
              <a:gd name="connsiteX2" fmla="*/ 3309862 w 3309862"/>
              <a:gd name="connsiteY2" fmla="*/ 152726 h 1771003"/>
              <a:gd name="connsiteX0" fmla="*/ 0 w 3309862"/>
              <a:gd name="connsiteY0" fmla="*/ 1640309 h 1640309"/>
              <a:gd name="connsiteX1" fmla="*/ 1409683 w 3309862"/>
              <a:gd name="connsiteY1" fmla="*/ 181064 h 1640309"/>
              <a:gd name="connsiteX2" fmla="*/ 3309862 w 3309862"/>
              <a:gd name="connsiteY2" fmla="*/ 22032 h 1640309"/>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758217 h 1758217"/>
              <a:gd name="connsiteX1" fmla="*/ 1409683 w 3309862"/>
              <a:gd name="connsiteY1" fmla="*/ 298972 h 1758217"/>
              <a:gd name="connsiteX2" fmla="*/ 3309862 w 3309862"/>
              <a:gd name="connsiteY2" fmla="*/ 139940 h 1758217"/>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86115 h 1786115"/>
              <a:gd name="connsiteX1" fmla="*/ 1409683 w 3309862"/>
              <a:gd name="connsiteY1" fmla="*/ 326870 h 1786115"/>
              <a:gd name="connsiteX2" fmla="*/ 3309862 w 3309862"/>
              <a:gd name="connsiteY2" fmla="*/ 167838 h 1786115"/>
            </a:gdLst>
            <a:ahLst/>
            <a:cxnLst>
              <a:cxn ang="0">
                <a:pos x="connsiteX0" y="connsiteY0"/>
              </a:cxn>
              <a:cxn ang="0">
                <a:pos x="connsiteX1" y="connsiteY1"/>
              </a:cxn>
              <a:cxn ang="0">
                <a:pos x="connsiteX2" y="connsiteY2"/>
              </a:cxn>
            </a:cxnLst>
            <a:rect l="l" t="t" r="r" b="b"/>
            <a:pathLst>
              <a:path w="3309862" h="1786115">
                <a:moveTo>
                  <a:pt x="0" y="1786115"/>
                </a:moveTo>
                <a:cubicBezTo>
                  <a:pt x="129628" y="1437998"/>
                  <a:pt x="712404" y="609338"/>
                  <a:pt x="1409683" y="326870"/>
                </a:cubicBezTo>
                <a:cubicBezTo>
                  <a:pt x="2093092" y="82667"/>
                  <a:pt x="3232254" y="-179978"/>
                  <a:pt x="3309862" y="167838"/>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0980B6D-0D95-40A4-BE87-0CB070F3E435}"/>
              </a:ext>
            </a:extLst>
          </p:cNvPr>
          <p:cNvSpPr txBox="1"/>
          <p:nvPr/>
        </p:nvSpPr>
        <p:spPr>
          <a:xfrm>
            <a:off x="231406" y="1125862"/>
            <a:ext cx="3980554" cy="369332"/>
          </a:xfrm>
          <a:prstGeom prst="rect">
            <a:avLst/>
          </a:prstGeom>
          <a:noFill/>
        </p:spPr>
        <p:txBody>
          <a:bodyPr wrap="square" rtlCol="0">
            <a:spAutoFit/>
          </a:bodyPr>
          <a:lstStyle/>
          <a:p>
            <a:r>
              <a:rPr lang="en-AU" dirty="0"/>
              <a:t>In practice, we don’t have this…</a:t>
            </a:r>
          </a:p>
        </p:txBody>
      </p:sp>
      <p:sp>
        <p:nvSpPr>
          <p:cNvPr id="42" name="Multiply 16">
            <a:extLst>
              <a:ext uri="{FF2B5EF4-FFF2-40B4-BE49-F238E27FC236}">
                <a16:creationId xmlns:a16="http://schemas.microsoft.com/office/drawing/2014/main" id="{408A6026-5109-48D3-8C80-412F28E0E34D}"/>
              </a:ext>
            </a:extLst>
          </p:cNvPr>
          <p:cNvSpPr/>
          <p:nvPr/>
        </p:nvSpPr>
        <p:spPr>
          <a:xfrm flipH="1">
            <a:off x="451427" y="4168616"/>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ultiply 16">
            <a:extLst>
              <a:ext uri="{FF2B5EF4-FFF2-40B4-BE49-F238E27FC236}">
                <a16:creationId xmlns:a16="http://schemas.microsoft.com/office/drawing/2014/main" id="{DED94FD2-44AB-476B-83BA-FF54907F9AD7}"/>
              </a:ext>
            </a:extLst>
          </p:cNvPr>
          <p:cNvSpPr/>
          <p:nvPr/>
        </p:nvSpPr>
        <p:spPr>
          <a:xfrm flipH="1">
            <a:off x="451427" y="4291542"/>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Multiply 16">
            <a:extLst>
              <a:ext uri="{FF2B5EF4-FFF2-40B4-BE49-F238E27FC236}">
                <a16:creationId xmlns:a16="http://schemas.microsoft.com/office/drawing/2014/main" id="{F013D412-5D1C-4E77-A39C-1A73853FFFBC}"/>
              </a:ext>
            </a:extLst>
          </p:cNvPr>
          <p:cNvSpPr/>
          <p:nvPr/>
        </p:nvSpPr>
        <p:spPr>
          <a:xfrm flipH="1">
            <a:off x="451427" y="4386582"/>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ultiply 16">
            <a:extLst>
              <a:ext uri="{FF2B5EF4-FFF2-40B4-BE49-F238E27FC236}">
                <a16:creationId xmlns:a16="http://schemas.microsoft.com/office/drawing/2014/main" id="{EB92715D-A695-4811-84F6-65499CDE1809}"/>
              </a:ext>
            </a:extLst>
          </p:cNvPr>
          <p:cNvSpPr/>
          <p:nvPr/>
        </p:nvSpPr>
        <p:spPr>
          <a:xfrm flipH="1">
            <a:off x="450377" y="4819919"/>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ultiply 16">
            <a:extLst>
              <a:ext uri="{FF2B5EF4-FFF2-40B4-BE49-F238E27FC236}">
                <a16:creationId xmlns:a16="http://schemas.microsoft.com/office/drawing/2014/main" id="{2A71859B-9768-4599-A044-19FDBDB9820E}"/>
              </a:ext>
            </a:extLst>
          </p:cNvPr>
          <p:cNvSpPr/>
          <p:nvPr/>
        </p:nvSpPr>
        <p:spPr>
          <a:xfrm flipH="1">
            <a:off x="454656" y="4919033"/>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Multiply 16">
            <a:extLst>
              <a:ext uri="{FF2B5EF4-FFF2-40B4-BE49-F238E27FC236}">
                <a16:creationId xmlns:a16="http://schemas.microsoft.com/office/drawing/2014/main" id="{A7FDFC89-EB1B-4F7B-BCD8-E658996C1F6E}"/>
              </a:ext>
            </a:extLst>
          </p:cNvPr>
          <p:cNvSpPr/>
          <p:nvPr/>
        </p:nvSpPr>
        <p:spPr>
          <a:xfrm flipH="1">
            <a:off x="1610049" y="4259577"/>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Multiply 16">
            <a:extLst>
              <a:ext uri="{FF2B5EF4-FFF2-40B4-BE49-F238E27FC236}">
                <a16:creationId xmlns:a16="http://schemas.microsoft.com/office/drawing/2014/main" id="{155BB504-6415-428B-B7EC-3B99ED5A0EC4}"/>
              </a:ext>
            </a:extLst>
          </p:cNvPr>
          <p:cNvSpPr/>
          <p:nvPr/>
        </p:nvSpPr>
        <p:spPr>
          <a:xfrm flipH="1">
            <a:off x="1606800" y="4339395"/>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Multiply 16">
            <a:extLst>
              <a:ext uri="{FF2B5EF4-FFF2-40B4-BE49-F238E27FC236}">
                <a16:creationId xmlns:a16="http://schemas.microsoft.com/office/drawing/2014/main" id="{C11CA4DF-90D2-44AF-8956-BF5D964E721C}"/>
              </a:ext>
            </a:extLst>
          </p:cNvPr>
          <p:cNvSpPr/>
          <p:nvPr/>
        </p:nvSpPr>
        <p:spPr>
          <a:xfrm flipH="1">
            <a:off x="1601794" y="4532552"/>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Multiply 16">
            <a:extLst>
              <a:ext uri="{FF2B5EF4-FFF2-40B4-BE49-F238E27FC236}">
                <a16:creationId xmlns:a16="http://schemas.microsoft.com/office/drawing/2014/main" id="{3BE75012-1D8D-4AD9-B866-C3818806972D}"/>
              </a:ext>
            </a:extLst>
          </p:cNvPr>
          <p:cNvSpPr/>
          <p:nvPr/>
        </p:nvSpPr>
        <p:spPr>
          <a:xfrm flipH="1">
            <a:off x="1601794" y="4680171"/>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Multiply 16">
            <a:extLst>
              <a:ext uri="{FF2B5EF4-FFF2-40B4-BE49-F238E27FC236}">
                <a16:creationId xmlns:a16="http://schemas.microsoft.com/office/drawing/2014/main" id="{5F543B1A-CF72-45B7-A342-819C4F449CC8}"/>
              </a:ext>
            </a:extLst>
          </p:cNvPr>
          <p:cNvSpPr/>
          <p:nvPr/>
        </p:nvSpPr>
        <p:spPr>
          <a:xfrm flipH="1">
            <a:off x="2789178" y="4572089"/>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Multiply 16">
            <a:extLst>
              <a:ext uri="{FF2B5EF4-FFF2-40B4-BE49-F238E27FC236}">
                <a16:creationId xmlns:a16="http://schemas.microsoft.com/office/drawing/2014/main" id="{1AD286AA-9666-4673-88D7-6EC31C549F3C}"/>
              </a:ext>
            </a:extLst>
          </p:cNvPr>
          <p:cNvSpPr/>
          <p:nvPr/>
        </p:nvSpPr>
        <p:spPr>
          <a:xfrm flipH="1">
            <a:off x="2789178" y="4481521"/>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Multiply 16">
            <a:extLst>
              <a:ext uri="{FF2B5EF4-FFF2-40B4-BE49-F238E27FC236}">
                <a16:creationId xmlns:a16="http://schemas.microsoft.com/office/drawing/2014/main" id="{1DD73307-5333-4E7C-9F9C-9B8CD3B6618E}"/>
              </a:ext>
            </a:extLst>
          </p:cNvPr>
          <p:cNvSpPr/>
          <p:nvPr/>
        </p:nvSpPr>
        <p:spPr>
          <a:xfrm flipH="1">
            <a:off x="2792885" y="4310585"/>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Multiply 16">
            <a:extLst>
              <a:ext uri="{FF2B5EF4-FFF2-40B4-BE49-F238E27FC236}">
                <a16:creationId xmlns:a16="http://schemas.microsoft.com/office/drawing/2014/main" id="{F1AD16AC-E4BA-4CB6-88E0-5FC58DE1FD9D}"/>
              </a:ext>
            </a:extLst>
          </p:cNvPr>
          <p:cNvSpPr/>
          <p:nvPr/>
        </p:nvSpPr>
        <p:spPr>
          <a:xfrm flipH="1">
            <a:off x="2799753" y="4563459"/>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Multiply 16">
            <a:extLst>
              <a:ext uri="{FF2B5EF4-FFF2-40B4-BE49-F238E27FC236}">
                <a16:creationId xmlns:a16="http://schemas.microsoft.com/office/drawing/2014/main" id="{1EB0DF8A-6A88-4747-9A81-2850855EC5CC}"/>
              </a:ext>
            </a:extLst>
          </p:cNvPr>
          <p:cNvSpPr/>
          <p:nvPr/>
        </p:nvSpPr>
        <p:spPr>
          <a:xfrm flipH="1">
            <a:off x="2800020" y="4629641"/>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95C0635-7977-48AE-A571-5558AE8AD079}"/>
                  </a:ext>
                </a:extLst>
              </p:cNvPr>
              <p:cNvSpPr txBox="1"/>
              <p:nvPr/>
            </p:nvSpPr>
            <p:spPr>
              <a:xfrm>
                <a:off x="5914733" y="3780611"/>
                <a:ext cx="964944"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lumMod val="75000"/>
                                </a:schemeClr>
                              </a:solidFill>
                              <a:latin typeface="Cambria Math" panose="02040503050406030204" pitchFamily="18" charset="0"/>
                              <a:ea typeface="Cambria Math" panose="02040503050406030204" pitchFamily="18" charset="0"/>
                            </a:rPr>
                          </m:ctrlPr>
                        </m:sSubPr>
                        <m:e>
                          <m:acc>
                            <m:accPr>
                              <m:chr m:val="̂"/>
                              <m:ctrlPr>
                                <a:rPr lang="en-AU" i="1" smtClean="0">
                                  <a:solidFill>
                                    <a:schemeClr val="accent2">
                                      <a:lumMod val="75000"/>
                                    </a:schemeClr>
                                  </a:solidFill>
                                  <a:latin typeface="Cambria Math" panose="02040503050406030204" pitchFamily="18" charset="0"/>
                                  <a:ea typeface="Cambria Math" panose="02040503050406030204" pitchFamily="18" charset="0"/>
                                </a:rPr>
                              </m:ctrlPr>
                            </m:accPr>
                            <m:e>
                              <m:r>
                                <a:rPr lang="en-AU" i="1">
                                  <a:solidFill>
                                    <a:schemeClr val="accent2">
                                      <a:lumMod val="75000"/>
                                    </a:schemeClr>
                                  </a:solidFill>
                                  <a:latin typeface="Cambria Math" panose="02040503050406030204" pitchFamily="18" charset="0"/>
                                  <a:ea typeface="Cambria Math" panose="02040503050406030204" pitchFamily="18" charset="0"/>
                                </a:rPr>
                                <m:t>𝜇</m:t>
                              </m:r>
                            </m:e>
                          </m:acc>
                        </m:e>
                        <m:sub>
                          <m:r>
                            <a:rPr lang="en-AU" b="0" i="1" smtClean="0">
                              <a:solidFill>
                                <a:schemeClr val="accent2">
                                  <a:lumMod val="75000"/>
                                </a:schemeClr>
                              </a:solidFill>
                              <a:latin typeface="Cambria Math" panose="02040503050406030204" pitchFamily="18" charset="0"/>
                              <a:ea typeface="Cambria Math" panose="02040503050406030204" pitchFamily="18" charset="0"/>
                            </a:rPr>
                            <m:t> </m:t>
                          </m:r>
                          <m:r>
                            <a:rPr lang="en-AU" b="0" i="1" smtClean="0">
                              <a:solidFill>
                                <a:schemeClr val="accent2">
                                  <a:lumMod val="75000"/>
                                </a:schemeClr>
                              </a:solidFill>
                              <a:latin typeface="Cambria Math" panose="02040503050406030204" pitchFamily="18" charset="0"/>
                              <a:ea typeface="Cambria Math" panose="02040503050406030204" pitchFamily="18" charset="0"/>
                            </a:rPr>
                            <m:t>𝑌</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r>
                            <a:rPr lang="en-AU" b="0" i="1" smtClean="0">
                              <a:solidFill>
                                <a:schemeClr val="accent2">
                                  <a:lumMod val="75000"/>
                                </a:schemeClr>
                              </a:solidFill>
                              <a:latin typeface="Cambria Math" panose="02040503050406030204" pitchFamily="18" charset="0"/>
                              <a:ea typeface="Cambria Math" panose="02040503050406030204" pitchFamily="18" charset="0"/>
                            </a:rPr>
                            <m:t>𝑋</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sSubSup>
                            <m:sSubSupPr>
                              <m:ctrlPr>
                                <a:rPr lang="en-AU" i="1">
                                  <a:solidFill>
                                    <a:schemeClr val="accent2">
                                      <a:lumMod val="75000"/>
                                    </a:schemeClr>
                                  </a:solidFill>
                                  <a:latin typeface="Cambria Math" panose="02040503050406030204" pitchFamily="18" charset="0"/>
                                </a:rPr>
                              </m:ctrlPr>
                            </m:sSubSupPr>
                            <m:e>
                              <m:r>
                                <a:rPr lang="en-AU" i="1">
                                  <a:solidFill>
                                    <a:schemeClr val="accent2">
                                      <a:lumMod val="75000"/>
                                    </a:schemeClr>
                                  </a:solidFill>
                                  <a:latin typeface="Cambria Math" panose="02040503050406030204" pitchFamily="18" charset="0"/>
                                </a:rPr>
                                <m:t>𝑥</m:t>
                              </m:r>
                            </m:e>
                            <m:sub>
                              <m:r>
                                <a:rPr lang="en-AU" b="0" i="1" smtClean="0">
                                  <a:solidFill>
                                    <a:schemeClr val="accent2">
                                      <a:lumMod val="75000"/>
                                    </a:schemeClr>
                                  </a:solidFill>
                                  <a:latin typeface="Cambria Math" panose="02040503050406030204" pitchFamily="18" charset="0"/>
                                </a:rPr>
                                <m:t>2</m:t>
                              </m:r>
                            </m:sub>
                            <m:sup>
                              <m:r>
                                <a:rPr lang="en-AU" i="1">
                                  <a:solidFill>
                                    <a:schemeClr val="accent2">
                                      <a:lumMod val="75000"/>
                                    </a:schemeClr>
                                  </a:solidFill>
                                  <a:latin typeface="Cambria Math" panose="02040503050406030204" pitchFamily="18" charset="0"/>
                                </a:rPr>
                                <m:t>∗</m:t>
                              </m:r>
                            </m:sup>
                          </m:sSubSup>
                        </m:sub>
                      </m:sSub>
                    </m:oMath>
                  </m:oMathPara>
                </a14:m>
                <a:endParaRPr lang="en-AU" dirty="0">
                  <a:solidFill>
                    <a:schemeClr val="accent2">
                      <a:lumMod val="75000"/>
                    </a:schemeClr>
                  </a:solidFill>
                </a:endParaRPr>
              </a:p>
            </p:txBody>
          </p:sp>
        </mc:Choice>
        <mc:Fallback xmlns="">
          <p:sp>
            <p:nvSpPr>
              <p:cNvPr id="82" name="TextBox 81">
                <a:extLst>
                  <a:ext uri="{FF2B5EF4-FFF2-40B4-BE49-F238E27FC236}">
                    <a16:creationId xmlns:a16="http://schemas.microsoft.com/office/drawing/2014/main" id="{195C0635-7977-48AE-A571-5558AE8AD079}"/>
                  </a:ext>
                </a:extLst>
              </p:cNvPr>
              <p:cNvSpPr txBox="1">
                <a:spLocks noRot="1" noChangeAspect="1" noMove="1" noResize="1" noEditPoints="1" noAdjustHandles="1" noChangeArrowheads="1" noChangeShapeType="1" noTextEdit="1"/>
              </p:cNvSpPr>
              <p:nvPr/>
            </p:nvSpPr>
            <p:spPr>
              <a:xfrm>
                <a:off x="5914733" y="3780611"/>
                <a:ext cx="964944" cy="307200"/>
              </a:xfrm>
              <a:prstGeom prst="rect">
                <a:avLst/>
              </a:prstGeom>
              <a:blipFill>
                <a:blip r:embed="rId14"/>
                <a:stretch>
                  <a:fillRect l="-5031" t="-19608" b="-25490"/>
                </a:stretch>
              </a:blipFill>
            </p:spPr>
            <p:txBody>
              <a:bodyPr/>
              <a:lstStyle/>
              <a:p>
                <a:r>
                  <a:rPr lang="en-AU">
                    <a:noFill/>
                  </a:rPr>
                  <a:t> </a:t>
                </a:r>
              </a:p>
            </p:txBody>
          </p:sp>
        </mc:Fallback>
      </mc:AlternateContent>
      <p:sp>
        <p:nvSpPr>
          <p:cNvPr id="83" name="Oval 82">
            <a:extLst>
              <a:ext uri="{FF2B5EF4-FFF2-40B4-BE49-F238E27FC236}">
                <a16:creationId xmlns:a16="http://schemas.microsoft.com/office/drawing/2014/main" id="{08A8745B-0F9C-4087-A0EE-670F3D51AFF5}"/>
              </a:ext>
            </a:extLst>
          </p:cNvPr>
          <p:cNvSpPr/>
          <p:nvPr/>
        </p:nvSpPr>
        <p:spPr>
          <a:xfrm>
            <a:off x="6887166" y="4048128"/>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814EB0D-194D-4F9C-B383-8A8CF068EA0E}"/>
                  </a:ext>
                </a:extLst>
              </p:cNvPr>
              <p:cNvSpPr txBox="1"/>
              <p:nvPr/>
            </p:nvSpPr>
            <p:spPr>
              <a:xfrm>
                <a:off x="5741996" y="2661416"/>
                <a:ext cx="964944"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lumMod val="75000"/>
                                </a:schemeClr>
                              </a:solidFill>
                              <a:latin typeface="Cambria Math" panose="02040503050406030204" pitchFamily="18" charset="0"/>
                              <a:ea typeface="Cambria Math" panose="02040503050406030204" pitchFamily="18" charset="0"/>
                            </a:rPr>
                          </m:ctrlPr>
                        </m:sSubPr>
                        <m:e>
                          <m:acc>
                            <m:accPr>
                              <m:chr m:val="̂"/>
                              <m:ctrlPr>
                                <a:rPr lang="en-AU" i="1" smtClean="0">
                                  <a:solidFill>
                                    <a:schemeClr val="accent2">
                                      <a:lumMod val="75000"/>
                                    </a:schemeClr>
                                  </a:solidFill>
                                  <a:latin typeface="Cambria Math" panose="02040503050406030204" pitchFamily="18" charset="0"/>
                                  <a:ea typeface="Cambria Math" panose="02040503050406030204" pitchFamily="18" charset="0"/>
                                </a:rPr>
                              </m:ctrlPr>
                            </m:accPr>
                            <m:e>
                              <m:r>
                                <a:rPr lang="en-AU" i="1">
                                  <a:solidFill>
                                    <a:schemeClr val="accent2">
                                      <a:lumMod val="75000"/>
                                    </a:schemeClr>
                                  </a:solidFill>
                                  <a:latin typeface="Cambria Math" panose="02040503050406030204" pitchFamily="18" charset="0"/>
                                  <a:ea typeface="Cambria Math" panose="02040503050406030204" pitchFamily="18" charset="0"/>
                                </a:rPr>
                                <m:t>𝜇</m:t>
                              </m:r>
                            </m:e>
                          </m:acc>
                        </m:e>
                        <m:sub>
                          <m:r>
                            <a:rPr lang="en-AU" b="0" i="1" smtClean="0">
                              <a:solidFill>
                                <a:schemeClr val="accent2">
                                  <a:lumMod val="75000"/>
                                </a:schemeClr>
                              </a:solidFill>
                              <a:latin typeface="Cambria Math" panose="02040503050406030204" pitchFamily="18" charset="0"/>
                              <a:ea typeface="Cambria Math" panose="02040503050406030204" pitchFamily="18" charset="0"/>
                            </a:rPr>
                            <m:t> </m:t>
                          </m:r>
                          <m:r>
                            <a:rPr lang="en-AU" b="0" i="1" smtClean="0">
                              <a:solidFill>
                                <a:schemeClr val="accent2">
                                  <a:lumMod val="75000"/>
                                </a:schemeClr>
                              </a:solidFill>
                              <a:latin typeface="Cambria Math" panose="02040503050406030204" pitchFamily="18" charset="0"/>
                              <a:ea typeface="Cambria Math" panose="02040503050406030204" pitchFamily="18" charset="0"/>
                            </a:rPr>
                            <m:t>𝑌</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r>
                            <a:rPr lang="en-AU" b="0" i="1" smtClean="0">
                              <a:solidFill>
                                <a:schemeClr val="accent2">
                                  <a:lumMod val="75000"/>
                                </a:schemeClr>
                              </a:solidFill>
                              <a:latin typeface="Cambria Math" panose="02040503050406030204" pitchFamily="18" charset="0"/>
                              <a:ea typeface="Cambria Math" panose="02040503050406030204" pitchFamily="18" charset="0"/>
                            </a:rPr>
                            <m:t>𝑋</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sSubSup>
                            <m:sSubSupPr>
                              <m:ctrlPr>
                                <a:rPr lang="en-AU" i="1">
                                  <a:solidFill>
                                    <a:schemeClr val="accent2">
                                      <a:lumMod val="75000"/>
                                    </a:schemeClr>
                                  </a:solidFill>
                                  <a:latin typeface="Cambria Math" panose="02040503050406030204" pitchFamily="18" charset="0"/>
                                </a:rPr>
                              </m:ctrlPr>
                            </m:sSubSupPr>
                            <m:e>
                              <m:r>
                                <a:rPr lang="en-AU" i="1">
                                  <a:solidFill>
                                    <a:schemeClr val="accent2">
                                      <a:lumMod val="75000"/>
                                    </a:schemeClr>
                                  </a:solidFill>
                                  <a:latin typeface="Cambria Math" panose="02040503050406030204" pitchFamily="18" charset="0"/>
                                </a:rPr>
                                <m:t>𝑥</m:t>
                              </m:r>
                            </m:e>
                            <m:sub>
                              <m:r>
                                <a:rPr lang="en-AU" i="1">
                                  <a:solidFill>
                                    <a:schemeClr val="accent2">
                                      <a:lumMod val="75000"/>
                                    </a:schemeClr>
                                  </a:solidFill>
                                  <a:latin typeface="Cambria Math" panose="02040503050406030204" pitchFamily="18" charset="0"/>
                                </a:rPr>
                                <m:t>1</m:t>
                              </m:r>
                            </m:sub>
                            <m:sup>
                              <m:r>
                                <a:rPr lang="en-AU" i="1">
                                  <a:solidFill>
                                    <a:schemeClr val="accent2">
                                      <a:lumMod val="75000"/>
                                    </a:schemeClr>
                                  </a:solidFill>
                                  <a:latin typeface="Cambria Math" panose="02040503050406030204" pitchFamily="18" charset="0"/>
                                </a:rPr>
                                <m:t>∗</m:t>
                              </m:r>
                            </m:sup>
                          </m:sSubSup>
                        </m:sub>
                      </m:sSub>
                    </m:oMath>
                  </m:oMathPara>
                </a14:m>
                <a:endParaRPr lang="en-AU" dirty="0"/>
              </a:p>
            </p:txBody>
          </p:sp>
        </mc:Choice>
        <mc:Fallback xmlns="">
          <p:sp>
            <p:nvSpPr>
              <p:cNvPr id="84" name="TextBox 83">
                <a:extLst>
                  <a:ext uri="{FF2B5EF4-FFF2-40B4-BE49-F238E27FC236}">
                    <a16:creationId xmlns:a16="http://schemas.microsoft.com/office/drawing/2014/main" id="{4814EB0D-194D-4F9C-B383-8A8CF068EA0E}"/>
                  </a:ext>
                </a:extLst>
              </p:cNvPr>
              <p:cNvSpPr txBox="1">
                <a:spLocks noRot="1" noChangeAspect="1" noMove="1" noResize="1" noEditPoints="1" noAdjustHandles="1" noChangeArrowheads="1" noChangeShapeType="1" noTextEdit="1"/>
              </p:cNvSpPr>
              <p:nvPr/>
            </p:nvSpPr>
            <p:spPr>
              <a:xfrm>
                <a:off x="5741996" y="2661416"/>
                <a:ext cx="964944" cy="306751"/>
              </a:xfrm>
              <a:prstGeom prst="rect">
                <a:avLst/>
              </a:prstGeom>
              <a:blipFill>
                <a:blip r:embed="rId15"/>
                <a:stretch>
                  <a:fillRect l="-5696" t="-22000" b="-26000"/>
                </a:stretch>
              </a:blipFill>
            </p:spPr>
            <p:txBody>
              <a:bodyPr/>
              <a:lstStyle/>
              <a:p>
                <a:r>
                  <a:rPr lang="en-AU">
                    <a:noFill/>
                  </a:rPr>
                  <a:t> </a:t>
                </a:r>
              </a:p>
            </p:txBody>
          </p:sp>
        </mc:Fallback>
      </mc:AlternateContent>
      <p:sp>
        <p:nvSpPr>
          <p:cNvPr id="66" name="Footer Placeholder 1">
            <a:extLst>
              <a:ext uri="{FF2B5EF4-FFF2-40B4-BE49-F238E27FC236}">
                <a16:creationId xmlns:a16="http://schemas.microsoft.com/office/drawing/2014/main" id="{BEBFEF00-4169-4095-B66A-C04426012161}"/>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7" name="Slide Number Placeholder 4">
            <a:extLst>
              <a:ext uri="{FF2B5EF4-FFF2-40B4-BE49-F238E27FC236}">
                <a16:creationId xmlns:a16="http://schemas.microsoft.com/office/drawing/2014/main" id="{E784030E-14D3-445D-A5F7-D84825363900}"/>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40</a:t>
            </a:fld>
            <a:r>
              <a:rPr lang="en-AU" altLang="en-US" sz="1400" dirty="0">
                <a:solidFill>
                  <a:schemeClr val="bg1"/>
                </a:solidFill>
              </a:rPr>
              <a:t>  |</a:t>
            </a:r>
          </a:p>
        </p:txBody>
      </p:sp>
    </p:spTree>
    <p:extLst>
      <p:ext uri="{BB962C8B-B14F-4D97-AF65-F5344CB8AC3E}">
        <p14:creationId xmlns:p14="http://schemas.microsoft.com/office/powerpoint/2010/main" val="84894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23">
            <a:extLst>
              <a:ext uri="{FF2B5EF4-FFF2-40B4-BE49-F238E27FC236}">
                <a16:creationId xmlns:a16="http://schemas.microsoft.com/office/drawing/2014/main" id="{A7AFBAEA-6B11-4A59-B756-C4F14500C27A}"/>
              </a:ext>
            </a:extLst>
          </p:cNvPr>
          <p:cNvSpPr/>
          <p:nvPr/>
        </p:nvSpPr>
        <p:spPr>
          <a:xfrm rot="16200000" flipH="1" flipV="1">
            <a:off x="5656516" y="3455972"/>
            <a:ext cx="3351008" cy="848798"/>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rgbClr val="0099F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23">
            <a:extLst>
              <a:ext uri="{FF2B5EF4-FFF2-40B4-BE49-F238E27FC236}">
                <a16:creationId xmlns:a16="http://schemas.microsoft.com/office/drawing/2014/main" id="{66966680-ABBD-4819-8B5F-58F17070EFE6}"/>
              </a:ext>
            </a:extLst>
          </p:cNvPr>
          <p:cNvSpPr/>
          <p:nvPr/>
        </p:nvSpPr>
        <p:spPr>
          <a:xfrm rot="16200000" flipH="1" flipV="1">
            <a:off x="5746759" y="3220671"/>
            <a:ext cx="3240356" cy="1208752"/>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rgbClr val="00CC66"/>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a:t>Conditional Mean Embeddings</a:t>
            </a:r>
          </a:p>
        </p:txBody>
      </p:sp>
      <p:cxnSp>
        <p:nvCxnSpPr>
          <p:cNvPr id="3" name="Straight Arrow Connector 2">
            <a:extLst>
              <a:ext uri="{FF2B5EF4-FFF2-40B4-BE49-F238E27FC236}">
                <a16:creationId xmlns:a16="http://schemas.microsoft.com/office/drawing/2014/main" id="{818E7EE5-0206-4291-8087-9A76E72C4BAA}"/>
              </a:ext>
            </a:extLst>
          </p:cNvPr>
          <p:cNvCxnSpPr>
            <a:cxnSpLocks/>
          </p:cNvCxnSpPr>
          <p:nvPr/>
        </p:nvCxnSpPr>
        <p:spPr>
          <a:xfrm flipV="1">
            <a:off x="251520" y="3501008"/>
            <a:ext cx="0" cy="216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8C2F4F5-437F-46DD-A9B1-6C3C5B12405C}"/>
              </a:ext>
            </a:extLst>
          </p:cNvPr>
          <p:cNvCxnSpPr>
            <a:cxnSpLocks/>
          </p:cNvCxnSpPr>
          <p:nvPr/>
        </p:nvCxnSpPr>
        <p:spPr>
          <a:xfrm>
            <a:off x="243955" y="5661248"/>
            <a:ext cx="367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16AFE-79C7-4F1D-83AF-9CAD7F08C98F}"/>
                  </a:ext>
                </a:extLst>
              </p:cNvPr>
              <p:cNvSpPr txBox="1"/>
              <p:nvPr/>
            </p:nvSpPr>
            <p:spPr>
              <a:xfrm>
                <a:off x="3894993" y="5626207"/>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AU" dirty="0"/>
              </a:p>
            </p:txBody>
          </p:sp>
        </mc:Choice>
        <mc:Fallback xmlns="">
          <p:sp>
            <p:nvSpPr>
              <p:cNvPr id="10" name="TextBox 9">
                <a:extLst>
                  <a:ext uri="{FF2B5EF4-FFF2-40B4-BE49-F238E27FC236}">
                    <a16:creationId xmlns:a16="http://schemas.microsoft.com/office/drawing/2014/main" id="{54916AFE-79C7-4F1D-83AF-9CAD7F08C98F}"/>
                  </a:ext>
                </a:extLst>
              </p:cNvPr>
              <p:cNvSpPr txBox="1">
                <a:spLocks noRot="1" noChangeAspect="1" noMove="1" noResize="1" noEditPoints="1" noAdjustHandles="1" noChangeArrowheads="1" noChangeShapeType="1" noTextEdit="1"/>
              </p:cNvSpPr>
              <p:nvPr/>
            </p:nvSpPr>
            <p:spPr>
              <a:xfrm>
                <a:off x="3894993" y="5626207"/>
                <a:ext cx="183320" cy="276999"/>
              </a:xfrm>
              <a:prstGeom prst="rect">
                <a:avLst/>
              </a:prstGeom>
              <a:blipFill>
                <a:blip r:embed="rId2"/>
                <a:stretch>
                  <a:fillRect l="-20000" r="-1333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275D98-1D2A-4AB9-A4C9-949E363B929C}"/>
                  </a:ext>
                </a:extLst>
              </p:cNvPr>
              <p:cNvSpPr txBox="1"/>
              <p:nvPr/>
            </p:nvSpPr>
            <p:spPr>
              <a:xfrm>
                <a:off x="61020" y="329323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𝑦</m:t>
                      </m:r>
                    </m:oMath>
                  </m:oMathPara>
                </a14:m>
                <a:endParaRPr lang="en-AU" dirty="0"/>
              </a:p>
            </p:txBody>
          </p:sp>
        </mc:Choice>
        <mc:Fallback xmlns="">
          <p:sp>
            <p:nvSpPr>
              <p:cNvPr id="14" name="TextBox 13">
                <a:extLst>
                  <a:ext uri="{FF2B5EF4-FFF2-40B4-BE49-F238E27FC236}">
                    <a16:creationId xmlns:a16="http://schemas.microsoft.com/office/drawing/2014/main" id="{47275D98-1D2A-4AB9-A4C9-949E363B929C}"/>
                  </a:ext>
                </a:extLst>
              </p:cNvPr>
              <p:cNvSpPr txBox="1">
                <a:spLocks noRot="1" noChangeAspect="1" noMove="1" noResize="1" noEditPoints="1" noAdjustHandles="1" noChangeArrowheads="1" noChangeShapeType="1" noTextEdit="1"/>
              </p:cNvSpPr>
              <p:nvPr/>
            </p:nvSpPr>
            <p:spPr>
              <a:xfrm>
                <a:off x="61020" y="3293236"/>
                <a:ext cx="186718" cy="276999"/>
              </a:xfrm>
              <a:prstGeom prst="rect">
                <a:avLst/>
              </a:prstGeom>
              <a:blipFill>
                <a:blip r:embed="rId3"/>
                <a:stretch>
                  <a:fillRect l="-32258" r="-25806" b="-23913"/>
                </a:stretch>
              </a:blipFill>
            </p:spPr>
            <p:txBody>
              <a:bodyPr/>
              <a:lstStyle/>
              <a:p>
                <a:r>
                  <a:rPr lang="en-AU">
                    <a:noFill/>
                  </a:rPr>
                  <a:t> </a:t>
                </a:r>
              </a:p>
            </p:txBody>
          </p:sp>
        </mc:Fallback>
      </mc:AlternateContent>
      <p:sp>
        <p:nvSpPr>
          <p:cNvPr id="16" name="Freeform 23">
            <a:extLst>
              <a:ext uri="{FF2B5EF4-FFF2-40B4-BE49-F238E27FC236}">
                <a16:creationId xmlns:a16="http://schemas.microsoft.com/office/drawing/2014/main" id="{BD939611-BACC-46DB-94EF-34638B581F20}"/>
              </a:ext>
            </a:extLst>
          </p:cNvPr>
          <p:cNvSpPr/>
          <p:nvPr/>
        </p:nvSpPr>
        <p:spPr>
          <a:xfrm rot="5400000">
            <a:off x="85756" y="4092586"/>
            <a:ext cx="1986757" cy="977084"/>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331076 w 3322749"/>
              <a:gd name="connsiteY5" fmla="*/ 1070160 h 1327738"/>
              <a:gd name="connsiteX6" fmla="*/ 3322749 w 3322749"/>
              <a:gd name="connsiteY6" fmla="*/ 1289101 h 1327738"/>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673157 w 3322749"/>
              <a:gd name="connsiteY5" fmla="*/ 977547 h 1327738"/>
              <a:gd name="connsiteX6" fmla="*/ 3322749 w 3322749"/>
              <a:gd name="connsiteY6" fmla="*/ 1289101 h 1327738"/>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673157 w 3322749"/>
              <a:gd name="connsiteY5" fmla="*/ 977547 h 1327738"/>
              <a:gd name="connsiteX6" fmla="*/ 3322749 w 3322749"/>
              <a:gd name="connsiteY6" fmla="*/ 1289101 h 1327738"/>
              <a:gd name="connsiteX0" fmla="*/ 0 w 3322749"/>
              <a:gd name="connsiteY0" fmla="*/ 1328986 h 1328986"/>
              <a:gd name="connsiteX1" fmla="*/ 914400 w 3322749"/>
              <a:gd name="connsiteY1" fmla="*/ 903983 h 1328986"/>
              <a:gd name="connsiteX2" fmla="*/ 1352282 w 3322749"/>
              <a:gd name="connsiteY2" fmla="*/ 2462 h 1328986"/>
              <a:gd name="connsiteX3" fmla="*/ 1822617 w 3322749"/>
              <a:gd name="connsiteY3" fmla="*/ 621649 h 1328986"/>
              <a:gd name="connsiteX4" fmla="*/ 2301814 w 3322749"/>
              <a:gd name="connsiteY4" fmla="*/ 145705 h 1328986"/>
              <a:gd name="connsiteX5" fmla="*/ 2673157 w 3322749"/>
              <a:gd name="connsiteY5" fmla="*/ 978795 h 1328986"/>
              <a:gd name="connsiteX6" fmla="*/ 3322749 w 3322749"/>
              <a:gd name="connsiteY6" fmla="*/ 1290349 h 1328986"/>
              <a:gd name="connsiteX0" fmla="*/ 0 w 3322749"/>
              <a:gd name="connsiteY0" fmla="*/ 1327249 h 1327249"/>
              <a:gd name="connsiteX1" fmla="*/ 914400 w 3322749"/>
              <a:gd name="connsiteY1" fmla="*/ 902246 h 1327249"/>
              <a:gd name="connsiteX2" fmla="*/ 1352282 w 3322749"/>
              <a:gd name="connsiteY2" fmla="*/ 725 h 1327249"/>
              <a:gd name="connsiteX3" fmla="*/ 1822618 w 3322749"/>
              <a:gd name="connsiteY3" fmla="*/ 739764 h 1327249"/>
              <a:gd name="connsiteX4" fmla="*/ 2301814 w 3322749"/>
              <a:gd name="connsiteY4" fmla="*/ 143968 h 1327249"/>
              <a:gd name="connsiteX5" fmla="*/ 2673157 w 3322749"/>
              <a:gd name="connsiteY5" fmla="*/ 977058 h 1327249"/>
              <a:gd name="connsiteX6" fmla="*/ 3322749 w 3322749"/>
              <a:gd name="connsiteY6" fmla="*/ 1288612 h 1327249"/>
              <a:gd name="connsiteX0" fmla="*/ 0 w 3322749"/>
              <a:gd name="connsiteY0" fmla="*/ 1327257 h 1327257"/>
              <a:gd name="connsiteX1" fmla="*/ 914400 w 3322749"/>
              <a:gd name="connsiteY1" fmla="*/ 902254 h 1327257"/>
              <a:gd name="connsiteX2" fmla="*/ 1352282 w 3322749"/>
              <a:gd name="connsiteY2" fmla="*/ 733 h 1327257"/>
              <a:gd name="connsiteX3" fmla="*/ 1822618 w 3322749"/>
              <a:gd name="connsiteY3" fmla="*/ 739772 h 1327257"/>
              <a:gd name="connsiteX4" fmla="*/ 2321942 w 3322749"/>
              <a:gd name="connsiteY4" fmla="*/ 209350 h 1327257"/>
              <a:gd name="connsiteX5" fmla="*/ 2673157 w 3322749"/>
              <a:gd name="connsiteY5" fmla="*/ 977066 h 1327257"/>
              <a:gd name="connsiteX6" fmla="*/ 3322749 w 3322749"/>
              <a:gd name="connsiteY6" fmla="*/ 1288620 h 13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257">
                <a:moveTo>
                  <a:pt x="0" y="1327257"/>
                </a:moveTo>
                <a:cubicBezTo>
                  <a:pt x="344510" y="1225299"/>
                  <a:pt x="689020" y="1123341"/>
                  <a:pt x="914400" y="902254"/>
                </a:cubicBezTo>
                <a:cubicBezTo>
                  <a:pt x="1139780" y="681167"/>
                  <a:pt x="1200912" y="27813"/>
                  <a:pt x="1352282" y="733"/>
                </a:cubicBezTo>
                <a:cubicBezTo>
                  <a:pt x="1503652" y="-26347"/>
                  <a:pt x="1661008" y="705003"/>
                  <a:pt x="1822618" y="739772"/>
                </a:cubicBezTo>
                <a:cubicBezTo>
                  <a:pt x="1984228" y="774542"/>
                  <a:pt x="2180186" y="169801"/>
                  <a:pt x="2321942" y="209350"/>
                </a:cubicBezTo>
                <a:cubicBezTo>
                  <a:pt x="2463698" y="248899"/>
                  <a:pt x="2437044" y="876181"/>
                  <a:pt x="2673157" y="977066"/>
                </a:cubicBezTo>
                <a:cubicBezTo>
                  <a:pt x="2882444" y="1170562"/>
                  <a:pt x="3322749" y="1288620"/>
                  <a:pt x="3322749" y="128862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a:extLst>
              <a:ext uri="{FF2B5EF4-FFF2-40B4-BE49-F238E27FC236}">
                <a16:creationId xmlns:a16="http://schemas.microsoft.com/office/drawing/2014/main" id="{6AB5E448-9574-49E6-8CF4-CCE5529BA761}"/>
              </a:ext>
            </a:extLst>
          </p:cNvPr>
          <p:cNvSpPr/>
          <p:nvPr/>
        </p:nvSpPr>
        <p:spPr>
          <a:xfrm rot="5400000">
            <a:off x="1255833" y="4088039"/>
            <a:ext cx="1986757" cy="986177"/>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33992 h 1333992"/>
              <a:gd name="connsiteX1" fmla="*/ 914400 w 3322749"/>
              <a:gd name="connsiteY1" fmla="*/ 908989 h 1333992"/>
              <a:gd name="connsiteX2" fmla="*/ 1352282 w 3322749"/>
              <a:gd name="connsiteY2" fmla="*/ 7468 h 1333992"/>
              <a:gd name="connsiteX3" fmla="*/ 1614688 w 3322749"/>
              <a:gd name="connsiteY3" fmla="*/ 490461 h 1333992"/>
              <a:gd name="connsiteX4" fmla="*/ 1906073 w 3322749"/>
              <a:gd name="connsiteY4" fmla="*/ 690048 h 1333992"/>
              <a:gd name="connsiteX5" fmla="*/ 2331076 w 3322749"/>
              <a:gd name="connsiteY5" fmla="*/ 1076414 h 1333992"/>
              <a:gd name="connsiteX6" fmla="*/ 3322749 w 3322749"/>
              <a:gd name="connsiteY6" fmla="*/ 1295355 h 1333992"/>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31076 w 3322749"/>
              <a:gd name="connsiteY5" fmla="*/ 1072257 h 1329835"/>
              <a:gd name="connsiteX6" fmla="*/ 3322749 w 3322749"/>
              <a:gd name="connsiteY6" fmla="*/ 1291198 h 1329835"/>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24373 w 3322749"/>
              <a:gd name="connsiteY5" fmla="*/ 1252036 h 1329835"/>
              <a:gd name="connsiteX6" fmla="*/ 3322749 w 3322749"/>
              <a:gd name="connsiteY6" fmla="*/ 1291198 h 1329835"/>
              <a:gd name="connsiteX0" fmla="*/ 0 w 3322749"/>
              <a:gd name="connsiteY0" fmla="*/ 1336328 h 1336328"/>
              <a:gd name="connsiteX1" fmla="*/ 914409 w 3322749"/>
              <a:gd name="connsiteY1" fmla="*/ 982146 h 1336328"/>
              <a:gd name="connsiteX2" fmla="*/ 1352282 w 3322749"/>
              <a:gd name="connsiteY2" fmla="*/ 9804 h 1336328"/>
              <a:gd name="connsiteX3" fmla="*/ 1614688 w 3322749"/>
              <a:gd name="connsiteY3" fmla="*/ 492797 h 1336328"/>
              <a:gd name="connsiteX4" fmla="*/ 1906073 w 3322749"/>
              <a:gd name="connsiteY4" fmla="*/ 692384 h 1336328"/>
              <a:gd name="connsiteX5" fmla="*/ 2324373 w 3322749"/>
              <a:gd name="connsiteY5" fmla="*/ 1258529 h 1336328"/>
              <a:gd name="connsiteX6" fmla="*/ 3322749 w 3322749"/>
              <a:gd name="connsiteY6" fmla="*/ 1297691 h 1336328"/>
              <a:gd name="connsiteX0" fmla="*/ 0 w 3322749"/>
              <a:gd name="connsiteY0" fmla="*/ 1335594 h 1335594"/>
              <a:gd name="connsiteX1" fmla="*/ 914409 w 3322749"/>
              <a:gd name="connsiteY1" fmla="*/ 981412 h 1335594"/>
              <a:gd name="connsiteX2" fmla="*/ 1352282 w 3322749"/>
              <a:gd name="connsiteY2" fmla="*/ 9070 h 1335594"/>
              <a:gd name="connsiteX3" fmla="*/ 1614688 w 3322749"/>
              <a:gd name="connsiteY3" fmla="*/ 492063 h 1335594"/>
              <a:gd name="connsiteX4" fmla="*/ 2127421 w 3322749"/>
              <a:gd name="connsiteY4" fmla="*/ 435602 h 1335594"/>
              <a:gd name="connsiteX5" fmla="*/ 2324373 w 3322749"/>
              <a:gd name="connsiteY5" fmla="*/ 1257795 h 1335594"/>
              <a:gd name="connsiteX6" fmla="*/ 3322749 w 3322749"/>
              <a:gd name="connsiteY6" fmla="*/ 1296957 h 1335594"/>
              <a:gd name="connsiteX0" fmla="*/ 0 w 3322749"/>
              <a:gd name="connsiteY0" fmla="*/ 1339608 h 1339608"/>
              <a:gd name="connsiteX1" fmla="*/ 914409 w 3322749"/>
              <a:gd name="connsiteY1" fmla="*/ 985426 h 1339608"/>
              <a:gd name="connsiteX2" fmla="*/ 1352282 w 3322749"/>
              <a:gd name="connsiteY2" fmla="*/ 13084 h 1339608"/>
              <a:gd name="connsiteX3" fmla="*/ 1748840 w 3322749"/>
              <a:gd name="connsiteY3" fmla="*/ 425254 h 1339608"/>
              <a:gd name="connsiteX4" fmla="*/ 2127421 w 3322749"/>
              <a:gd name="connsiteY4" fmla="*/ 439616 h 1339608"/>
              <a:gd name="connsiteX5" fmla="*/ 2324373 w 3322749"/>
              <a:gd name="connsiteY5" fmla="*/ 1261809 h 1339608"/>
              <a:gd name="connsiteX6" fmla="*/ 3322749 w 3322749"/>
              <a:gd name="connsiteY6" fmla="*/ 1300971 h 13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39608">
                <a:moveTo>
                  <a:pt x="0" y="1339608"/>
                </a:moveTo>
                <a:cubicBezTo>
                  <a:pt x="344510" y="1237650"/>
                  <a:pt x="689029" y="1206513"/>
                  <a:pt x="914409" y="985426"/>
                </a:cubicBezTo>
                <a:cubicBezTo>
                  <a:pt x="1139789" y="764339"/>
                  <a:pt x="1213210" y="106446"/>
                  <a:pt x="1352282" y="13084"/>
                </a:cubicBezTo>
                <a:cubicBezTo>
                  <a:pt x="1491354" y="-80278"/>
                  <a:pt x="1619650" y="354165"/>
                  <a:pt x="1748840" y="425254"/>
                </a:cubicBezTo>
                <a:cubicBezTo>
                  <a:pt x="1878030" y="496343"/>
                  <a:pt x="2031499" y="300190"/>
                  <a:pt x="2127421" y="439616"/>
                </a:cubicBezTo>
                <a:cubicBezTo>
                  <a:pt x="2223343" y="579042"/>
                  <a:pt x="2088260" y="1160924"/>
                  <a:pt x="2324373" y="1261809"/>
                </a:cubicBezTo>
                <a:cubicBezTo>
                  <a:pt x="2560486" y="1362693"/>
                  <a:pt x="3322749" y="1300971"/>
                  <a:pt x="3322749" y="1300971"/>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a:extLst>
              <a:ext uri="{FF2B5EF4-FFF2-40B4-BE49-F238E27FC236}">
                <a16:creationId xmlns:a16="http://schemas.microsoft.com/office/drawing/2014/main" id="{C45809E9-4013-4F1D-B60E-B16D76A7996A}"/>
              </a:ext>
            </a:extLst>
          </p:cNvPr>
          <p:cNvSpPr/>
          <p:nvPr/>
        </p:nvSpPr>
        <p:spPr>
          <a:xfrm rot="5400000">
            <a:off x="2340278" y="4165427"/>
            <a:ext cx="1986757" cy="796377"/>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33992 h 1333992"/>
              <a:gd name="connsiteX1" fmla="*/ 914400 w 3322749"/>
              <a:gd name="connsiteY1" fmla="*/ 908989 h 1333992"/>
              <a:gd name="connsiteX2" fmla="*/ 1352282 w 3322749"/>
              <a:gd name="connsiteY2" fmla="*/ 7468 h 1333992"/>
              <a:gd name="connsiteX3" fmla="*/ 1614688 w 3322749"/>
              <a:gd name="connsiteY3" fmla="*/ 490461 h 1333992"/>
              <a:gd name="connsiteX4" fmla="*/ 1906073 w 3322749"/>
              <a:gd name="connsiteY4" fmla="*/ 690048 h 1333992"/>
              <a:gd name="connsiteX5" fmla="*/ 2331076 w 3322749"/>
              <a:gd name="connsiteY5" fmla="*/ 1076414 h 1333992"/>
              <a:gd name="connsiteX6" fmla="*/ 3322749 w 3322749"/>
              <a:gd name="connsiteY6" fmla="*/ 1295355 h 1333992"/>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31076 w 3322749"/>
              <a:gd name="connsiteY5" fmla="*/ 1072257 h 1329835"/>
              <a:gd name="connsiteX6" fmla="*/ 3322749 w 3322749"/>
              <a:gd name="connsiteY6" fmla="*/ 1291198 h 1329835"/>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24373 w 3322749"/>
              <a:gd name="connsiteY5" fmla="*/ 1252036 h 1329835"/>
              <a:gd name="connsiteX6" fmla="*/ 3322749 w 3322749"/>
              <a:gd name="connsiteY6" fmla="*/ 1291198 h 1329835"/>
              <a:gd name="connsiteX0" fmla="*/ 0 w 3322749"/>
              <a:gd name="connsiteY0" fmla="*/ 1345060 h 1345060"/>
              <a:gd name="connsiteX1" fmla="*/ 907696 w 3322749"/>
              <a:gd name="connsiteY1" fmla="*/ 767516 h 1345060"/>
              <a:gd name="connsiteX2" fmla="*/ 1352282 w 3322749"/>
              <a:gd name="connsiteY2" fmla="*/ 18536 h 1345060"/>
              <a:gd name="connsiteX3" fmla="*/ 1701888 w 3322749"/>
              <a:gd name="connsiteY3" fmla="*/ 267270 h 1345060"/>
              <a:gd name="connsiteX4" fmla="*/ 1906073 w 3322749"/>
              <a:gd name="connsiteY4" fmla="*/ 701116 h 1345060"/>
              <a:gd name="connsiteX5" fmla="*/ 2324373 w 3322749"/>
              <a:gd name="connsiteY5" fmla="*/ 1267261 h 1345060"/>
              <a:gd name="connsiteX6" fmla="*/ 3322749 w 3322749"/>
              <a:gd name="connsiteY6" fmla="*/ 1306423 h 1345060"/>
              <a:gd name="connsiteX0" fmla="*/ 0 w 3322749"/>
              <a:gd name="connsiteY0" fmla="*/ 1345507 h 1345507"/>
              <a:gd name="connsiteX1" fmla="*/ 907696 w 3322749"/>
              <a:gd name="connsiteY1" fmla="*/ 767963 h 1345507"/>
              <a:gd name="connsiteX2" fmla="*/ 1352282 w 3322749"/>
              <a:gd name="connsiteY2" fmla="*/ 18983 h 1345507"/>
              <a:gd name="connsiteX3" fmla="*/ 1701888 w 3322749"/>
              <a:gd name="connsiteY3" fmla="*/ 267717 h 1345507"/>
              <a:gd name="connsiteX4" fmla="*/ 1946321 w 3322749"/>
              <a:gd name="connsiteY4" fmla="*/ 745145 h 1345507"/>
              <a:gd name="connsiteX5" fmla="*/ 2324373 w 3322749"/>
              <a:gd name="connsiteY5" fmla="*/ 1267708 h 1345507"/>
              <a:gd name="connsiteX6" fmla="*/ 3322749 w 3322749"/>
              <a:gd name="connsiteY6" fmla="*/ 1306870 h 1345507"/>
              <a:gd name="connsiteX0" fmla="*/ 0 w 3322749"/>
              <a:gd name="connsiteY0" fmla="*/ 1363146 h 1363146"/>
              <a:gd name="connsiteX1" fmla="*/ 854036 w 3322749"/>
              <a:gd name="connsiteY1" fmla="*/ 1079785 h 1363146"/>
              <a:gd name="connsiteX2" fmla="*/ 1352282 w 3322749"/>
              <a:gd name="connsiteY2" fmla="*/ 36622 h 1363146"/>
              <a:gd name="connsiteX3" fmla="*/ 1701888 w 3322749"/>
              <a:gd name="connsiteY3" fmla="*/ 285356 h 1363146"/>
              <a:gd name="connsiteX4" fmla="*/ 1946321 w 3322749"/>
              <a:gd name="connsiteY4" fmla="*/ 762784 h 1363146"/>
              <a:gd name="connsiteX5" fmla="*/ 2324373 w 3322749"/>
              <a:gd name="connsiteY5" fmla="*/ 1285347 h 1363146"/>
              <a:gd name="connsiteX6" fmla="*/ 3322749 w 3322749"/>
              <a:gd name="connsiteY6" fmla="*/ 1324509 h 1363146"/>
              <a:gd name="connsiteX0" fmla="*/ 0 w 3322749"/>
              <a:gd name="connsiteY0" fmla="*/ 1363146 h 1363146"/>
              <a:gd name="connsiteX1" fmla="*/ 854036 w 3322749"/>
              <a:gd name="connsiteY1" fmla="*/ 1079785 h 1363146"/>
              <a:gd name="connsiteX2" fmla="*/ 1352282 w 3322749"/>
              <a:gd name="connsiteY2" fmla="*/ 36622 h 1363146"/>
              <a:gd name="connsiteX3" fmla="*/ 1701888 w 3322749"/>
              <a:gd name="connsiteY3" fmla="*/ 285356 h 1363146"/>
              <a:gd name="connsiteX4" fmla="*/ 1946321 w 3322749"/>
              <a:gd name="connsiteY4" fmla="*/ 762784 h 1363146"/>
              <a:gd name="connsiteX5" fmla="*/ 2324373 w 3322749"/>
              <a:gd name="connsiteY5" fmla="*/ 1285347 h 1363146"/>
              <a:gd name="connsiteX6" fmla="*/ 3322749 w 3322749"/>
              <a:gd name="connsiteY6" fmla="*/ 1324509 h 1363146"/>
              <a:gd name="connsiteX0" fmla="*/ 0 w 3322749"/>
              <a:gd name="connsiteY0" fmla="*/ 1084218 h 1084218"/>
              <a:gd name="connsiteX1" fmla="*/ 854036 w 3322749"/>
              <a:gd name="connsiteY1" fmla="*/ 800857 h 1084218"/>
              <a:gd name="connsiteX2" fmla="*/ 1224845 w 3322749"/>
              <a:gd name="connsiteY2" fmla="*/ 247999 h 1084218"/>
              <a:gd name="connsiteX3" fmla="*/ 1701888 w 3322749"/>
              <a:gd name="connsiteY3" fmla="*/ 6428 h 1084218"/>
              <a:gd name="connsiteX4" fmla="*/ 1946321 w 3322749"/>
              <a:gd name="connsiteY4" fmla="*/ 483856 h 1084218"/>
              <a:gd name="connsiteX5" fmla="*/ 2324373 w 3322749"/>
              <a:gd name="connsiteY5" fmla="*/ 1006419 h 1084218"/>
              <a:gd name="connsiteX6" fmla="*/ 3322749 w 3322749"/>
              <a:gd name="connsiteY6" fmla="*/ 1045581 h 1084218"/>
              <a:gd name="connsiteX0" fmla="*/ 0 w 3322749"/>
              <a:gd name="connsiteY0" fmla="*/ 1086311 h 1086311"/>
              <a:gd name="connsiteX1" fmla="*/ 854036 w 3322749"/>
              <a:gd name="connsiteY1" fmla="*/ 802950 h 1086311"/>
              <a:gd name="connsiteX2" fmla="*/ 1224845 w 3322749"/>
              <a:gd name="connsiteY2" fmla="*/ 250092 h 1086311"/>
              <a:gd name="connsiteX3" fmla="*/ 1701888 w 3322749"/>
              <a:gd name="connsiteY3" fmla="*/ 8521 h 1086311"/>
              <a:gd name="connsiteX4" fmla="*/ 1946321 w 3322749"/>
              <a:gd name="connsiteY4" fmla="*/ 485949 h 1086311"/>
              <a:gd name="connsiteX5" fmla="*/ 2324373 w 3322749"/>
              <a:gd name="connsiteY5" fmla="*/ 1008512 h 1086311"/>
              <a:gd name="connsiteX6" fmla="*/ 3322749 w 3322749"/>
              <a:gd name="connsiteY6" fmla="*/ 1047674 h 1086311"/>
              <a:gd name="connsiteX0" fmla="*/ 0 w 3322749"/>
              <a:gd name="connsiteY0" fmla="*/ 1086617 h 1086617"/>
              <a:gd name="connsiteX1" fmla="*/ 854036 w 3322749"/>
              <a:gd name="connsiteY1" fmla="*/ 803256 h 1086617"/>
              <a:gd name="connsiteX2" fmla="*/ 1224845 w 3322749"/>
              <a:gd name="connsiteY2" fmla="*/ 250398 h 1086617"/>
              <a:gd name="connsiteX3" fmla="*/ 1701888 w 3322749"/>
              <a:gd name="connsiteY3" fmla="*/ 8827 h 1086617"/>
              <a:gd name="connsiteX4" fmla="*/ 1946321 w 3322749"/>
              <a:gd name="connsiteY4" fmla="*/ 486255 h 1086617"/>
              <a:gd name="connsiteX5" fmla="*/ 2324373 w 3322749"/>
              <a:gd name="connsiteY5" fmla="*/ 1008818 h 1086617"/>
              <a:gd name="connsiteX6" fmla="*/ 3322749 w 3322749"/>
              <a:gd name="connsiteY6" fmla="*/ 1047980 h 1086617"/>
              <a:gd name="connsiteX0" fmla="*/ 0 w 3322749"/>
              <a:gd name="connsiteY0" fmla="*/ 1084219 h 1084219"/>
              <a:gd name="connsiteX1" fmla="*/ 854036 w 3322749"/>
              <a:gd name="connsiteY1" fmla="*/ 800858 h 1084219"/>
              <a:gd name="connsiteX2" fmla="*/ 1224845 w 3322749"/>
              <a:gd name="connsiteY2" fmla="*/ 248000 h 1084219"/>
              <a:gd name="connsiteX3" fmla="*/ 1701893 w 3322749"/>
              <a:gd name="connsiteY3" fmla="*/ 6428 h 1084219"/>
              <a:gd name="connsiteX4" fmla="*/ 1946321 w 3322749"/>
              <a:gd name="connsiteY4" fmla="*/ 483857 h 1084219"/>
              <a:gd name="connsiteX5" fmla="*/ 2324373 w 3322749"/>
              <a:gd name="connsiteY5" fmla="*/ 1006420 h 1084219"/>
              <a:gd name="connsiteX6" fmla="*/ 3322749 w 3322749"/>
              <a:gd name="connsiteY6" fmla="*/ 1045582 h 1084219"/>
              <a:gd name="connsiteX0" fmla="*/ 0 w 3322749"/>
              <a:gd name="connsiteY0" fmla="*/ 1077801 h 1077801"/>
              <a:gd name="connsiteX1" fmla="*/ 854036 w 3322749"/>
              <a:gd name="connsiteY1" fmla="*/ 794440 h 1077801"/>
              <a:gd name="connsiteX2" fmla="*/ 1224845 w 3322749"/>
              <a:gd name="connsiteY2" fmla="*/ 241582 h 1077801"/>
              <a:gd name="connsiteX3" fmla="*/ 1701893 w 3322749"/>
              <a:gd name="connsiteY3" fmla="*/ 10 h 1077801"/>
              <a:gd name="connsiteX4" fmla="*/ 1946321 w 3322749"/>
              <a:gd name="connsiteY4" fmla="*/ 477439 h 1077801"/>
              <a:gd name="connsiteX5" fmla="*/ 2324373 w 3322749"/>
              <a:gd name="connsiteY5" fmla="*/ 1000002 h 1077801"/>
              <a:gd name="connsiteX6" fmla="*/ 3322749 w 3322749"/>
              <a:gd name="connsiteY6" fmla="*/ 1039164 h 1077801"/>
              <a:gd name="connsiteX0" fmla="*/ 0 w 3322749"/>
              <a:gd name="connsiteY0" fmla="*/ 1077834 h 1077834"/>
              <a:gd name="connsiteX1" fmla="*/ 854036 w 3322749"/>
              <a:gd name="connsiteY1" fmla="*/ 794473 h 1077834"/>
              <a:gd name="connsiteX2" fmla="*/ 1224845 w 3322749"/>
              <a:gd name="connsiteY2" fmla="*/ 241615 h 1077834"/>
              <a:gd name="connsiteX3" fmla="*/ 1701893 w 3322749"/>
              <a:gd name="connsiteY3" fmla="*/ 43 h 1077834"/>
              <a:gd name="connsiteX4" fmla="*/ 1946321 w 3322749"/>
              <a:gd name="connsiteY4" fmla="*/ 477472 h 1077834"/>
              <a:gd name="connsiteX5" fmla="*/ 2324373 w 3322749"/>
              <a:gd name="connsiteY5" fmla="*/ 1000035 h 1077834"/>
              <a:gd name="connsiteX6" fmla="*/ 3322749 w 3322749"/>
              <a:gd name="connsiteY6" fmla="*/ 1039197 h 1077834"/>
              <a:gd name="connsiteX0" fmla="*/ 0 w 3322749"/>
              <a:gd name="connsiteY0" fmla="*/ 1209257 h 1209257"/>
              <a:gd name="connsiteX1" fmla="*/ 854036 w 3322749"/>
              <a:gd name="connsiteY1" fmla="*/ 925896 h 1209257"/>
              <a:gd name="connsiteX2" fmla="*/ 1224845 w 3322749"/>
              <a:gd name="connsiteY2" fmla="*/ 373038 h 1209257"/>
              <a:gd name="connsiteX3" fmla="*/ 1701893 w 3322749"/>
              <a:gd name="connsiteY3" fmla="*/ 131466 h 1209257"/>
              <a:gd name="connsiteX4" fmla="*/ 1946321 w 3322749"/>
              <a:gd name="connsiteY4" fmla="*/ 608895 h 1209257"/>
              <a:gd name="connsiteX5" fmla="*/ 2324373 w 3322749"/>
              <a:gd name="connsiteY5" fmla="*/ 1131458 h 1209257"/>
              <a:gd name="connsiteX6" fmla="*/ 3322749 w 3322749"/>
              <a:gd name="connsiteY6" fmla="*/ 1170620 h 1209257"/>
              <a:gd name="connsiteX0" fmla="*/ 0 w 3322749"/>
              <a:gd name="connsiteY0" fmla="*/ 1209257 h 1209257"/>
              <a:gd name="connsiteX1" fmla="*/ 854036 w 3322749"/>
              <a:gd name="connsiteY1" fmla="*/ 925896 h 1209257"/>
              <a:gd name="connsiteX2" fmla="*/ 1224845 w 3322749"/>
              <a:gd name="connsiteY2" fmla="*/ 373038 h 1209257"/>
              <a:gd name="connsiteX3" fmla="*/ 1701893 w 3322749"/>
              <a:gd name="connsiteY3" fmla="*/ 131466 h 1209257"/>
              <a:gd name="connsiteX4" fmla="*/ 1946321 w 3322749"/>
              <a:gd name="connsiteY4" fmla="*/ 608895 h 1209257"/>
              <a:gd name="connsiteX5" fmla="*/ 2324373 w 3322749"/>
              <a:gd name="connsiteY5" fmla="*/ 1131458 h 1209257"/>
              <a:gd name="connsiteX6" fmla="*/ 3322749 w 3322749"/>
              <a:gd name="connsiteY6" fmla="*/ 1170620 h 1209257"/>
              <a:gd name="connsiteX0" fmla="*/ 0 w 3322749"/>
              <a:gd name="connsiteY0" fmla="*/ 1214463 h 1214463"/>
              <a:gd name="connsiteX1" fmla="*/ 854036 w 3322749"/>
              <a:gd name="connsiteY1" fmla="*/ 931102 h 1214463"/>
              <a:gd name="connsiteX2" fmla="*/ 1224845 w 3322749"/>
              <a:gd name="connsiteY2" fmla="*/ 378244 h 1214463"/>
              <a:gd name="connsiteX3" fmla="*/ 1701893 w 3322749"/>
              <a:gd name="connsiteY3" fmla="*/ 136672 h 1214463"/>
              <a:gd name="connsiteX4" fmla="*/ 1946321 w 3322749"/>
              <a:gd name="connsiteY4" fmla="*/ 614101 h 1214463"/>
              <a:gd name="connsiteX5" fmla="*/ 2324373 w 3322749"/>
              <a:gd name="connsiteY5" fmla="*/ 1136664 h 1214463"/>
              <a:gd name="connsiteX6" fmla="*/ 3322749 w 3322749"/>
              <a:gd name="connsiteY6" fmla="*/ 1175826 h 1214463"/>
              <a:gd name="connsiteX0" fmla="*/ 0 w 3322749"/>
              <a:gd name="connsiteY0" fmla="*/ 1214464 h 1214464"/>
              <a:gd name="connsiteX1" fmla="*/ 854036 w 3322749"/>
              <a:gd name="connsiteY1" fmla="*/ 931103 h 1214464"/>
              <a:gd name="connsiteX2" fmla="*/ 1224845 w 3322749"/>
              <a:gd name="connsiteY2" fmla="*/ 378245 h 1214464"/>
              <a:gd name="connsiteX3" fmla="*/ 1701893 w 3322749"/>
              <a:gd name="connsiteY3" fmla="*/ 136673 h 1214464"/>
              <a:gd name="connsiteX4" fmla="*/ 1946321 w 3322749"/>
              <a:gd name="connsiteY4" fmla="*/ 614102 h 1214464"/>
              <a:gd name="connsiteX5" fmla="*/ 2324373 w 3322749"/>
              <a:gd name="connsiteY5" fmla="*/ 1136665 h 1214464"/>
              <a:gd name="connsiteX6" fmla="*/ 3322749 w 3322749"/>
              <a:gd name="connsiteY6" fmla="*/ 1175827 h 1214464"/>
              <a:gd name="connsiteX0" fmla="*/ 0 w 3322749"/>
              <a:gd name="connsiteY0" fmla="*/ 1200132 h 1200132"/>
              <a:gd name="connsiteX1" fmla="*/ 854036 w 3322749"/>
              <a:gd name="connsiteY1" fmla="*/ 916771 h 1200132"/>
              <a:gd name="connsiteX2" fmla="*/ 1224845 w 3322749"/>
              <a:gd name="connsiteY2" fmla="*/ 363913 h 1200132"/>
              <a:gd name="connsiteX3" fmla="*/ 1829334 w 3322749"/>
              <a:gd name="connsiteY3" fmla="*/ 133093 h 1200132"/>
              <a:gd name="connsiteX4" fmla="*/ 1946321 w 3322749"/>
              <a:gd name="connsiteY4" fmla="*/ 599770 h 1200132"/>
              <a:gd name="connsiteX5" fmla="*/ 2324373 w 3322749"/>
              <a:gd name="connsiteY5" fmla="*/ 1122333 h 1200132"/>
              <a:gd name="connsiteX6" fmla="*/ 3322749 w 3322749"/>
              <a:gd name="connsiteY6" fmla="*/ 1161495 h 1200132"/>
              <a:gd name="connsiteX0" fmla="*/ 0 w 3322749"/>
              <a:gd name="connsiteY0" fmla="*/ 1073550 h 1073550"/>
              <a:gd name="connsiteX1" fmla="*/ 854036 w 3322749"/>
              <a:gd name="connsiteY1" fmla="*/ 790189 h 1073550"/>
              <a:gd name="connsiteX2" fmla="*/ 1224845 w 3322749"/>
              <a:gd name="connsiteY2" fmla="*/ 237331 h 1073550"/>
              <a:gd name="connsiteX3" fmla="*/ 1829334 w 3322749"/>
              <a:gd name="connsiteY3" fmla="*/ 6511 h 1073550"/>
              <a:gd name="connsiteX4" fmla="*/ 2020102 w 3322749"/>
              <a:gd name="connsiteY4" fmla="*/ 467812 h 1073550"/>
              <a:gd name="connsiteX5" fmla="*/ 2324373 w 3322749"/>
              <a:gd name="connsiteY5" fmla="*/ 995751 h 1073550"/>
              <a:gd name="connsiteX6" fmla="*/ 3322749 w 3322749"/>
              <a:gd name="connsiteY6" fmla="*/ 1034913 h 1073550"/>
              <a:gd name="connsiteX0" fmla="*/ 0 w 3322749"/>
              <a:gd name="connsiteY0" fmla="*/ 1067525 h 1067525"/>
              <a:gd name="connsiteX1" fmla="*/ 854036 w 3322749"/>
              <a:gd name="connsiteY1" fmla="*/ 784164 h 1067525"/>
              <a:gd name="connsiteX2" fmla="*/ 1338875 w 3322749"/>
              <a:gd name="connsiteY2" fmla="*/ 381834 h 1067525"/>
              <a:gd name="connsiteX3" fmla="*/ 1829334 w 3322749"/>
              <a:gd name="connsiteY3" fmla="*/ 486 h 1067525"/>
              <a:gd name="connsiteX4" fmla="*/ 2020102 w 3322749"/>
              <a:gd name="connsiteY4" fmla="*/ 461787 h 1067525"/>
              <a:gd name="connsiteX5" fmla="*/ 2324373 w 3322749"/>
              <a:gd name="connsiteY5" fmla="*/ 989726 h 1067525"/>
              <a:gd name="connsiteX6" fmla="*/ 3322749 w 3322749"/>
              <a:gd name="connsiteY6" fmla="*/ 1028888 h 10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067525">
                <a:moveTo>
                  <a:pt x="0" y="1067525"/>
                </a:moveTo>
                <a:cubicBezTo>
                  <a:pt x="344510" y="965567"/>
                  <a:pt x="630890" y="898446"/>
                  <a:pt x="854036" y="784164"/>
                </a:cubicBezTo>
                <a:cubicBezTo>
                  <a:pt x="1077182" y="669882"/>
                  <a:pt x="1176325" y="512447"/>
                  <a:pt x="1338875" y="381834"/>
                </a:cubicBezTo>
                <a:cubicBezTo>
                  <a:pt x="1501425" y="251221"/>
                  <a:pt x="1715796" y="-12840"/>
                  <a:pt x="1829334" y="486"/>
                </a:cubicBezTo>
                <a:cubicBezTo>
                  <a:pt x="1942872" y="13812"/>
                  <a:pt x="1937596" y="296914"/>
                  <a:pt x="2020102" y="461787"/>
                </a:cubicBezTo>
                <a:cubicBezTo>
                  <a:pt x="2102608" y="626660"/>
                  <a:pt x="2088260" y="888841"/>
                  <a:pt x="2324373" y="989726"/>
                </a:cubicBezTo>
                <a:cubicBezTo>
                  <a:pt x="2560486" y="1090610"/>
                  <a:pt x="3322749" y="1028888"/>
                  <a:pt x="3322749" y="1028888"/>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FE90911-3C9E-4D12-817C-51BA8E161BD9}"/>
              </a:ext>
            </a:extLst>
          </p:cNvPr>
          <p:cNvCxnSpPr/>
          <p:nvPr/>
        </p:nvCxnSpPr>
        <p:spPr>
          <a:xfrm>
            <a:off x="575421"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A22D754-B349-409A-8DF7-D0AE616BADA4}"/>
              </a:ext>
            </a:extLst>
          </p:cNvPr>
          <p:cNvCxnSpPr/>
          <p:nvPr/>
        </p:nvCxnSpPr>
        <p:spPr>
          <a:xfrm>
            <a:off x="1722005"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1C9E9A-FFE6-495D-8B93-8A68E4200660}"/>
              </a:ext>
            </a:extLst>
          </p:cNvPr>
          <p:cNvCxnSpPr/>
          <p:nvPr/>
        </p:nvCxnSpPr>
        <p:spPr>
          <a:xfrm>
            <a:off x="2908251"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C8745F0-DA5C-4BE2-8120-444D30E0FE40}"/>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40" name="Freeform 3">
            <a:extLst>
              <a:ext uri="{FF2B5EF4-FFF2-40B4-BE49-F238E27FC236}">
                <a16:creationId xmlns:a16="http://schemas.microsoft.com/office/drawing/2014/main" id="{36793937-A3F2-4228-92AF-AB22401D6964}"/>
              </a:ext>
            </a:extLst>
          </p:cNvPr>
          <p:cNvSpPr/>
          <p:nvPr/>
        </p:nvSpPr>
        <p:spPr>
          <a:xfrm>
            <a:off x="5239740" y="1973240"/>
            <a:ext cx="3763342" cy="3688008"/>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031E673-4E6D-4320-BEEB-3842E0A2E7CC}"/>
                  </a:ext>
                </a:extLst>
              </p:cNvPr>
              <p:cNvSpPr txBox="1"/>
              <p:nvPr/>
            </p:nvSpPr>
            <p:spPr>
              <a:xfrm>
                <a:off x="468273" y="5650459"/>
                <a:ext cx="280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b="0" i="1" smtClean="0">
                              <a:latin typeface="Cambria Math" panose="02040503050406030204" pitchFamily="18" charset="0"/>
                            </a:rPr>
                            <m:t>𝑥</m:t>
                          </m:r>
                        </m:e>
                        <m:sub>
                          <m:r>
                            <a:rPr lang="en-AU" b="0" i="1" smtClean="0">
                              <a:latin typeface="Cambria Math" panose="02040503050406030204" pitchFamily="18" charset="0"/>
                            </a:rPr>
                            <m:t>1</m:t>
                          </m:r>
                        </m:sub>
                        <m:sup>
                          <m:r>
                            <a:rPr lang="en-AU" b="0" i="1" smtClean="0">
                              <a:latin typeface="Cambria Math" panose="02040503050406030204" pitchFamily="18" charset="0"/>
                            </a:rPr>
                            <m:t>∗</m:t>
                          </m:r>
                        </m:sup>
                      </m:sSubSup>
                    </m:oMath>
                  </m:oMathPara>
                </a14:m>
                <a:endParaRPr lang="en-AU" dirty="0"/>
              </a:p>
            </p:txBody>
          </p:sp>
        </mc:Choice>
        <mc:Fallback xmlns="">
          <p:sp>
            <p:nvSpPr>
              <p:cNvPr id="43" name="TextBox 42">
                <a:extLst>
                  <a:ext uri="{FF2B5EF4-FFF2-40B4-BE49-F238E27FC236}">
                    <a16:creationId xmlns:a16="http://schemas.microsoft.com/office/drawing/2014/main" id="{0031E673-4E6D-4320-BEEB-3842E0A2E7CC}"/>
                  </a:ext>
                </a:extLst>
              </p:cNvPr>
              <p:cNvSpPr txBox="1">
                <a:spLocks noRot="1" noChangeAspect="1" noMove="1" noResize="1" noEditPoints="1" noAdjustHandles="1" noChangeArrowheads="1" noChangeShapeType="1" noTextEdit="1"/>
              </p:cNvSpPr>
              <p:nvPr/>
            </p:nvSpPr>
            <p:spPr>
              <a:xfrm>
                <a:off x="468273" y="5650459"/>
                <a:ext cx="280269" cy="276999"/>
              </a:xfrm>
              <a:prstGeom prst="rect">
                <a:avLst/>
              </a:prstGeom>
              <a:blipFill>
                <a:blip r:embed="rId4"/>
                <a:stretch>
                  <a:fillRect l="-13043" r="-4348"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4655DAD-558B-4EBE-B04A-868FC2D717D0}"/>
                  </a:ext>
                </a:extLst>
              </p:cNvPr>
              <p:cNvSpPr txBox="1"/>
              <p:nvPr/>
            </p:nvSpPr>
            <p:spPr>
              <a:xfrm>
                <a:off x="1594984" y="5650458"/>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i="1">
                              <a:latin typeface="Cambria Math" panose="02040503050406030204" pitchFamily="18" charset="0"/>
                            </a:rPr>
                            <m:t>𝑥</m:t>
                          </m:r>
                        </m:e>
                        <m:sub>
                          <m:r>
                            <a:rPr lang="en-AU" b="0" i="1" smtClean="0">
                              <a:latin typeface="Cambria Math" panose="02040503050406030204" pitchFamily="18" charset="0"/>
                            </a:rPr>
                            <m:t>2</m:t>
                          </m:r>
                        </m:sub>
                        <m:sup>
                          <m:r>
                            <a:rPr lang="en-AU" i="1">
                              <a:latin typeface="Cambria Math" panose="02040503050406030204" pitchFamily="18" charset="0"/>
                            </a:rPr>
                            <m:t>∗</m:t>
                          </m:r>
                        </m:sup>
                      </m:sSubSup>
                    </m:oMath>
                  </m:oMathPara>
                </a14:m>
                <a:endParaRPr lang="en-AU" dirty="0"/>
              </a:p>
            </p:txBody>
          </p:sp>
        </mc:Choice>
        <mc:Fallback xmlns="">
          <p:sp>
            <p:nvSpPr>
              <p:cNvPr id="44" name="TextBox 43">
                <a:extLst>
                  <a:ext uri="{FF2B5EF4-FFF2-40B4-BE49-F238E27FC236}">
                    <a16:creationId xmlns:a16="http://schemas.microsoft.com/office/drawing/2014/main" id="{C4655DAD-558B-4EBE-B04A-868FC2D717D0}"/>
                  </a:ext>
                </a:extLst>
              </p:cNvPr>
              <p:cNvSpPr txBox="1">
                <a:spLocks noRot="1" noChangeAspect="1" noMove="1" noResize="1" noEditPoints="1" noAdjustHandles="1" noChangeArrowheads="1" noChangeShapeType="1" noTextEdit="1"/>
              </p:cNvSpPr>
              <p:nvPr/>
            </p:nvSpPr>
            <p:spPr>
              <a:xfrm>
                <a:off x="1594984" y="5650458"/>
                <a:ext cx="281423" cy="276999"/>
              </a:xfrm>
              <a:prstGeom prst="rect">
                <a:avLst/>
              </a:prstGeom>
              <a:blipFill>
                <a:blip r:embed="rId5"/>
                <a:stretch>
                  <a:fillRect l="-13043" r="-6522"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C023155-377F-4A50-B9EE-3B765566BCB4}"/>
                  </a:ext>
                </a:extLst>
              </p:cNvPr>
              <p:cNvSpPr txBox="1"/>
              <p:nvPr/>
            </p:nvSpPr>
            <p:spPr>
              <a:xfrm>
                <a:off x="2794756" y="565185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i="1">
                              <a:latin typeface="Cambria Math" panose="02040503050406030204" pitchFamily="18" charset="0"/>
                            </a:rPr>
                            <m:t>𝑥</m:t>
                          </m:r>
                        </m:e>
                        <m:sub>
                          <m:r>
                            <a:rPr lang="en-AU" b="0" i="1" smtClean="0">
                              <a:latin typeface="Cambria Math" panose="02040503050406030204" pitchFamily="18" charset="0"/>
                            </a:rPr>
                            <m:t>3</m:t>
                          </m:r>
                        </m:sub>
                        <m:sup>
                          <m:r>
                            <a:rPr lang="en-AU" i="1">
                              <a:latin typeface="Cambria Math" panose="02040503050406030204" pitchFamily="18" charset="0"/>
                            </a:rPr>
                            <m:t>∗</m:t>
                          </m:r>
                        </m:sup>
                      </m:sSubSup>
                    </m:oMath>
                  </m:oMathPara>
                </a14:m>
                <a:endParaRPr lang="en-AU" dirty="0"/>
              </a:p>
            </p:txBody>
          </p:sp>
        </mc:Choice>
        <mc:Fallback xmlns="">
          <p:sp>
            <p:nvSpPr>
              <p:cNvPr id="45" name="TextBox 44">
                <a:extLst>
                  <a:ext uri="{FF2B5EF4-FFF2-40B4-BE49-F238E27FC236}">
                    <a16:creationId xmlns:a16="http://schemas.microsoft.com/office/drawing/2014/main" id="{EC023155-377F-4A50-B9EE-3B765566BCB4}"/>
                  </a:ext>
                </a:extLst>
              </p:cNvPr>
              <p:cNvSpPr txBox="1">
                <a:spLocks noRot="1" noChangeAspect="1" noMove="1" noResize="1" noEditPoints="1" noAdjustHandles="1" noChangeArrowheads="1" noChangeShapeType="1" noTextEdit="1"/>
              </p:cNvSpPr>
              <p:nvPr/>
            </p:nvSpPr>
            <p:spPr>
              <a:xfrm>
                <a:off x="2794756" y="5651850"/>
                <a:ext cx="281423" cy="276999"/>
              </a:xfrm>
              <a:prstGeom prst="rect">
                <a:avLst/>
              </a:prstGeom>
              <a:blipFill>
                <a:blip r:embed="rId6"/>
                <a:stretch>
                  <a:fillRect l="-12766" r="-6383" b="-17391"/>
                </a:stretch>
              </a:blipFill>
            </p:spPr>
            <p:txBody>
              <a:bodyPr/>
              <a:lstStyle/>
              <a:p>
                <a:r>
                  <a:rPr lang="en-AU">
                    <a:noFill/>
                  </a:rPr>
                  <a:t> </a:t>
                </a:r>
              </a:p>
            </p:txBody>
          </p:sp>
        </mc:Fallback>
      </mc:AlternateContent>
      <p:sp>
        <p:nvSpPr>
          <p:cNvPr id="46" name="Oval 45">
            <a:extLst>
              <a:ext uri="{FF2B5EF4-FFF2-40B4-BE49-F238E27FC236}">
                <a16:creationId xmlns:a16="http://schemas.microsoft.com/office/drawing/2014/main" id="{4F0349B8-06F1-426C-B8E0-E99196EACEE3}"/>
              </a:ext>
            </a:extLst>
          </p:cNvPr>
          <p:cNvSpPr/>
          <p:nvPr/>
        </p:nvSpPr>
        <p:spPr>
          <a:xfrm>
            <a:off x="6833471" y="2671399"/>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5F535B1-DAC6-4984-A48A-BC0BD4BE2EE7}"/>
              </a:ext>
            </a:extLst>
          </p:cNvPr>
          <p:cNvSpPr/>
          <p:nvPr/>
        </p:nvSpPr>
        <p:spPr>
          <a:xfrm>
            <a:off x="6941802" y="3926672"/>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E12D98-582D-4567-8B4E-4DFEBC8B57F5}"/>
              </a:ext>
            </a:extLst>
          </p:cNvPr>
          <p:cNvSpPr/>
          <p:nvPr/>
        </p:nvSpPr>
        <p:spPr>
          <a:xfrm>
            <a:off x="7474358" y="5231602"/>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D329F7-6BE1-43CC-9DF4-5B6C39655B98}"/>
                  </a:ext>
                </a:extLst>
              </p:cNvPr>
              <p:cNvSpPr txBox="1"/>
              <p:nvPr/>
            </p:nvSpPr>
            <p:spPr>
              <a:xfrm>
                <a:off x="6977487" y="2448416"/>
                <a:ext cx="964944"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i="1">
                                  <a:solidFill>
                                    <a:srgbClr val="0099FF"/>
                                  </a:solidFill>
                                  <a:latin typeface="Cambria Math" panose="02040503050406030204" pitchFamily="18" charset="0"/>
                                </a:rPr>
                                <m:t>1</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19" name="TextBox 18">
                <a:extLst>
                  <a:ext uri="{FF2B5EF4-FFF2-40B4-BE49-F238E27FC236}">
                    <a16:creationId xmlns:a16="http://schemas.microsoft.com/office/drawing/2014/main" id="{15D329F7-6BE1-43CC-9DF4-5B6C39655B98}"/>
                  </a:ext>
                </a:extLst>
              </p:cNvPr>
              <p:cNvSpPr txBox="1">
                <a:spLocks noRot="1" noChangeAspect="1" noMove="1" noResize="1" noEditPoints="1" noAdjustHandles="1" noChangeArrowheads="1" noChangeShapeType="1" noTextEdit="1"/>
              </p:cNvSpPr>
              <p:nvPr/>
            </p:nvSpPr>
            <p:spPr>
              <a:xfrm>
                <a:off x="6977487" y="2448416"/>
                <a:ext cx="964944" cy="306751"/>
              </a:xfrm>
              <a:prstGeom prst="rect">
                <a:avLst/>
              </a:prstGeom>
              <a:blipFill>
                <a:blip r:embed="rId7"/>
                <a:stretch>
                  <a:fillRect l="-5696"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67FEB1F-00DA-4794-8877-5797051C7DA5}"/>
                  </a:ext>
                </a:extLst>
              </p:cNvPr>
              <p:cNvSpPr txBox="1"/>
              <p:nvPr/>
            </p:nvSpPr>
            <p:spPr>
              <a:xfrm>
                <a:off x="7065705" y="3891880"/>
                <a:ext cx="964944"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b="0" i="1" smtClean="0">
                              <a:solidFill>
                                <a:srgbClr val="0099FF"/>
                              </a:solidFill>
                              <a:latin typeface="Cambria Math" panose="02040503050406030204" pitchFamily="18" charset="0"/>
                              <a:ea typeface="Cambria Math" panose="02040503050406030204" pitchFamily="18" charset="0"/>
                            </a:rPr>
                            <m:t> </m:t>
                          </m:r>
                          <m:r>
                            <a:rPr lang="en-AU" b="0" i="1" smtClean="0">
                              <a:solidFill>
                                <a:srgbClr val="0099FF"/>
                              </a:solidFill>
                              <a:latin typeface="Cambria Math" panose="02040503050406030204" pitchFamily="18" charset="0"/>
                              <a:ea typeface="Cambria Math" panose="02040503050406030204" pitchFamily="18" charset="0"/>
                            </a:rPr>
                            <m:t>𝑌</m:t>
                          </m:r>
                          <m:r>
                            <a:rPr lang="en-AU" b="0" i="1" smtClean="0">
                              <a:solidFill>
                                <a:srgbClr val="0099FF"/>
                              </a:solidFill>
                              <a:latin typeface="Cambria Math" panose="02040503050406030204" pitchFamily="18" charset="0"/>
                              <a:ea typeface="Cambria Math" panose="02040503050406030204" pitchFamily="18" charset="0"/>
                            </a:rPr>
                            <m:t> | </m:t>
                          </m:r>
                          <m:r>
                            <a:rPr lang="en-AU" b="0" i="1" smtClean="0">
                              <a:solidFill>
                                <a:srgbClr val="0099FF"/>
                              </a:solidFill>
                              <a:latin typeface="Cambria Math" panose="02040503050406030204" pitchFamily="18" charset="0"/>
                              <a:ea typeface="Cambria Math" panose="02040503050406030204" pitchFamily="18" charset="0"/>
                            </a:rPr>
                            <m:t>𝑋</m:t>
                          </m:r>
                          <m:r>
                            <a:rPr lang="en-AU" b="0" i="1" smtClean="0">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2</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50" name="TextBox 49">
                <a:extLst>
                  <a:ext uri="{FF2B5EF4-FFF2-40B4-BE49-F238E27FC236}">
                    <a16:creationId xmlns:a16="http://schemas.microsoft.com/office/drawing/2014/main" id="{467FEB1F-00DA-4794-8877-5797051C7DA5}"/>
                  </a:ext>
                </a:extLst>
              </p:cNvPr>
              <p:cNvSpPr txBox="1">
                <a:spLocks noRot="1" noChangeAspect="1" noMove="1" noResize="1" noEditPoints="1" noAdjustHandles="1" noChangeArrowheads="1" noChangeShapeType="1" noTextEdit="1"/>
              </p:cNvSpPr>
              <p:nvPr/>
            </p:nvSpPr>
            <p:spPr>
              <a:xfrm>
                <a:off x="7065705" y="3891880"/>
                <a:ext cx="964944" cy="307200"/>
              </a:xfrm>
              <a:prstGeom prst="rect">
                <a:avLst/>
              </a:prstGeom>
              <a:blipFill>
                <a:blip r:embed="rId8"/>
                <a:stretch>
                  <a:fillRect l="-5063" b="-25490"/>
                </a:stretch>
              </a:blipFill>
            </p:spPr>
            <p:txBody>
              <a:bodyPr/>
              <a:lstStyle/>
              <a:p>
                <a:r>
                  <a:rPr lang="en-AU">
                    <a:noFill/>
                  </a:rPr>
                  <a:t> </a:t>
                </a:r>
              </a:p>
            </p:txBody>
          </p:sp>
        </mc:Fallback>
      </mc:AlternateContent>
      <p:sp>
        <p:nvSpPr>
          <p:cNvPr id="52" name="Oval 51">
            <a:extLst>
              <a:ext uri="{FF2B5EF4-FFF2-40B4-BE49-F238E27FC236}">
                <a16:creationId xmlns:a16="http://schemas.microsoft.com/office/drawing/2014/main" id="{9CAD961E-BE6B-48D3-8C69-BF60A9ED8406}"/>
              </a:ext>
            </a:extLst>
          </p:cNvPr>
          <p:cNvSpPr/>
          <p:nvPr/>
        </p:nvSpPr>
        <p:spPr>
          <a:xfrm>
            <a:off x="6689455" y="280466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55F0522-3090-4DC2-B700-A613A6642C6C}"/>
              </a:ext>
            </a:extLst>
          </p:cNvPr>
          <p:cNvSpPr/>
          <p:nvPr/>
        </p:nvSpPr>
        <p:spPr>
          <a:xfrm>
            <a:off x="7632858" y="514744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F72C055-7B43-4BE8-9736-AC6F2FA0CBF9}"/>
                  </a:ext>
                </a:extLst>
              </p:cNvPr>
              <p:cNvSpPr txBox="1"/>
              <p:nvPr/>
            </p:nvSpPr>
            <p:spPr>
              <a:xfrm>
                <a:off x="7704866" y="4864561"/>
                <a:ext cx="964944"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CC66"/>
                              </a:solidFill>
                              <a:latin typeface="Cambria Math" panose="02040503050406030204" pitchFamily="18" charset="0"/>
                              <a:ea typeface="Cambria Math" panose="02040503050406030204" pitchFamily="18" charset="0"/>
                            </a:rPr>
                          </m:ctrlPr>
                        </m:sSubPr>
                        <m:e>
                          <m:acc>
                            <m:accPr>
                              <m:chr m:val="̂"/>
                              <m:ctrlPr>
                                <a:rPr lang="en-AU" i="1" smtClean="0">
                                  <a:solidFill>
                                    <a:srgbClr val="00CC66"/>
                                  </a:solidFill>
                                  <a:latin typeface="Cambria Math" panose="02040503050406030204" pitchFamily="18" charset="0"/>
                                  <a:ea typeface="Cambria Math" panose="02040503050406030204" pitchFamily="18" charset="0"/>
                                </a:rPr>
                              </m:ctrlPr>
                            </m:accPr>
                            <m:e>
                              <m:r>
                                <a:rPr lang="en-AU" i="1">
                                  <a:solidFill>
                                    <a:srgbClr val="00CC66"/>
                                  </a:solidFill>
                                  <a:latin typeface="Cambria Math" panose="02040503050406030204" pitchFamily="18" charset="0"/>
                                  <a:ea typeface="Cambria Math" panose="02040503050406030204" pitchFamily="18" charset="0"/>
                                </a:rPr>
                                <m:t>𝜇</m:t>
                              </m:r>
                            </m:e>
                          </m:acc>
                        </m:e>
                        <m:sub>
                          <m:r>
                            <a:rPr lang="en-AU" b="0" i="1" smtClean="0">
                              <a:solidFill>
                                <a:srgbClr val="00CC66"/>
                              </a:solidFill>
                              <a:latin typeface="Cambria Math" panose="02040503050406030204" pitchFamily="18" charset="0"/>
                              <a:ea typeface="Cambria Math" panose="02040503050406030204" pitchFamily="18" charset="0"/>
                            </a:rPr>
                            <m:t> </m:t>
                          </m:r>
                          <m:r>
                            <a:rPr lang="en-AU" b="0" i="1" smtClean="0">
                              <a:solidFill>
                                <a:srgbClr val="00CC66"/>
                              </a:solidFill>
                              <a:latin typeface="Cambria Math" panose="02040503050406030204" pitchFamily="18" charset="0"/>
                              <a:ea typeface="Cambria Math" panose="02040503050406030204" pitchFamily="18" charset="0"/>
                            </a:rPr>
                            <m:t>𝑌</m:t>
                          </m:r>
                          <m:r>
                            <a:rPr lang="en-AU" b="0" i="1" smtClean="0">
                              <a:solidFill>
                                <a:srgbClr val="00CC66"/>
                              </a:solidFill>
                              <a:latin typeface="Cambria Math" panose="02040503050406030204" pitchFamily="18" charset="0"/>
                              <a:ea typeface="Cambria Math" panose="02040503050406030204" pitchFamily="18" charset="0"/>
                            </a:rPr>
                            <m:t> | </m:t>
                          </m:r>
                          <m:r>
                            <a:rPr lang="en-AU" b="0" i="1" smtClean="0">
                              <a:solidFill>
                                <a:srgbClr val="00CC66"/>
                              </a:solidFill>
                              <a:latin typeface="Cambria Math" panose="02040503050406030204" pitchFamily="18" charset="0"/>
                              <a:ea typeface="Cambria Math" panose="02040503050406030204" pitchFamily="18" charset="0"/>
                            </a:rPr>
                            <m:t>𝑋</m:t>
                          </m:r>
                          <m:r>
                            <a:rPr lang="en-AU" b="0" i="1" smtClean="0">
                              <a:solidFill>
                                <a:srgbClr val="00CC66"/>
                              </a:solidFill>
                              <a:latin typeface="Cambria Math" panose="02040503050406030204" pitchFamily="18" charset="0"/>
                              <a:ea typeface="Cambria Math" panose="02040503050406030204" pitchFamily="18" charset="0"/>
                            </a:rPr>
                            <m:t> = </m:t>
                          </m:r>
                          <m:sSubSup>
                            <m:sSubSupPr>
                              <m:ctrlPr>
                                <a:rPr lang="en-AU" i="1">
                                  <a:solidFill>
                                    <a:srgbClr val="00CC66"/>
                                  </a:solidFill>
                                  <a:latin typeface="Cambria Math" panose="02040503050406030204" pitchFamily="18" charset="0"/>
                                </a:rPr>
                              </m:ctrlPr>
                            </m:sSubSupPr>
                            <m:e>
                              <m:r>
                                <a:rPr lang="en-AU" i="1">
                                  <a:solidFill>
                                    <a:srgbClr val="00CC66"/>
                                  </a:solidFill>
                                  <a:latin typeface="Cambria Math" panose="02040503050406030204" pitchFamily="18" charset="0"/>
                                </a:rPr>
                                <m:t>𝑥</m:t>
                              </m:r>
                            </m:e>
                            <m:sub>
                              <m:r>
                                <a:rPr lang="en-AU" b="0" i="1" smtClean="0">
                                  <a:solidFill>
                                    <a:srgbClr val="00CC66"/>
                                  </a:solidFill>
                                  <a:latin typeface="Cambria Math" panose="02040503050406030204" pitchFamily="18" charset="0"/>
                                </a:rPr>
                                <m:t>3</m:t>
                              </m:r>
                            </m:sub>
                            <m:sup>
                              <m:r>
                                <a:rPr lang="en-AU" i="1">
                                  <a:solidFill>
                                    <a:srgbClr val="00CC66"/>
                                  </a:solidFill>
                                  <a:latin typeface="Cambria Math" panose="02040503050406030204" pitchFamily="18" charset="0"/>
                                </a:rPr>
                                <m:t>∗</m:t>
                              </m:r>
                            </m:sup>
                          </m:sSubSup>
                        </m:sub>
                      </m:sSub>
                    </m:oMath>
                  </m:oMathPara>
                </a14:m>
                <a:endParaRPr lang="en-AU" dirty="0">
                  <a:solidFill>
                    <a:srgbClr val="00CC66"/>
                  </a:solidFill>
                </a:endParaRPr>
              </a:p>
            </p:txBody>
          </p:sp>
        </mc:Choice>
        <mc:Fallback xmlns="">
          <p:sp>
            <p:nvSpPr>
              <p:cNvPr id="67" name="TextBox 66">
                <a:extLst>
                  <a:ext uri="{FF2B5EF4-FFF2-40B4-BE49-F238E27FC236}">
                    <a16:creationId xmlns:a16="http://schemas.microsoft.com/office/drawing/2014/main" id="{5F72C055-7B43-4BE8-9736-AC6F2FA0CBF9}"/>
                  </a:ext>
                </a:extLst>
              </p:cNvPr>
              <p:cNvSpPr txBox="1">
                <a:spLocks noRot="1" noChangeAspect="1" noMove="1" noResize="1" noEditPoints="1" noAdjustHandles="1" noChangeArrowheads="1" noChangeShapeType="1" noTextEdit="1"/>
              </p:cNvSpPr>
              <p:nvPr/>
            </p:nvSpPr>
            <p:spPr>
              <a:xfrm>
                <a:off x="7704866" y="4864561"/>
                <a:ext cx="964944" cy="308482"/>
              </a:xfrm>
              <a:prstGeom prst="rect">
                <a:avLst/>
              </a:prstGeom>
              <a:blipFill>
                <a:blip r:embed="rId9"/>
                <a:stretch>
                  <a:fillRect l="-5696" t="-21569" b="-2352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99A14A2-B15F-4896-8F99-272440639583}"/>
                  </a:ext>
                </a:extLst>
              </p:cNvPr>
              <p:cNvSpPr txBox="1"/>
              <p:nvPr/>
            </p:nvSpPr>
            <p:spPr>
              <a:xfrm>
                <a:off x="300666" y="3142052"/>
                <a:ext cx="998607"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i="1">
                                  <a:solidFill>
                                    <a:srgbClr val="0099FF"/>
                                  </a:solidFill>
                                  <a:latin typeface="Cambria Math" panose="02040503050406030204" pitchFamily="18" charset="0"/>
                                </a:rPr>
                                <m:t>1</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69" name="TextBox 68">
                <a:extLst>
                  <a:ext uri="{FF2B5EF4-FFF2-40B4-BE49-F238E27FC236}">
                    <a16:creationId xmlns:a16="http://schemas.microsoft.com/office/drawing/2014/main" id="{099A14A2-B15F-4896-8F99-272440639583}"/>
                  </a:ext>
                </a:extLst>
              </p:cNvPr>
              <p:cNvSpPr txBox="1">
                <a:spLocks noRot="1" noChangeAspect="1" noMove="1" noResize="1" noEditPoints="1" noAdjustHandles="1" noChangeArrowheads="1" noChangeShapeType="1" noTextEdit="1"/>
              </p:cNvSpPr>
              <p:nvPr/>
            </p:nvSpPr>
            <p:spPr>
              <a:xfrm>
                <a:off x="300666" y="3142052"/>
                <a:ext cx="998607" cy="306751"/>
              </a:xfrm>
              <a:prstGeom prst="rect">
                <a:avLst/>
              </a:prstGeom>
              <a:blipFill>
                <a:blip r:embed="rId10"/>
                <a:stretch>
                  <a:fillRect l="-4878" b="-2549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9F12995-3279-4CD5-AFDB-82E42964FA79}"/>
                  </a:ext>
                </a:extLst>
              </p:cNvPr>
              <p:cNvSpPr txBox="1"/>
              <p:nvPr/>
            </p:nvSpPr>
            <p:spPr>
              <a:xfrm>
                <a:off x="1556811" y="3138544"/>
                <a:ext cx="998607"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2</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70" name="TextBox 69">
                <a:extLst>
                  <a:ext uri="{FF2B5EF4-FFF2-40B4-BE49-F238E27FC236}">
                    <a16:creationId xmlns:a16="http://schemas.microsoft.com/office/drawing/2014/main" id="{09F12995-3279-4CD5-AFDB-82E42964FA79}"/>
                  </a:ext>
                </a:extLst>
              </p:cNvPr>
              <p:cNvSpPr txBox="1">
                <a:spLocks noRot="1" noChangeAspect="1" noMove="1" noResize="1" noEditPoints="1" noAdjustHandles="1" noChangeArrowheads="1" noChangeShapeType="1" noTextEdit="1"/>
              </p:cNvSpPr>
              <p:nvPr/>
            </p:nvSpPr>
            <p:spPr>
              <a:xfrm>
                <a:off x="1556811" y="3138544"/>
                <a:ext cx="998607" cy="307200"/>
              </a:xfrm>
              <a:prstGeom prst="rect">
                <a:avLst/>
              </a:prstGeom>
              <a:blipFill>
                <a:blip r:embed="rId11"/>
                <a:stretch>
                  <a:fillRect l="-4878"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642B26-8F7D-482E-8C46-7B8B5BD2CDCB}"/>
                  </a:ext>
                </a:extLst>
              </p:cNvPr>
              <p:cNvSpPr txBox="1"/>
              <p:nvPr/>
            </p:nvSpPr>
            <p:spPr>
              <a:xfrm>
                <a:off x="2741430" y="3138544"/>
                <a:ext cx="998607"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3</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71" name="TextBox 70">
                <a:extLst>
                  <a:ext uri="{FF2B5EF4-FFF2-40B4-BE49-F238E27FC236}">
                    <a16:creationId xmlns:a16="http://schemas.microsoft.com/office/drawing/2014/main" id="{E1642B26-8F7D-482E-8C46-7B8B5BD2CDCB}"/>
                  </a:ext>
                </a:extLst>
              </p:cNvPr>
              <p:cNvSpPr txBox="1">
                <a:spLocks noRot="1" noChangeAspect="1" noMove="1" noResize="1" noEditPoints="1" noAdjustHandles="1" noChangeArrowheads="1" noChangeShapeType="1" noTextEdit="1"/>
              </p:cNvSpPr>
              <p:nvPr/>
            </p:nvSpPr>
            <p:spPr>
              <a:xfrm>
                <a:off x="2741430" y="3138544"/>
                <a:ext cx="998607" cy="306751"/>
              </a:xfrm>
              <a:prstGeom prst="rect">
                <a:avLst/>
              </a:prstGeom>
              <a:blipFill>
                <a:blip r:embed="rId12"/>
                <a:stretch>
                  <a:fillRect l="-5488"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5977B2A-A1E0-4B12-84D0-882CCE3E6E26}"/>
                  </a:ext>
                </a:extLst>
              </p:cNvPr>
              <p:cNvSpPr txBox="1"/>
              <p:nvPr/>
            </p:nvSpPr>
            <p:spPr>
              <a:xfrm>
                <a:off x="6531338" y="5181552"/>
                <a:ext cx="964944"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b="0" i="1" smtClean="0">
                              <a:solidFill>
                                <a:srgbClr val="0099FF"/>
                              </a:solidFill>
                              <a:latin typeface="Cambria Math" panose="02040503050406030204" pitchFamily="18" charset="0"/>
                              <a:ea typeface="Cambria Math" panose="02040503050406030204" pitchFamily="18" charset="0"/>
                            </a:rPr>
                            <m:t> </m:t>
                          </m:r>
                          <m:r>
                            <a:rPr lang="en-AU" b="0" i="1" smtClean="0">
                              <a:solidFill>
                                <a:srgbClr val="0099FF"/>
                              </a:solidFill>
                              <a:latin typeface="Cambria Math" panose="02040503050406030204" pitchFamily="18" charset="0"/>
                              <a:ea typeface="Cambria Math" panose="02040503050406030204" pitchFamily="18" charset="0"/>
                            </a:rPr>
                            <m:t>𝑌</m:t>
                          </m:r>
                          <m:r>
                            <a:rPr lang="en-AU" b="0" i="1" smtClean="0">
                              <a:solidFill>
                                <a:srgbClr val="0099FF"/>
                              </a:solidFill>
                              <a:latin typeface="Cambria Math" panose="02040503050406030204" pitchFamily="18" charset="0"/>
                              <a:ea typeface="Cambria Math" panose="02040503050406030204" pitchFamily="18" charset="0"/>
                            </a:rPr>
                            <m:t> | </m:t>
                          </m:r>
                          <m:r>
                            <a:rPr lang="en-AU" b="0" i="1" smtClean="0">
                              <a:solidFill>
                                <a:srgbClr val="0099FF"/>
                              </a:solidFill>
                              <a:latin typeface="Cambria Math" panose="02040503050406030204" pitchFamily="18" charset="0"/>
                              <a:ea typeface="Cambria Math" panose="02040503050406030204" pitchFamily="18" charset="0"/>
                            </a:rPr>
                            <m:t>𝑋</m:t>
                          </m:r>
                          <m:r>
                            <a:rPr lang="en-AU" b="0" i="1" smtClean="0">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3</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55" name="TextBox 54">
                <a:extLst>
                  <a:ext uri="{FF2B5EF4-FFF2-40B4-BE49-F238E27FC236}">
                    <a16:creationId xmlns:a16="http://schemas.microsoft.com/office/drawing/2014/main" id="{C5977B2A-A1E0-4B12-84D0-882CCE3E6E26}"/>
                  </a:ext>
                </a:extLst>
              </p:cNvPr>
              <p:cNvSpPr txBox="1">
                <a:spLocks noRot="1" noChangeAspect="1" noMove="1" noResize="1" noEditPoints="1" noAdjustHandles="1" noChangeArrowheads="1" noChangeShapeType="1" noTextEdit="1"/>
              </p:cNvSpPr>
              <p:nvPr/>
            </p:nvSpPr>
            <p:spPr>
              <a:xfrm>
                <a:off x="6531338" y="5181552"/>
                <a:ext cx="964944" cy="308482"/>
              </a:xfrm>
              <a:prstGeom prst="rect">
                <a:avLst/>
              </a:prstGeom>
              <a:blipFill>
                <a:blip r:embed="rId13"/>
                <a:stretch>
                  <a:fillRect l="-5031" b="-23529"/>
                </a:stretch>
              </a:blipFill>
            </p:spPr>
            <p:txBody>
              <a:bodyPr/>
              <a:lstStyle/>
              <a:p>
                <a:r>
                  <a:rPr lang="en-AU">
                    <a:noFill/>
                  </a:rPr>
                  <a:t> </a:t>
                </a:r>
              </a:p>
            </p:txBody>
          </p:sp>
        </mc:Fallback>
      </mc:AlternateContent>
      <p:sp>
        <p:nvSpPr>
          <p:cNvPr id="56" name="Freeform 23">
            <a:extLst>
              <a:ext uri="{FF2B5EF4-FFF2-40B4-BE49-F238E27FC236}">
                <a16:creationId xmlns:a16="http://schemas.microsoft.com/office/drawing/2014/main" id="{781FDC8B-D8DB-4471-B771-9CDF47B88B8E}"/>
              </a:ext>
            </a:extLst>
          </p:cNvPr>
          <p:cNvSpPr/>
          <p:nvPr/>
        </p:nvSpPr>
        <p:spPr>
          <a:xfrm>
            <a:off x="748543" y="2513408"/>
            <a:ext cx="6055706" cy="653747"/>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Lst>
            <a:ahLst/>
            <a:cxnLst>
              <a:cxn ang="0">
                <a:pos x="connsiteX0" y="connsiteY0"/>
              </a:cxn>
              <a:cxn ang="0">
                <a:pos x="connsiteX1" y="connsiteY1"/>
              </a:cxn>
              <a:cxn ang="0">
                <a:pos x="connsiteX2" y="connsiteY2"/>
              </a:cxn>
            </a:cxnLst>
            <a:rect l="l" t="t" r="r" b="b"/>
            <a:pathLst>
              <a:path w="3580328" h="1738543">
                <a:moveTo>
                  <a:pt x="0" y="1738543"/>
                </a:moveTo>
                <a:cubicBezTo>
                  <a:pt x="892480" y="516710"/>
                  <a:pt x="1229063" y="293911"/>
                  <a:pt x="1825784" y="100728"/>
                </a:cubicBezTo>
                <a:cubicBezTo>
                  <a:pt x="2422505" y="-92455"/>
                  <a:pt x="3149033" y="-45791"/>
                  <a:pt x="3580328" y="579445"/>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23">
            <a:extLst>
              <a:ext uri="{FF2B5EF4-FFF2-40B4-BE49-F238E27FC236}">
                <a16:creationId xmlns:a16="http://schemas.microsoft.com/office/drawing/2014/main" id="{8306B518-0DFE-45D9-9C50-CF2EB5D97472}"/>
              </a:ext>
            </a:extLst>
          </p:cNvPr>
          <p:cNvSpPr/>
          <p:nvPr/>
        </p:nvSpPr>
        <p:spPr>
          <a:xfrm>
            <a:off x="1903331" y="3114191"/>
            <a:ext cx="5004284" cy="795846"/>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 name="connsiteX0" fmla="*/ 0 w 3848449"/>
              <a:gd name="connsiteY0" fmla="*/ 1657347 h 1740103"/>
              <a:gd name="connsiteX1" fmla="*/ 1825784 w 3848449"/>
              <a:gd name="connsiteY1" fmla="*/ 19532 h 1740103"/>
              <a:gd name="connsiteX2" fmla="*/ 3848449 w 3848449"/>
              <a:gd name="connsiteY2" fmla="*/ 1740103 h 1740103"/>
              <a:gd name="connsiteX0" fmla="*/ 0 w 3848449"/>
              <a:gd name="connsiteY0" fmla="*/ 639597 h 722353"/>
              <a:gd name="connsiteX1" fmla="*/ 2213703 w 3848449"/>
              <a:gd name="connsiteY1" fmla="*/ 164986 h 722353"/>
              <a:gd name="connsiteX2" fmla="*/ 3848449 w 3848449"/>
              <a:gd name="connsiteY2" fmla="*/ 722353 h 722353"/>
              <a:gd name="connsiteX0" fmla="*/ 0 w 3848449"/>
              <a:gd name="connsiteY0" fmla="*/ 709607 h 792363"/>
              <a:gd name="connsiteX1" fmla="*/ 2213703 w 3848449"/>
              <a:gd name="connsiteY1" fmla="*/ 234996 h 792363"/>
              <a:gd name="connsiteX2" fmla="*/ 3848449 w 3848449"/>
              <a:gd name="connsiteY2" fmla="*/ 792363 h 792363"/>
              <a:gd name="connsiteX0" fmla="*/ 0 w 3848449"/>
              <a:gd name="connsiteY0" fmla="*/ 557993 h 640749"/>
              <a:gd name="connsiteX1" fmla="*/ 2213703 w 3848449"/>
              <a:gd name="connsiteY1" fmla="*/ 83382 h 640749"/>
              <a:gd name="connsiteX2" fmla="*/ 3848449 w 3848449"/>
              <a:gd name="connsiteY2" fmla="*/ 640749 h 640749"/>
              <a:gd name="connsiteX0" fmla="*/ 0 w 3848449"/>
              <a:gd name="connsiteY0" fmla="*/ 525321 h 608077"/>
              <a:gd name="connsiteX1" fmla="*/ 2213703 w 3848449"/>
              <a:gd name="connsiteY1" fmla="*/ 50710 h 608077"/>
              <a:gd name="connsiteX2" fmla="*/ 3848449 w 3848449"/>
              <a:gd name="connsiteY2" fmla="*/ 608077 h 608077"/>
              <a:gd name="connsiteX0" fmla="*/ 0 w 3848449"/>
              <a:gd name="connsiteY0" fmla="*/ 682368 h 765124"/>
              <a:gd name="connsiteX1" fmla="*/ 2213703 w 3848449"/>
              <a:gd name="connsiteY1" fmla="*/ 9059 h 765124"/>
              <a:gd name="connsiteX2" fmla="*/ 3848449 w 3848449"/>
              <a:gd name="connsiteY2" fmla="*/ 765124 h 765124"/>
              <a:gd name="connsiteX0" fmla="*/ 0 w 3848449"/>
              <a:gd name="connsiteY0" fmla="*/ 678033 h 760789"/>
              <a:gd name="connsiteX1" fmla="*/ 2213703 w 3848449"/>
              <a:gd name="connsiteY1" fmla="*/ 4724 h 760789"/>
              <a:gd name="connsiteX2" fmla="*/ 3848449 w 3848449"/>
              <a:gd name="connsiteY2" fmla="*/ 760789 h 760789"/>
              <a:gd name="connsiteX0" fmla="*/ 0 w 3848449"/>
              <a:gd name="connsiteY0" fmla="*/ 678033 h 760789"/>
              <a:gd name="connsiteX1" fmla="*/ 2213703 w 3848449"/>
              <a:gd name="connsiteY1" fmla="*/ 4724 h 760789"/>
              <a:gd name="connsiteX2" fmla="*/ 3848449 w 3848449"/>
              <a:gd name="connsiteY2" fmla="*/ 760789 h 760789"/>
              <a:gd name="connsiteX0" fmla="*/ 0 w 3953986"/>
              <a:gd name="connsiteY0" fmla="*/ 322385 h 1075744"/>
              <a:gd name="connsiteX1" fmla="*/ 2319240 w 3953986"/>
              <a:gd name="connsiteY1" fmla="*/ 319679 h 1075744"/>
              <a:gd name="connsiteX2" fmla="*/ 3953986 w 3953986"/>
              <a:gd name="connsiteY2" fmla="*/ 1075744 h 1075744"/>
              <a:gd name="connsiteX0" fmla="*/ 0 w 3953986"/>
              <a:gd name="connsiteY0" fmla="*/ 68638 h 821997"/>
              <a:gd name="connsiteX1" fmla="*/ 2319240 w 3953986"/>
              <a:gd name="connsiteY1" fmla="*/ 65932 h 821997"/>
              <a:gd name="connsiteX2" fmla="*/ 3953986 w 3953986"/>
              <a:gd name="connsiteY2" fmla="*/ 821997 h 821997"/>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79741 h 833100"/>
              <a:gd name="connsiteX1" fmla="*/ 2319240 w 3953986"/>
              <a:gd name="connsiteY1" fmla="*/ 77035 h 833100"/>
              <a:gd name="connsiteX2" fmla="*/ 3953986 w 3953986"/>
              <a:gd name="connsiteY2" fmla="*/ 833100 h 833100"/>
              <a:gd name="connsiteX0" fmla="*/ 0 w 3953986"/>
              <a:gd name="connsiteY0" fmla="*/ 89616 h 842975"/>
              <a:gd name="connsiteX1" fmla="*/ 2071085 w 3953986"/>
              <a:gd name="connsiteY1" fmla="*/ 62073 h 842975"/>
              <a:gd name="connsiteX2" fmla="*/ 3953986 w 3953986"/>
              <a:gd name="connsiteY2" fmla="*/ 842975 h 842975"/>
            </a:gdLst>
            <a:ahLst/>
            <a:cxnLst>
              <a:cxn ang="0">
                <a:pos x="connsiteX0" y="connsiteY0"/>
              </a:cxn>
              <a:cxn ang="0">
                <a:pos x="connsiteX1" y="connsiteY1"/>
              </a:cxn>
              <a:cxn ang="0">
                <a:pos x="connsiteX2" y="connsiteY2"/>
              </a:cxn>
            </a:cxnLst>
            <a:rect l="l" t="t" r="r" b="b"/>
            <a:pathLst>
              <a:path w="3953986" h="842975">
                <a:moveTo>
                  <a:pt x="0" y="89616"/>
                </a:moveTo>
                <a:cubicBezTo>
                  <a:pt x="687111" y="-55943"/>
                  <a:pt x="1788123" y="6884"/>
                  <a:pt x="2071085" y="62073"/>
                </a:cubicBezTo>
                <a:cubicBezTo>
                  <a:pt x="2328377" y="108982"/>
                  <a:pt x="3514135" y="428855"/>
                  <a:pt x="3953986" y="842975"/>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23">
            <a:extLst>
              <a:ext uri="{FF2B5EF4-FFF2-40B4-BE49-F238E27FC236}">
                <a16:creationId xmlns:a16="http://schemas.microsoft.com/office/drawing/2014/main" id="{6E65AA56-58FB-4D84-8232-B18C2AB7AC6D}"/>
              </a:ext>
            </a:extLst>
          </p:cNvPr>
          <p:cNvSpPr/>
          <p:nvPr/>
        </p:nvSpPr>
        <p:spPr>
          <a:xfrm flipV="1">
            <a:off x="3195301" y="3514683"/>
            <a:ext cx="4339312" cy="2111523"/>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 name="connsiteX0" fmla="*/ 0 w 3580328"/>
              <a:gd name="connsiteY0" fmla="*/ 1326357 h 1329537"/>
              <a:gd name="connsiteX1" fmla="*/ 1834464 w 3580328"/>
              <a:gd name="connsiteY1" fmla="*/ 35890 h 1329537"/>
              <a:gd name="connsiteX2" fmla="*/ 3580328 w 3580328"/>
              <a:gd name="connsiteY2" fmla="*/ 167260 h 1329537"/>
              <a:gd name="connsiteX0" fmla="*/ 0 w 3580328"/>
              <a:gd name="connsiteY0" fmla="*/ 1486696 h 1489876"/>
              <a:gd name="connsiteX1" fmla="*/ 1834464 w 3580328"/>
              <a:gd name="connsiteY1" fmla="*/ 196229 h 1489876"/>
              <a:gd name="connsiteX2" fmla="*/ 3580328 w 3580328"/>
              <a:gd name="connsiteY2" fmla="*/ 327599 h 1489876"/>
              <a:gd name="connsiteX0" fmla="*/ 0 w 3580328"/>
              <a:gd name="connsiteY0" fmla="*/ 1486697 h 1489877"/>
              <a:gd name="connsiteX1" fmla="*/ 1834464 w 3580328"/>
              <a:gd name="connsiteY1" fmla="*/ 196229 h 1489877"/>
              <a:gd name="connsiteX2" fmla="*/ 3580328 w 3580328"/>
              <a:gd name="connsiteY2" fmla="*/ 327599 h 1489877"/>
              <a:gd name="connsiteX0" fmla="*/ 0 w 3580328"/>
              <a:gd name="connsiteY0" fmla="*/ 1486697 h 1486698"/>
              <a:gd name="connsiteX1" fmla="*/ 1834464 w 3580328"/>
              <a:gd name="connsiteY1" fmla="*/ 196229 h 1486698"/>
              <a:gd name="connsiteX2" fmla="*/ 3580328 w 3580328"/>
              <a:gd name="connsiteY2" fmla="*/ 327599 h 1486698"/>
              <a:gd name="connsiteX0" fmla="*/ 0 w 3580328"/>
              <a:gd name="connsiteY0" fmla="*/ 1715884 h 1715883"/>
              <a:gd name="connsiteX1" fmla="*/ 1825784 w 3580328"/>
              <a:gd name="connsiteY1" fmla="*/ 78069 h 1715883"/>
              <a:gd name="connsiteX2" fmla="*/ 3580328 w 3580328"/>
              <a:gd name="connsiteY2" fmla="*/ 556786 h 1715883"/>
              <a:gd name="connsiteX0" fmla="*/ 0 w 3580328"/>
              <a:gd name="connsiteY0" fmla="*/ 1738543 h 1738543"/>
              <a:gd name="connsiteX1" fmla="*/ 1825784 w 3580328"/>
              <a:gd name="connsiteY1" fmla="*/ 100728 h 1738543"/>
              <a:gd name="connsiteX2" fmla="*/ 3580328 w 3580328"/>
              <a:gd name="connsiteY2" fmla="*/ 579445 h 1738543"/>
              <a:gd name="connsiteX0" fmla="*/ 0 w 3309862"/>
              <a:gd name="connsiteY0" fmla="*/ 1950913 h 1950913"/>
              <a:gd name="connsiteX1" fmla="*/ 1825784 w 3309862"/>
              <a:gd name="connsiteY1" fmla="*/ 313098 h 1950913"/>
              <a:gd name="connsiteX2" fmla="*/ 3309862 w 3309862"/>
              <a:gd name="connsiteY2" fmla="*/ 332636 h 1950913"/>
              <a:gd name="connsiteX0" fmla="*/ 0 w 3309862"/>
              <a:gd name="connsiteY0" fmla="*/ 1987218 h 1987218"/>
              <a:gd name="connsiteX1" fmla="*/ 1728693 w 3309862"/>
              <a:gd name="connsiteY1" fmla="*/ 253741 h 1987218"/>
              <a:gd name="connsiteX2" fmla="*/ 3309862 w 3309862"/>
              <a:gd name="connsiteY2" fmla="*/ 368941 h 1987218"/>
              <a:gd name="connsiteX0" fmla="*/ 0 w 3309862"/>
              <a:gd name="connsiteY0" fmla="*/ 1808024 h 1808024"/>
              <a:gd name="connsiteX1" fmla="*/ 1728693 w 3309862"/>
              <a:gd name="connsiteY1" fmla="*/ 74547 h 1808024"/>
              <a:gd name="connsiteX2" fmla="*/ 3309862 w 3309862"/>
              <a:gd name="connsiteY2" fmla="*/ 189747 h 1808024"/>
              <a:gd name="connsiteX0" fmla="*/ 0 w 3309862"/>
              <a:gd name="connsiteY0" fmla="*/ 1808024 h 1808024"/>
              <a:gd name="connsiteX1" fmla="*/ 1728693 w 3309862"/>
              <a:gd name="connsiteY1" fmla="*/ 74547 h 1808024"/>
              <a:gd name="connsiteX2" fmla="*/ 3309862 w 3309862"/>
              <a:gd name="connsiteY2" fmla="*/ 189747 h 1808024"/>
              <a:gd name="connsiteX0" fmla="*/ 0 w 3309862"/>
              <a:gd name="connsiteY0" fmla="*/ 1771003 h 1771003"/>
              <a:gd name="connsiteX1" fmla="*/ 1728693 w 3309862"/>
              <a:gd name="connsiteY1" fmla="*/ 37526 h 1771003"/>
              <a:gd name="connsiteX2" fmla="*/ 3309862 w 3309862"/>
              <a:gd name="connsiteY2" fmla="*/ 152726 h 1771003"/>
              <a:gd name="connsiteX0" fmla="*/ 0 w 3309862"/>
              <a:gd name="connsiteY0" fmla="*/ 1640309 h 1640309"/>
              <a:gd name="connsiteX1" fmla="*/ 1409683 w 3309862"/>
              <a:gd name="connsiteY1" fmla="*/ 181064 h 1640309"/>
              <a:gd name="connsiteX2" fmla="*/ 3309862 w 3309862"/>
              <a:gd name="connsiteY2" fmla="*/ 22032 h 1640309"/>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640641 h 1640641"/>
              <a:gd name="connsiteX1" fmla="*/ 1409683 w 3309862"/>
              <a:gd name="connsiteY1" fmla="*/ 181396 h 1640641"/>
              <a:gd name="connsiteX2" fmla="*/ 3309862 w 3309862"/>
              <a:gd name="connsiteY2" fmla="*/ 22364 h 1640641"/>
              <a:gd name="connsiteX0" fmla="*/ 0 w 3309862"/>
              <a:gd name="connsiteY0" fmla="*/ 1758217 h 1758217"/>
              <a:gd name="connsiteX1" fmla="*/ 1409683 w 3309862"/>
              <a:gd name="connsiteY1" fmla="*/ 298972 h 1758217"/>
              <a:gd name="connsiteX2" fmla="*/ 3309862 w 3309862"/>
              <a:gd name="connsiteY2" fmla="*/ 139940 h 1758217"/>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61771 h 1761771"/>
              <a:gd name="connsiteX1" fmla="*/ 1409683 w 3309862"/>
              <a:gd name="connsiteY1" fmla="*/ 302526 h 1761771"/>
              <a:gd name="connsiteX2" fmla="*/ 3309862 w 3309862"/>
              <a:gd name="connsiteY2" fmla="*/ 143494 h 1761771"/>
              <a:gd name="connsiteX0" fmla="*/ 0 w 3309862"/>
              <a:gd name="connsiteY0" fmla="*/ 1786115 h 1786115"/>
              <a:gd name="connsiteX1" fmla="*/ 1409683 w 3309862"/>
              <a:gd name="connsiteY1" fmla="*/ 326870 h 1786115"/>
              <a:gd name="connsiteX2" fmla="*/ 3309862 w 3309862"/>
              <a:gd name="connsiteY2" fmla="*/ 167838 h 1786115"/>
            </a:gdLst>
            <a:ahLst/>
            <a:cxnLst>
              <a:cxn ang="0">
                <a:pos x="connsiteX0" y="connsiteY0"/>
              </a:cxn>
              <a:cxn ang="0">
                <a:pos x="connsiteX1" y="connsiteY1"/>
              </a:cxn>
              <a:cxn ang="0">
                <a:pos x="connsiteX2" y="connsiteY2"/>
              </a:cxn>
            </a:cxnLst>
            <a:rect l="l" t="t" r="r" b="b"/>
            <a:pathLst>
              <a:path w="3309862" h="1786115">
                <a:moveTo>
                  <a:pt x="0" y="1786115"/>
                </a:moveTo>
                <a:cubicBezTo>
                  <a:pt x="129628" y="1437998"/>
                  <a:pt x="712404" y="609338"/>
                  <a:pt x="1409683" y="326870"/>
                </a:cubicBezTo>
                <a:cubicBezTo>
                  <a:pt x="2093092" y="82667"/>
                  <a:pt x="3232254" y="-179978"/>
                  <a:pt x="3309862" y="167838"/>
                </a:cubicBezTo>
              </a:path>
            </a:pathLst>
          </a:custGeom>
          <a:noFill/>
          <a:ln w="19050">
            <a:solidFill>
              <a:srgbClr val="0099FF"/>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0980B6D-0D95-40A4-BE87-0CB070F3E435}"/>
              </a:ext>
            </a:extLst>
          </p:cNvPr>
          <p:cNvSpPr txBox="1"/>
          <p:nvPr/>
        </p:nvSpPr>
        <p:spPr>
          <a:xfrm>
            <a:off x="231406" y="1125862"/>
            <a:ext cx="3980554" cy="369332"/>
          </a:xfrm>
          <a:prstGeom prst="rect">
            <a:avLst/>
          </a:prstGeom>
          <a:noFill/>
        </p:spPr>
        <p:txBody>
          <a:bodyPr wrap="square" rtlCol="0">
            <a:spAutoFit/>
          </a:bodyPr>
          <a:lstStyle/>
          <a:p>
            <a:r>
              <a:rPr lang="en-AU" dirty="0"/>
              <a:t>Instead, we have this…</a:t>
            </a:r>
          </a:p>
        </p:txBody>
      </p:sp>
      <p:sp>
        <p:nvSpPr>
          <p:cNvPr id="77" name="Multiply 16">
            <a:extLst>
              <a:ext uri="{FF2B5EF4-FFF2-40B4-BE49-F238E27FC236}">
                <a16:creationId xmlns:a16="http://schemas.microsoft.com/office/drawing/2014/main" id="{CADC092A-0E8E-4234-A326-96F5A44B5A97}"/>
              </a:ext>
            </a:extLst>
          </p:cNvPr>
          <p:cNvSpPr/>
          <p:nvPr/>
        </p:nvSpPr>
        <p:spPr>
          <a:xfrm flipH="1">
            <a:off x="358775" y="4166261"/>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ultiply 16">
            <a:extLst>
              <a:ext uri="{FF2B5EF4-FFF2-40B4-BE49-F238E27FC236}">
                <a16:creationId xmlns:a16="http://schemas.microsoft.com/office/drawing/2014/main" id="{FDCE32F3-3EB2-4E92-96C5-A29A8A630883}"/>
              </a:ext>
            </a:extLst>
          </p:cNvPr>
          <p:cNvSpPr/>
          <p:nvPr/>
        </p:nvSpPr>
        <p:spPr>
          <a:xfrm flipH="1">
            <a:off x="655108" y="4290498"/>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Multiply 16">
            <a:extLst>
              <a:ext uri="{FF2B5EF4-FFF2-40B4-BE49-F238E27FC236}">
                <a16:creationId xmlns:a16="http://schemas.microsoft.com/office/drawing/2014/main" id="{DB8FA816-9869-46F7-AEFB-C555C5B57786}"/>
              </a:ext>
            </a:extLst>
          </p:cNvPr>
          <p:cNvSpPr/>
          <p:nvPr/>
        </p:nvSpPr>
        <p:spPr>
          <a:xfrm flipH="1">
            <a:off x="1013533" y="4345712"/>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Multiply 16">
            <a:extLst>
              <a:ext uri="{FF2B5EF4-FFF2-40B4-BE49-F238E27FC236}">
                <a16:creationId xmlns:a16="http://schemas.microsoft.com/office/drawing/2014/main" id="{6F6FCEA3-3EE6-462E-A14D-63E3BDC3F96B}"/>
              </a:ext>
            </a:extLst>
          </p:cNvPr>
          <p:cNvSpPr/>
          <p:nvPr/>
        </p:nvSpPr>
        <p:spPr>
          <a:xfrm flipH="1">
            <a:off x="555756" y="4865968"/>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Multiply 16">
            <a:extLst>
              <a:ext uri="{FF2B5EF4-FFF2-40B4-BE49-F238E27FC236}">
                <a16:creationId xmlns:a16="http://schemas.microsoft.com/office/drawing/2014/main" id="{65B5B76D-B522-4089-9830-691EEC07D652}"/>
              </a:ext>
            </a:extLst>
          </p:cNvPr>
          <p:cNvSpPr/>
          <p:nvPr/>
        </p:nvSpPr>
        <p:spPr>
          <a:xfrm flipH="1">
            <a:off x="1632193" y="4339824"/>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Multiply 16">
            <a:extLst>
              <a:ext uri="{FF2B5EF4-FFF2-40B4-BE49-F238E27FC236}">
                <a16:creationId xmlns:a16="http://schemas.microsoft.com/office/drawing/2014/main" id="{6D2A4991-5544-4B11-956E-911AD0D77D24}"/>
              </a:ext>
            </a:extLst>
          </p:cNvPr>
          <p:cNvSpPr/>
          <p:nvPr/>
        </p:nvSpPr>
        <p:spPr>
          <a:xfrm flipH="1">
            <a:off x="1022520" y="4768184"/>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Multiply 16">
            <a:extLst>
              <a:ext uri="{FF2B5EF4-FFF2-40B4-BE49-F238E27FC236}">
                <a16:creationId xmlns:a16="http://schemas.microsoft.com/office/drawing/2014/main" id="{D165FCD7-50D6-4A34-BD95-CB4431960020}"/>
              </a:ext>
            </a:extLst>
          </p:cNvPr>
          <p:cNvSpPr/>
          <p:nvPr/>
        </p:nvSpPr>
        <p:spPr>
          <a:xfrm flipH="1">
            <a:off x="1489284" y="4647721"/>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Multiply 16">
            <a:extLst>
              <a:ext uri="{FF2B5EF4-FFF2-40B4-BE49-F238E27FC236}">
                <a16:creationId xmlns:a16="http://schemas.microsoft.com/office/drawing/2014/main" id="{1E942AFE-8CAB-489D-893B-4A899B285430}"/>
              </a:ext>
            </a:extLst>
          </p:cNvPr>
          <p:cNvSpPr/>
          <p:nvPr/>
        </p:nvSpPr>
        <p:spPr>
          <a:xfrm flipH="1">
            <a:off x="2021423" y="4393711"/>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Multiply 16">
            <a:extLst>
              <a:ext uri="{FF2B5EF4-FFF2-40B4-BE49-F238E27FC236}">
                <a16:creationId xmlns:a16="http://schemas.microsoft.com/office/drawing/2014/main" id="{54C77D28-6F9F-4874-B392-EB155AE298CD}"/>
              </a:ext>
            </a:extLst>
          </p:cNvPr>
          <p:cNvSpPr/>
          <p:nvPr/>
        </p:nvSpPr>
        <p:spPr>
          <a:xfrm flipH="1">
            <a:off x="2021423" y="4613999"/>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Multiply 16">
            <a:extLst>
              <a:ext uri="{FF2B5EF4-FFF2-40B4-BE49-F238E27FC236}">
                <a16:creationId xmlns:a16="http://schemas.microsoft.com/office/drawing/2014/main" id="{D90FD2E9-E9C7-4D4F-866D-0F1EEC3D6370}"/>
              </a:ext>
            </a:extLst>
          </p:cNvPr>
          <p:cNvSpPr/>
          <p:nvPr/>
        </p:nvSpPr>
        <p:spPr>
          <a:xfrm flipH="1">
            <a:off x="2608362" y="4483836"/>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Multiply 16">
            <a:extLst>
              <a:ext uri="{FF2B5EF4-FFF2-40B4-BE49-F238E27FC236}">
                <a16:creationId xmlns:a16="http://schemas.microsoft.com/office/drawing/2014/main" id="{2384320B-2FE4-485F-8E3F-93796D20E810}"/>
              </a:ext>
            </a:extLst>
          </p:cNvPr>
          <p:cNvSpPr/>
          <p:nvPr/>
        </p:nvSpPr>
        <p:spPr>
          <a:xfrm flipH="1">
            <a:off x="3000614" y="4513810"/>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Multiply 16">
            <a:extLst>
              <a:ext uri="{FF2B5EF4-FFF2-40B4-BE49-F238E27FC236}">
                <a16:creationId xmlns:a16="http://schemas.microsoft.com/office/drawing/2014/main" id="{4F707862-EC04-4FCB-81D8-27D3189A901A}"/>
              </a:ext>
            </a:extLst>
          </p:cNvPr>
          <p:cNvSpPr/>
          <p:nvPr/>
        </p:nvSpPr>
        <p:spPr>
          <a:xfrm flipH="1">
            <a:off x="3447578" y="4520716"/>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408D361-FC15-43DA-9D89-4F0AA72E8121}"/>
                  </a:ext>
                </a:extLst>
              </p:cNvPr>
              <p:cNvSpPr txBox="1"/>
              <p:nvPr/>
            </p:nvSpPr>
            <p:spPr>
              <a:xfrm>
                <a:off x="5914733" y="3780611"/>
                <a:ext cx="964944"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lumMod val="75000"/>
                                </a:schemeClr>
                              </a:solidFill>
                              <a:latin typeface="Cambria Math" panose="02040503050406030204" pitchFamily="18" charset="0"/>
                              <a:ea typeface="Cambria Math" panose="02040503050406030204" pitchFamily="18" charset="0"/>
                            </a:rPr>
                          </m:ctrlPr>
                        </m:sSubPr>
                        <m:e>
                          <m:acc>
                            <m:accPr>
                              <m:chr m:val="̂"/>
                              <m:ctrlPr>
                                <a:rPr lang="en-AU" i="1" smtClean="0">
                                  <a:solidFill>
                                    <a:schemeClr val="accent2">
                                      <a:lumMod val="75000"/>
                                    </a:schemeClr>
                                  </a:solidFill>
                                  <a:latin typeface="Cambria Math" panose="02040503050406030204" pitchFamily="18" charset="0"/>
                                  <a:ea typeface="Cambria Math" panose="02040503050406030204" pitchFamily="18" charset="0"/>
                                </a:rPr>
                              </m:ctrlPr>
                            </m:accPr>
                            <m:e>
                              <m:r>
                                <a:rPr lang="en-AU" i="1">
                                  <a:solidFill>
                                    <a:schemeClr val="accent2">
                                      <a:lumMod val="75000"/>
                                    </a:schemeClr>
                                  </a:solidFill>
                                  <a:latin typeface="Cambria Math" panose="02040503050406030204" pitchFamily="18" charset="0"/>
                                  <a:ea typeface="Cambria Math" panose="02040503050406030204" pitchFamily="18" charset="0"/>
                                </a:rPr>
                                <m:t>𝜇</m:t>
                              </m:r>
                            </m:e>
                          </m:acc>
                        </m:e>
                        <m:sub>
                          <m:r>
                            <a:rPr lang="en-AU" b="0" i="1" smtClean="0">
                              <a:solidFill>
                                <a:schemeClr val="accent2">
                                  <a:lumMod val="75000"/>
                                </a:schemeClr>
                              </a:solidFill>
                              <a:latin typeface="Cambria Math" panose="02040503050406030204" pitchFamily="18" charset="0"/>
                              <a:ea typeface="Cambria Math" panose="02040503050406030204" pitchFamily="18" charset="0"/>
                            </a:rPr>
                            <m:t> </m:t>
                          </m:r>
                          <m:r>
                            <a:rPr lang="en-AU" b="0" i="1" smtClean="0">
                              <a:solidFill>
                                <a:schemeClr val="accent2">
                                  <a:lumMod val="75000"/>
                                </a:schemeClr>
                              </a:solidFill>
                              <a:latin typeface="Cambria Math" panose="02040503050406030204" pitchFamily="18" charset="0"/>
                              <a:ea typeface="Cambria Math" panose="02040503050406030204" pitchFamily="18" charset="0"/>
                            </a:rPr>
                            <m:t>𝑌</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r>
                            <a:rPr lang="en-AU" b="0" i="1" smtClean="0">
                              <a:solidFill>
                                <a:schemeClr val="accent2">
                                  <a:lumMod val="75000"/>
                                </a:schemeClr>
                              </a:solidFill>
                              <a:latin typeface="Cambria Math" panose="02040503050406030204" pitchFamily="18" charset="0"/>
                              <a:ea typeface="Cambria Math" panose="02040503050406030204" pitchFamily="18" charset="0"/>
                            </a:rPr>
                            <m:t>𝑋</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sSubSup>
                            <m:sSubSupPr>
                              <m:ctrlPr>
                                <a:rPr lang="en-AU" i="1">
                                  <a:solidFill>
                                    <a:schemeClr val="accent2">
                                      <a:lumMod val="75000"/>
                                    </a:schemeClr>
                                  </a:solidFill>
                                  <a:latin typeface="Cambria Math" panose="02040503050406030204" pitchFamily="18" charset="0"/>
                                </a:rPr>
                              </m:ctrlPr>
                            </m:sSubSupPr>
                            <m:e>
                              <m:r>
                                <a:rPr lang="en-AU" i="1">
                                  <a:solidFill>
                                    <a:schemeClr val="accent2">
                                      <a:lumMod val="75000"/>
                                    </a:schemeClr>
                                  </a:solidFill>
                                  <a:latin typeface="Cambria Math" panose="02040503050406030204" pitchFamily="18" charset="0"/>
                                </a:rPr>
                                <m:t>𝑥</m:t>
                              </m:r>
                            </m:e>
                            <m:sub>
                              <m:r>
                                <a:rPr lang="en-AU" b="0" i="1" smtClean="0">
                                  <a:solidFill>
                                    <a:schemeClr val="accent2">
                                      <a:lumMod val="75000"/>
                                    </a:schemeClr>
                                  </a:solidFill>
                                  <a:latin typeface="Cambria Math" panose="02040503050406030204" pitchFamily="18" charset="0"/>
                                </a:rPr>
                                <m:t>2</m:t>
                              </m:r>
                            </m:sub>
                            <m:sup>
                              <m:r>
                                <a:rPr lang="en-AU" i="1">
                                  <a:solidFill>
                                    <a:schemeClr val="accent2">
                                      <a:lumMod val="75000"/>
                                    </a:schemeClr>
                                  </a:solidFill>
                                  <a:latin typeface="Cambria Math" panose="02040503050406030204" pitchFamily="18" charset="0"/>
                                </a:rPr>
                                <m:t>∗</m:t>
                              </m:r>
                            </m:sup>
                          </m:sSubSup>
                        </m:sub>
                      </m:sSub>
                    </m:oMath>
                  </m:oMathPara>
                </a14:m>
                <a:endParaRPr lang="en-AU" dirty="0">
                  <a:solidFill>
                    <a:schemeClr val="accent2">
                      <a:lumMod val="75000"/>
                    </a:schemeClr>
                  </a:solidFill>
                </a:endParaRPr>
              </a:p>
            </p:txBody>
          </p:sp>
        </mc:Choice>
        <mc:Fallback xmlns="">
          <p:sp>
            <p:nvSpPr>
              <p:cNvPr id="91" name="TextBox 90">
                <a:extLst>
                  <a:ext uri="{FF2B5EF4-FFF2-40B4-BE49-F238E27FC236}">
                    <a16:creationId xmlns:a16="http://schemas.microsoft.com/office/drawing/2014/main" id="{C408D361-FC15-43DA-9D89-4F0AA72E8121}"/>
                  </a:ext>
                </a:extLst>
              </p:cNvPr>
              <p:cNvSpPr txBox="1">
                <a:spLocks noRot="1" noChangeAspect="1" noMove="1" noResize="1" noEditPoints="1" noAdjustHandles="1" noChangeArrowheads="1" noChangeShapeType="1" noTextEdit="1"/>
              </p:cNvSpPr>
              <p:nvPr/>
            </p:nvSpPr>
            <p:spPr>
              <a:xfrm>
                <a:off x="5914733" y="3780611"/>
                <a:ext cx="964944" cy="307200"/>
              </a:xfrm>
              <a:prstGeom prst="rect">
                <a:avLst/>
              </a:prstGeom>
              <a:blipFill>
                <a:blip r:embed="rId14"/>
                <a:stretch>
                  <a:fillRect l="-5031" t="-19608" b="-25490"/>
                </a:stretch>
              </a:blipFill>
            </p:spPr>
            <p:txBody>
              <a:bodyPr/>
              <a:lstStyle/>
              <a:p>
                <a:r>
                  <a:rPr lang="en-AU">
                    <a:noFill/>
                  </a:rPr>
                  <a:t> </a:t>
                </a:r>
              </a:p>
            </p:txBody>
          </p:sp>
        </mc:Fallback>
      </mc:AlternateContent>
      <p:sp>
        <p:nvSpPr>
          <p:cNvPr id="93" name="Oval 92">
            <a:extLst>
              <a:ext uri="{FF2B5EF4-FFF2-40B4-BE49-F238E27FC236}">
                <a16:creationId xmlns:a16="http://schemas.microsoft.com/office/drawing/2014/main" id="{E916FA87-2A29-45CD-A31E-2D58AFE86EDB}"/>
              </a:ext>
            </a:extLst>
          </p:cNvPr>
          <p:cNvSpPr/>
          <p:nvPr/>
        </p:nvSpPr>
        <p:spPr>
          <a:xfrm>
            <a:off x="6887166" y="4048128"/>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D9C0B65-A20B-4C2B-8FF9-B09086BC2030}"/>
                  </a:ext>
                </a:extLst>
              </p:cNvPr>
              <p:cNvSpPr txBox="1"/>
              <p:nvPr/>
            </p:nvSpPr>
            <p:spPr>
              <a:xfrm>
                <a:off x="5741996" y="2661416"/>
                <a:ext cx="964944"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lumMod val="75000"/>
                                </a:schemeClr>
                              </a:solidFill>
                              <a:latin typeface="Cambria Math" panose="02040503050406030204" pitchFamily="18" charset="0"/>
                              <a:ea typeface="Cambria Math" panose="02040503050406030204" pitchFamily="18" charset="0"/>
                            </a:rPr>
                          </m:ctrlPr>
                        </m:sSubPr>
                        <m:e>
                          <m:acc>
                            <m:accPr>
                              <m:chr m:val="̂"/>
                              <m:ctrlPr>
                                <a:rPr lang="en-AU" i="1" smtClean="0">
                                  <a:solidFill>
                                    <a:schemeClr val="accent2">
                                      <a:lumMod val="75000"/>
                                    </a:schemeClr>
                                  </a:solidFill>
                                  <a:latin typeface="Cambria Math" panose="02040503050406030204" pitchFamily="18" charset="0"/>
                                  <a:ea typeface="Cambria Math" panose="02040503050406030204" pitchFamily="18" charset="0"/>
                                </a:rPr>
                              </m:ctrlPr>
                            </m:accPr>
                            <m:e>
                              <m:r>
                                <a:rPr lang="en-AU" i="1">
                                  <a:solidFill>
                                    <a:schemeClr val="accent2">
                                      <a:lumMod val="75000"/>
                                    </a:schemeClr>
                                  </a:solidFill>
                                  <a:latin typeface="Cambria Math" panose="02040503050406030204" pitchFamily="18" charset="0"/>
                                  <a:ea typeface="Cambria Math" panose="02040503050406030204" pitchFamily="18" charset="0"/>
                                </a:rPr>
                                <m:t>𝜇</m:t>
                              </m:r>
                            </m:e>
                          </m:acc>
                        </m:e>
                        <m:sub>
                          <m:r>
                            <a:rPr lang="en-AU" b="0" i="1" smtClean="0">
                              <a:solidFill>
                                <a:schemeClr val="accent2">
                                  <a:lumMod val="75000"/>
                                </a:schemeClr>
                              </a:solidFill>
                              <a:latin typeface="Cambria Math" panose="02040503050406030204" pitchFamily="18" charset="0"/>
                              <a:ea typeface="Cambria Math" panose="02040503050406030204" pitchFamily="18" charset="0"/>
                            </a:rPr>
                            <m:t> </m:t>
                          </m:r>
                          <m:r>
                            <a:rPr lang="en-AU" b="0" i="1" smtClean="0">
                              <a:solidFill>
                                <a:schemeClr val="accent2">
                                  <a:lumMod val="75000"/>
                                </a:schemeClr>
                              </a:solidFill>
                              <a:latin typeface="Cambria Math" panose="02040503050406030204" pitchFamily="18" charset="0"/>
                              <a:ea typeface="Cambria Math" panose="02040503050406030204" pitchFamily="18" charset="0"/>
                            </a:rPr>
                            <m:t>𝑌</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r>
                            <a:rPr lang="en-AU" b="0" i="1" smtClean="0">
                              <a:solidFill>
                                <a:schemeClr val="accent2">
                                  <a:lumMod val="75000"/>
                                </a:schemeClr>
                              </a:solidFill>
                              <a:latin typeface="Cambria Math" panose="02040503050406030204" pitchFamily="18" charset="0"/>
                              <a:ea typeface="Cambria Math" panose="02040503050406030204" pitchFamily="18" charset="0"/>
                            </a:rPr>
                            <m:t>𝑋</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sSubSup>
                            <m:sSubSupPr>
                              <m:ctrlPr>
                                <a:rPr lang="en-AU" i="1">
                                  <a:solidFill>
                                    <a:schemeClr val="accent2">
                                      <a:lumMod val="75000"/>
                                    </a:schemeClr>
                                  </a:solidFill>
                                  <a:latin typeface="Cambria Math" panose="02040503050406030204" pitchFamily="18" charset="0"/>
                                </a:rPr>
                              </m:ctrlPr>
                            </m:sSubSupPr>
                            <m:e>
                              <m:r>
                                <a:rPr lang="en-AU" i="1">
                                  <a:solidFill>
                                    <a:schemeClr val="accent2">
                                      <a:lumMod val="75000"/>
                                    </a:schemeClr>
                                  </a:solidFill>
                                  <a:latin typeface="Cambria Math" panose="02040503050406030204" pitchFamily="18" charset="0"/>
                                </a:rPr>
                                <m:t>𝑥</m:t>
                              </m:r>
                            </m:e>
                            <m:sub>
                              <m:r>
                                <a:rPr lang="en-AU" i="1">
                                  <a:solidFill>
                                    <a:schemeClr val="accent2">
                                      <a:lumMod val="75000"/>
                                    </a:schemeClr>
                                  </a:solidFill>
                                  <a:latin typeface="Cambria Math" panose="02040503050406030204" pitchFamily="18" charset="0"/>
                                </a:rPr>
                                <m:t>1</m:t>
                              </m:r>
                            </m:sub>
                            <m:sup>
                              <m:r>
                                <a:rPr lang="en-AU" i="1">
                                  <a:solidFill>
                                    <a:schemeClr val="accent2">
                                      <a:lumMod val="75000"/>
                                    </a:schemeClr>
                                  </a:solidFill>
                                  <a:latin typeface="Cambria Math" panose="02040503050406030204" pitchFamily="18" charset="0"/>
                                </a:rPr>
                                <m:t>∗</m:t>
                              </m:r>
                            </m:sup>
                          </m:sSubSup>
                        </m:sub>
                      </m:sSub>
                    </m:oMath>
                  </m:oMathPara>
                </a14:m>
                <a:endParaRPr lang="en-AU" dirty="0"/>
              </a:p>
            </p:txBody>
          </p:sp>
        </mc:Choice>
        <mc:Fallback xmlns="">
          <p:sp>
            <p:nvSpPr>
              <p:cNvPr id="94" name="TextBox 93">
                <a:extLst>
                  <a:ext uri="{FF2B5EF4-FFF2-40B4-BE49-F238E27FC236}">
                    <a16:creationId xmlns:a16="http://schemas.microsoft.com/office/drawing/2014/main" id="{3D9C0B65-A20B-4C2B-8FF9-B09086BC2030}"/>
                  </a:ext>
                </a:extLst>
              </p:cNvPr>
              <p:cNvSpPr txBox="1">
                <a:spLocks noRot="1" noChangeAspect="1" noMove="1" noResize="1" noEditPoints="1" noAdjustHandles="1" noChangeArrowheads="1" noChangeShapeType="1" noTextEdit="1"/>
              </p:cNvSpPr>
              <p:nvPr/>
            </p:nvSpPr>
            <p:spPr>
              <a:xfrm>
                <a:off x="5741996" y="2661416"/>
                <a:ext cx="964944" cy="306751"/>
              </a:xfrm>
              <a:prstGeom prst="rect">
                <a:avLst/>
              </a:prstGeom>
              <a:blipFill>
                <a:blip r:embed="rId15"/>
                <a:stretch>
                  <a:fillRect l="-5696" t="-22000" b="-26000"/>
                </a:stretch>
              </a:blipFill>
            </p:spPr>
            <p:txBody>
              <a:bodyPr/>
              <a:lstStyle/>
              <a:p>
                <a:r>
                  <a:rPr lang="en-AU">
                    <a:noFill/>
                  </a:rPr>
                  <a:t> </a:t>
                </a:r>
              </a:p>
            </p:txBody>
          </p:sp>
        </mc:Fallback>
      </mc:AlternateContent>
      <p:sp>
        <p:nvSpPr>
          <p:cNvPr id="59" name="Footer Placeholder 1">
            <a:extLst>
              <a:ext uri="{FF2B5EF4-FFF2-40B4-BE49-F238E27FC236}">
                <a16:creationId xmlns:a16="http://schemas.microsoft.com/office/drawing/2014/main" id="{8D6E9A2A-A4EA-45A7-9F63-3301D6DDA1B7}"/>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60" name="Slide Number Placeholder 4">
            <a:extLst>
              <a:ext uri="{FF2B5EF4-FFF2-40B4-BE49-F238E27FC236}">
                <a16:creationId xmlns:a16="http://schemas.microsoft.com/office/drawing/2014/main" id="{F47AC598-9AE0-4804-9458-555FF027848D}"/>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41</a:t>
            </a:fld>
            <a:r>
              <a:rPr lang="en-AU" altLang="en-US" sz="1400" dirty="0">
                <a:solidFill>
                  <a:schemeClr val="bg1"/>
                </a:solidFill>
              </a:rPr>
              <a:t>  |</a:t>
            </a:r>
          </a:p>
        </p:txBody>
      </p:sp>
    </p:spTree>
    <p:extLst>
      <p:ext uri="{BB962C8B-B14F-4D97-AF65-F5344CB8AC3E}">
        <p14:creationId xmlns:p14="http://schemas.microsoft.com/office/powerpoint/2010/main" val="51083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23">
            <a:extLst>
              <a:ext uri="{FF2B5EF4-FFF2-40B4-BE49-F238E27FC236}">
                <a16:creationId xmlns:a16="http://schemas.microsoft.com/office/drawing/2014/main" id="{A7AFBAEA-6B11-4A59-B756-C4F14500C27A}"/>
              </a:ext>
            </a:extLst>
          </p:cNvPr>
          <p:cNvSpPr/>
          <p:nvPr/>
        </p:nvSpPr>
        <p:spPr>
          <a:xfrm rot="16200000" flipH="1" flipV="1">
            <a:off x="5656516" y="3455972"/>
            <a:ext cx="3351008" cy="848798"/>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rgbClr val="0099F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23">
            <a:extLst>
              <a:ext uri="{FF2B5EF4-FFF2-40B4-BE49-F238E27FC236}">
                <a16:creationId xmlns:a16="http://schemas.microsoft.com/office/drawing/2014/main" id="{66966680-ABBD-4819-8B5F-58F17070EFE6}"/>
              </a:ext>
            </a:extLst>
          </p:cNvPr>
          <p:cNvSpPr/>
          <p:nvPr/>
        </p:nvSpPr>
        <p:spPr>
          <a:xfrm rot="16200000" flipH="1" flipV="1">
            <a:off x="5746759" y="3220671"/>
            <a:ext cx="3240356" cy="1208752"/>
          </a:xfrm>
          <a:custGeom>
            <a:avLst/>
            <a:gdLst>
              <a:gd name="connsiteX0" fmla="*/ 0 w 4365938"/>
              <a:gd name="connsiteY0" fmla="*/ 708338 h 1424532"/>
              <a:gd name="connsiteX1" fmla="*/ 2228045 w 4365938"/>
              <a:gd name="connsiteY1" fmla="*/ 1403797 h 1424532"/>
              <a:gd name="connsiteX2" fmla="*/ 4365938 w 4365938"/>
              <a:gd name="connsiteY2" fmla="*/ 0 h 1424532"/>
              <a:gd name="connsiteX0" fmla="*/ 0 w 4443212"/>
              <a:gd name="connsiteY0" fmla="*/ 888642 h 1613619"/>
              <a:gd name="connsiteX1" fmla="*/ 2228045 w 4443212"/>
              <a:gd name="connsiteY1" fmla="*/ 1584101 h 1613619"/>
              <a:gd name="connsiteX2" fmla="*/ 4443212 w 4443212"/>
              <a:gd name="connsiteY2" fmla="*/ 0 h 1613619"/>
              <a:gd name="connsiteX0" fmla="*/ 0 w 4443212"/>
              <a:gd name="connsiteY0" fmla="*/ 888642 h 1613619"/>
              <a:gd name="connsiteX1" fmla="*/ 2228045 w 4443212"/>
              <a:gd name="connsiteY1" fmla="*/ 1584101 h 1613619"/>
              <a:gd name="connsiteX2" fmla="*/ 4443212 w 4443212"/>
              <a:gd name="connsiteY2" fmla="*/ 0 h 1613619"/>
              <a:gd name="connsiteX0" fmla="*/ 0 w 4365939"/>
              <a:gd name="connsiteY0" fmla="*/ 811369 h 1532484"/>
              <a:gd name="connsiteX1" fmla="*/ 2228045 w 4365939"/>
              <a:gd name="connsiteY1" fmla="*/ 1506828 h 1532484"/>
              <a:gd name="connsiteX2" fmla="*/ 4365939 w 4365939"/>
              <a:gd name="connsiteY2" fmla="*/ 0 h 1532484"/>
              <a:gd name="connsiteX0" fmla="*/ 0 w 4391697"/>
              <a:gd name="connsiteY0" fmla="*/ 824247 h 1545996"/>
              <a:gd name="connsiteX1" fmla="*/ 2228045 w 4391697"/>
              <a:gd name="connsiteY1" fmla="*/ 1519706 h 1545996"/>
              <a:gd name="connsiteX2" fmla="*/ 4391697 w 4391697"/>
              <a:gd name="connsiteY2" fmla="*/ 0 h 1545996"/>
              <a:gd name="connsiteX0" fmla="*/ 0 w 3696238"/>
              <a:gd name="connsiteY0" fmla="*/ 1017430 h 1571743"/>
              <a:gd name="connsiteX1" fmla="*/ 1532586 w 3696238"/>
              <a:gd name="connsiteY1" fmla="*/ 1519706 h 1571743"/>
              <a:gd name="connsiteX2" fmla="*/ 3696238 w 3696238"/>
              <a:gd name="connsiteY2" fmla="*/ 0 h 1571743"/>
              <a:gd name="connsiteX0" fmla="*/ 0 w 3696238"/>
              <a:gd name="connsiteY0" fmla="*/ 1017430 h 1576037"/>
              <a:gd name="connsiteX1" fmla="*/ 1532586 w 3696238"/>
              <a:gd name="connsiteY1" fmla="*/ 1519706 h 1576037"/>
              <a:gd name="connsiteX2" fmla="*/ 3696238 w 3696238"/>
              <a:gd name="connsiteY2" fmla="*/ 0 h 1576037"/>
              <a:gd name="connsiteX0" fmla="*/ 0 w 3696238"/>
              <a:gd name="connsiteY0" fmla="*/ 1017430 h 1283399"/>
              <a:gd name="connsiteX1" fmla="*/ 2021984 w 3696238"/>
              <a:gd name="connsiteY1" fmla="*/ 1081824 h 1283399"/>
              <a:gd name="connsiteX2" fmla="*/ 3696238 w 3696238"/>
              <a:gd name="connsiteY2" fmla="*/ 0 h 1283399"/>
              <a:gd name="connsiteX0" fmla="*/ 0 w 3696238"/>
              <a:gd name="connsiteY0" fmla="*/ 1017430 h 1305315"/>
              <a:gd name="connsiteX1" fmla="*/ 2021984 w 3696238"/>
              <a:gd name="connsiteY1" fmla="*/ 1081824 h 1305315"/>
              <a:gd name="connsiteX2" fmla="*/ 3696238 w 3696238"/>
              <a:gd name="connsiteY2" fmla="*/ 0 h 1305315"/>
              <a:gd name="connsiteX0" fmla="*/ 0 w 3618965"/>
              <a:gd name="connsiteY0" fmla="*/ 1300765 h 1491023"/>
              <a:gd name="connsiteX1" fmla="*/ 1944711 w 3618965"/>
              <a:gd name="connsiteY1" fmla="*/ 1081824 h 1491023"/>
              <a:gd name="connsiteX2" fmla="*/ 3618965 w 3618965"/>
              <a:gd name="connsiteY2" fmla="*/ 0 h 1491023"/>
              <a:gd name="connsiteX0" fmla="*/ 0 w 3618965"/>
              <a:gd name="connsiteY0" fmla="*/ 1300765 h 1327381"/>
              <a:gd name="connsiteX1" fmla="*/ 1944711 w 3618965"/>
              <a:gd name="connsiteY1" fmla="*/ 1081824 h 1327381"/>
              <a:gd name="connsiteX2" fmla="*/ 3618965 w 3618965"/>
              <a:gd name="connsiteY2" fmla="*/ 0 h 1327381"/>
              <a:gd name="connsiteX0" fmla="*/ 0 w 3580328"/>
              <a:gd name="connsiteY0" fmla="*/ 1159097 h 1220267"/>
              <a:gd name="connsiteX1" fmla="*/ 1906074 w 3580328"/>
              <a:gd name="connsiteY1" fmla="*/ 1081824 h 1220267"/>
              <a:gd name="connsiteX2" fmla="*/ 3580328 w 3580328"/>
              <a:gd name="connsiteY2" fmla="*/ 0 h 1220267"/>
            </a:gdLst>
            <a:ahLst/>
            <a:cxnLst>
              <a:cxn ang="0">
                <a:pos x="connsiteX0" y="connsiteY0"/>
              </a:cxn>
              <a:cxn ang="0">
                <a:pos x="connsiteX1" y="connsiteY1"/>
              </a:cxn>
              <a:cxn ang="0">
                <a:pos x="connsiteX2" y="connsiteY2"/>
              </a:cxn>
            </a:cxnLst>
            <a:rect l="l" t="t" r="r" b="b"/>
            <a:pathLst>
              <a:path w="3580328" h="1220267">
                <a:moveTo>
                  <a:pt x="0" y="1159097"/>
                </a:moveTo>
                <a:cubicBezTo>
                  <a:pt x="1033530" y="1231004"/>
                  <a:pt x="1309353" y="1275007"/>
                  <a:pt x="1906074" y="1081824"/>
                </a:cubicBezTo>
                <a:cubicBezTo>
                  <a:pt x="2502795" y="888641"/>
                  <a:pt x="3333483" y="341291"/>
                  <a:pt x="3580328" y="0"/>
                </a:cubicBezTo>
              </a:path>
            </a:pathLst>
          </a:custGeom>
          <a:noFill/>
          <a:ln w="12700">
            <a:solidFill>
              <a:srgbClr val="00CC66"/>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a:t>Conditional Mean Embeddings</a:t>
            </a:r>
          </a:p>
        </p:txBody>
      </p:sp>
      <p:cxnSp>
        <p:nvCxnSpPr>
          <p:cNvPr id="3" name="Straight Arrow Connector 2">
            <a:extLst>
              <a:ext uri="{FF2B5EF4-FFF2-40B4-BE49-F238E27FC236}">
                <a16:creationId xmlns:a16="http://schemas.microsoft.com/office/drawing/2014/main" id="{818E7EE5-0206-4291-8087-9A76E72C4BAA}"/>
              </a:ext>
            </a:extLst>
          </p:cNvPr>
          <p:cNvCxnSpPr>
            <a:cxnSpLocks/>
          </p:cNvCxnSpPr>
          <p:nvPr/>
        </p:nvCxnSpPr>
        <p:spPr>
          <a:xfrm flipV="1">
            <a:off x="251520" y="3501008"/>
            <a:ext cx="0" cy="216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8C2F4F5-437F-46DD-A9B1-6C3C5B12405C}"/>
              </a:ext>
            </a:extLst>
          </p:cNvPr>
          <p:cNvCxnSpPr>
            <a:cxnSpLocks/>
          </p:cNvCxnSpPr>
          <p:nvPr/>
        </p:nvCxnSpPr>
        <p:spPr>
          <a:xfrm>
            <a:off x="243955" y="5661248"/>
            <a:ext cx="367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16AFE-79C7-4F1D-83AF-9CAD7F08C98F}"/>
                  </a:ext>
                </a:extLst>
              </p:cNvPr>
              <p:cNvSpPr txBox="1"/>
              <p:nvPr/>
            </p:nvSpPr>
            <p:spPr>
              <a:xfrm>
                <a:off x="3894993" y="5626207"/>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AU" dirty="0"/>
              </a:p>
            </p:txBody>
          </p:sp>
        </mc:Choice>
        <mc:Fallback xmlns="">
          <p:sp>
            <p:nvSpPr>
              <p:cNvPr id="10" name="TextBox 9">
                <a:extLst>
                  <a:ext uri="{FF2B5EF4-FFF2-40B4-BE49-F238E27FC236}">
                    <a16:creationId xmlns:a16="http://schemas.microsoft.com/office/drawing/2014/main" id="{54916AFE-79C7-4F1D-83AF-9CAD7F08C98F}"/>
                  </a:ext>
                </a:extLst>
              </p:cNvPr>
              <p:cNvSpPr txBox="1">
                <a:spLocks noRot="1" noChangeAspect="1" noMove="1" noResize="1" noEditPoints="1" noAdjustHandles="1" noChangeArrowheads="1" noChangeShapeType="1" noTextEdit="1"/>
              </p:cNvSpPr>
              <p:nvPr/>
            </p:nvSpPr>
            <p:spPr>
              <a:xfrm>
                <a:off x="3894993" y="5626207"/>
                <a:ext cx="183320" cy="276999"/>
              </a:xfrm>
              <a:prstGeom prst="rect">
                <a:avLst/>
              </a:prstGeom>
              <a:blipFill>
                <a:blip r:embed="rId2"/>
                <a:stretch>
                  <a:fillRect l="-20000" r="-1333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275D98-1D2A-4AB9-A4C9-949E363B929C}"/>
                  </a:ext>
                </a:extLst>
              </p:cNvPr>
              <p:cNvSpPr txBox="1"/>
              <p:nvPr/>
            </p:nvSpPr>
            <p:spPr>
              <a:xfrm>
                <a:off x="61020" y="329323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𝑦</m:t>
                      </m:r>
                    </m:oMath>
                  </m:oMathPara>
                </a14:m>
                <a:endParaRPr lang="en-AU" dirty="0"/>
              </a:p>
            </p:txBody>
          </p:sp>
        </mc:Choice>
        <mc:Fallback xmlns="">
          <p:sp>
            <p:nvSpPr>
              <p:cNvPr id="14" name="TextBox 13">
                <a:extLst>
                  <a:ext uri="{FF2B5EF4-FFF2-40B4-BE49-F238E27FC236}">
                    <a16:creationId xmlns:a16="http://schemas.microsoft.com/office/drawing/2014/main" id="{47275D98-1D2A-4AB9-A4C9-949E363B929C}"/>
                  </a:ext>
                </a:extLst>
              </p:cNvPr>
              <p:cNvSpPr txBox="1">
                <a:spLocks noRot="1" noChangeAspect="1" noMove="1" noResize="1" noEditPoints="1" noAdjustHandles="1" noChangeArrowheads="1" noChangeShapeType="1" noTextEdit="1"/>
              </p:cNvSpPr>
              <p:nvPr/>
            </p:nvSpPr>
            <p:spPr>
              <a:xfrm>
                <a:off x="61020" y="3293236"/>
                <a:ext cx="186718" cy="276999"/>
              </a:xfrm>
              <a:prstGeom prst="rect">
                <a:avLst/>
              </a:prstGeom>
              <a:blipFill>
                <a:blip r:embed="rId3"/>
                <a:stretch>
                  <a:fillRect l="-32258" r="-25806" b="-23913"/>
                </a:stretch>
              </a:blipFill>
            </p:spPr>
            <p:txBody>
              <a:bodyPr/>
              <a:lstStyle/>
              <a:p>
                <a:r>
                  <a:rPr lang="en-AU">
                    <a:noFill/>
                  </a:rPr>
                  <a:t> </a:t>
                </a:r>
              </a:p>
            </p:txBody>
          </p:sp>
        </mc:Fallback>
      </mc:AlternateContent>
      <p:sp>
        <p:nvSpPr>
          <p:cNvPr id="16" name="Freeform 23">
            <a:extLst>
              <a:ext uri="{FF2B5EF4-FFF2-40B4-BE49-F238E27FC236}">
                <a16:creationId xmlns:a16="http://schemas.microsoft.com/office/drawing/2014/main" id="{BD939611-BACC-46DB-94EF-34638B581F20}"/>
              </a:ext>
            </a:extLst>
          </p:cNvPr>
          <p:cNvSpPr/>
          <p:nvPr/>
        </p:nvSpPr>
        <p:spPr>
          <a:xfrm rot="5400000">
            <a:off x="85756" y="4092586"/>
            <a:ext cx="1986757" cy="977084"/>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331076 w 3322749"/>
              <a:gd name="connsiteY5" fmla="*/ 1070160 h 1327738"/>
              <a:gd name="connsiteX6" fmla="*/ 3322749 w 3322749"/>
              <a:gd name="connsiteY6" fmla="*/ 1289101 h 1327738"/>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673157 w 3322749"/>
              <a:gd name="connsiteY5" fmla="*/ 977547 h 1327738"/>
              <a:gd name="connsiteX6" fmla="*/ 3322749 w 3322749"/>
              <a:gd name="connsiteY6" fmla="*/ 1289101 h 1327738"/>
              <a:gd name="connsiteX0" fmla="*/ 0 w 3322749"/>
              <a:gd name="connsiteY0" fmla="*/ 1327738 h 1327738"/>
              <a:gd name="connsiteX1" fmla="*/ 914400 w 3322749"/>
              <a:gd name="connsiteY1" fmla="*/ 902735 h 1327738"/>
              <a:gd name="connsiteX2" fmla="*/ 1352282 w 3322749"/>
              <a:gd name="connsiteY2" fmla="*/ 1214 h 1327738"/>
              <a:gd name="connsiteX3" fmla="*/ 1493949 w 3322749"/>
              <a:gd name="connsiteY3" fmla="*/ 696673 h 1327738"/>
              <a:gd name="connsiteX4" fmla="*/ 2301814 w 3322749"/>
              <a:gd name="connsiteY4" fmla="*/ 144457 h 1327738"/>
              <a:gd name="connsiteX5" fmla="*/ 2673157 w 3322749"/>
              <a:gd name="connsiteY5" fmla="*/ 977547 h 1327738"/>
              <a:gd name="connsiteX6" fmla="*/ 3322749 w 3322749"/>
              <a:gd name="connsiteY6" fmla="*/ 1289101 h 1327738"/>
              <a:gd name="connsiteX0" fmla="*/ 0 w 3322749"/>
              <a:gd name="connsiteY0" fmla="*/ 1328986 h 1328986"/>
              <a:gd name="connsiteX1" fmla="*/ 914400 w 3322749"/>
              <a:gd name="connsiteY1" fmla="*/ 903983 h 1328986"/>
              <a:gd name="connsiteX2" fmla="*/ 1352282 w 3322749"/>
              <a:gd name="connsiteY2" fmla="*/ 2462 h 1328986"/>
              <a:gd name="connsiteX3" fmla="*/ 1822617 w 3322749"/>
              <a:gd name="connsiteY3" fmla="*/ 621649 h 1328986"/>
              <a:gd name="connsiteX4" fmla="*/ 2301814 w 3322749"/>
              <a:gd name="connsiteY4" fmla="*/ 145705 h 1328986"/>
              <a:gd name="connsiteX5" fmla="*/ 2673157 w 3322749"/>
              <a:gd name="connsiteY5" fmla="*/ 978795 h 1328986"/>
              <a:gd name="connsiteX6" fmla="*/ 3322749 w 3322749"/>
              <a:gd name="connsiteY6" fmla="*/ 1290349 h 1328986"/>
              <a:gd name="connsiteX0" fmla="*/ 0 w 3322749"/>
              <a:gd name="connsiteY0" fmla="*/ 1327249 h 1327249"/>
              <a:gd name="connsiteX1" fmla="*/ 914400 w 3322749"/>
              <a:gd name="connsiteY1" fmla="*/ 902246 h 1327249"/>
              <a:gd name="connsiteX2" fmla="*/ 1352282 w 3322749"/>
              <a:gd name="connsiteY2" fmla="*/ 725 h 1327249"/>
              <a:gd name="connsiteX3" fmla="*/ 1822618 w 3322749"/>
              <a:gd name="connsiteY3" fmla="*/ 739764 h 1327249"/>
              <a:gd name="connsiteX4" fmla="*/ 2301814 w 3322749"/>
              <a:gd name="connsiteY4" fmla="*/ 143968 h 1327249"/>
              <a:gd name="connsiteX5" fmla="*/ 2673157 w 3322749"/>
              <a:gd name="connsiteY5" fmla="*/ 977058 h 1327249"/>
              <a:gd name="connsiteX6" fmla="*/ 3322749 w 3322749"/>
              <a:gd name="connsiteY6" fmla="*/ 1288612 h 1327249"/>
              <a:gd name="connsiteX0" fmla="*/ 0 w 3322749"/>
              <a:gd name="connsiteY0" fmla="*/ 1327257 h 1327257"/>
              <a:gd name="connsiteX1" fmla="*/ 914400 w 3322749"/>
              <a:gd name="connsiteY1" fmla="*/ 902254 h 1327257"/>
              <a:gd name="connsiteX2" fmla="*/ 1352282 w 3322749"/>
              <a:gd name="connsiteY2" fmla="*/ 733 h 1327257"/>
              <a:gd name="connsiteX3" fmla="*/ 1822618 w 3322749"/>
              <a:gd name="connsiteY3" fmla="*/ 739772 h 1327257"/>
              <a:gd name="connsiteX4" fmla="*/ 2321942 w 3322749"/>
              <a:gd name="connsiteY4" fmla="*/ 209350 h 1327257"/>
              <a:gd name="connsiteX5" fmla="*/ 2673157 w 3322749"/>
              <a:gd name="connsiteY5" fmla="*/ 977066 h 1327257"/>
              <a:gd name="connsiteX6" fmla="*/ 3322749 w 3322749"/>
              <a:gd name="connsiteY6" fmla="*/ 1288620 h 13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27257">
                <a:moveTo>
                  <a:pt x="0" y="1327257"/>
                </a:moveTo>
                <a:cubicBezTo>
                  <a:pt x="344510" y="1225299"/>
                  <a:pt x="689020" y="1123341"/>
                  <a:pt x="914400" y="902254"/>
                </a:cubicBezTo>
                <a:cubicBezTo>
                  <a:pt x="1139780" y="681167"/>
                  <a:pt x="1200912" y="27813"/>
                  <a:pt x="1352282" y="733"/>
                </a:cubicBezTo>
                <a:cubicBezTo>
                  <a:pt x="1503652" y="-26347"/>
                  <a:pt x="1661008" y="705003"/>
                  <a:pt x="1822618" y="739772"/>
                </a:cubicBezTo>
                <a:cubicBezTo>
                  <a:pt x="1984228" y="774542"/>
                  <a:pt x="2180186" y="169801"/>
                  <a:pt x="2321942" y="209350"/>
                </a:cubicBezTo>
                <a:cubicBezTo>
                  <a:pt x="2463698" y="248899"/>
                  <a:pt x="2437044" y="876181"/>
                  <a:pt x="2673157" y="977066"/>
                </a:cubicBezTo>
                <a:cubicBezTo>
                  <a:pt x="2882444" y="1170562"/>
                  <a:pt x="3322749" y="1288620"/>
                  <a:pt x="3322749" y="128862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3">
            <a:extLst>
              <a:ext uri="{FF2B5EF4-FFF2-40B4-BE49-F238E27FC236}">
                <a16:creationId xmlns:a16="http://schemas.microsoft.com/office/drawing/2014/main" id="{6AB5E448-9574-49E6-8CF4-CCE5529BA761}"/>
              </a:ext>
            </a:extLst>
          </p:cNvPr>
          <p:cNvSpPr/>
          <p:nvPr/>
        </p:nvSpPr>
        <p:spPr>
          <a:xfrm rot="5400000">
            <a:off x="1255833" y="4088039"/>
            <a:ext cx="1986757" cy="986177"/>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33992 h 1333992"/>
              <a:gd name="connsiteX1" fmla="*/ 914400 w 3322749"/>
              <a:gd name="connsiteY1" fmla="*/ 908989 h 1333992"/>
              <a:gd name="connsiteX2" fmla="*/ 1352282 w 3322749"/>
              <a:gd name="connsiteY2" fmla="*/ 7468 h 1333992"/>
              <a:gd name="connsiteX3" fmla="*/ 1614688 w 3322749"/>
              <a:gd name="connsiteY3" fmla="*/ 490461 h 1333992"/>
              <a:gd name="connsiteX4" fmla="*/ 1906073 w 3322749"/>
              <a:gd name="connsiteY4" fmla="*/ 690048 h 1333992"/>
              <a:gd name="connsiteX5" fmla="*/ 2331076 w 3322749"/>
              <a:gd name="connsiteY5" fmla="*/ 1076414 h 1333992"/>
              <a:gd name="connsiteX6" fmla="*/ 3322749 w 3322749"/>
              <a:gd name="connsiteY6" fmla="*/ 1295355 h 1333992"/>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31076 w 3322749"/>
              <a:gd name="connsiteY5" fmla="*/ 1072257 h 1329835"/>
              <a:gd name="connsiteX6" fmla="*/ 3322749 w 3322749"/>
              <a:gd name="connsiteY6" fmla="*/ 1291198 h 1329835"/>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24373 w 3322749"/>
              <a:gd name="connsiteY5" fmla="*/ 1252036 h 1329835"/>
              <a:gd name="connsiteX6" fmla="*/ 3322749 w 3322749"/>
              <a:gd name="connsiteY6" fmla="*/ 1291198 h 1329835"/>
              <a:gd name="connsiteX0" fmla="*/ 0 w 3322749"/>
              <a:gd name="connsiteY0" fmla="*/ 1336328 h 1336328"/>
              <a:gd name="connsiteX1" fmla="*/ 914409 w 3322749"/>
              <a:gd name="connsiteY1" fmla="*/ 982146 h 1336328"/>
              <a:gd name="connsiteX2" fmla="*/ 1352282 w 3322749"/>
              <a:gd name="connsiteY2" fmla="*/ 9804 h 1336328"/>
              <a:gd name="connsiteX3" fmla="*/ 1614688 w 3322749"/>
              <a:gd name="connsiteY3" fmla="*/ 492797 h 1336328"/>
              <a:gd name="connsiteX4" fmla="*/ 1906073 w 3322749"/>
              <a:gd name="connsiteY4" fmla="*/ 692384 h 1336328"/>
              <a:gd name="connsiteX5" fmla="*/ 2324373 w 3322749"/>
              <a:gd name="connsiteY5" fmla="*/ 1258529 h 1336328"/>
              <a:gd name="connsiteX6" fmla="*/ 3322749 w 3322749"/>
              <a:gd name="connsiteY6" fmla="*/ 1297691 h 1336328"/>
              <a:gd name="connsiteX0" fmla="*/ 0 w 3322749"/>
              <a:gd name="connsiteY0" fmla="*/ 1335594 h 1335594"/>
              <a:gd name="connsiteX1" fmla="*/ 914409 w 3322749"/>
              <a:gd name="connsiteY1" fmla="*/ 981412 h 1335594"/>
              <a:gd name="connsiteX2" fmla="*/ 1352282 w 3322749"/>
              <a:gd name="connsiteY2" fmla="*/ 9070 h 1335594"/>
              <a:gd name="connsiteX3" fmla="*/ 1614688 w 3322749"/>
              <a:gd name="connsiteY3" fmla="*/ 492063 h 1335594"/>
              <a:gd name="connsiteX4" fmla="*/ 2127421 w 3322749"/>
              <a:gd name="connsiteY4" fmla="*/ 435602 h 1335594"/>
              <a:gd name="connsiteX5" fmla="*/ 2324373 w 3322749"/>
              <a:gd name="connsiteY5" fmla="*/ 1257795 h 1335594"/>
              <a:gd name="connsiteX6" fmla="*/ 3322749 w 3322749"/>
              <a:gd name="connsiteY6" fmla="*/ 1296957 h 1335594"/>
              <a:gd name="connsiteX0" fmla="*/ 0 w 3322749"/>
              <a:gd name="connsiteY0" fmla="*/ 1339608 h 1339608"/>
              <a:gd name="connsiteX1" fmla="*/ 914409 w 3322749"/>
              <a:gd name="connsiteY1" fmla="*/ 985426 h 1339608"/>
              <a:gd name="connsiteX2" fmla="*/ 1352282 w 3322749"/>
              <a:gd name="connsiteY2" fmla="*/ 13084 h 1339608"/>
              <a:gd name="connsiteX3" fmla="*/ 1748840 w 3322749"/>
              <a:gd name="connsiteY3" fmla="*/ 425254 h 1339608"/>
              <a:gd name="connsiteX4" fmla="*/ 2127421 w 3322749"/>
              <a:gd name="connsiteY4" fmla="*/ 439616 h 1339608"/>
              <a:gd name="connsiteX5" fmla="*/ 2324373 w 3322749"/>
              <a:gd name="connsiteY5" fmla="*/ 1261809 h 1339608"/>
              <a:gd name="connsiteX6" fmla="*/ 3322749 w 3322749"/>
              <a:gd name="connsiteY6" fmla="*/ 1300971 h 13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339608">
                <a:moveTo>
                  <a:pt x="0" y="1339608"/>
                </a:moveTo>
                <a:cubicBezTo>
                  <a:pt x="344510" y="1237650"/>
                  <a:pt x="689029" y="1206513"/>
                  <a:pt x="914409" y="985426"/>
                </a:cubicBezTo>
                <a:cubicBezTo>
                  <a:pt x="1139789" y="764339"/>
                  <a:pt x="1213210" y="106446"/>
                  <a:pt x="1352282" y="13084"/>
                </a:cubicBezTo>
                <a:cubicBezTo>
                  <a:pt x="1491354" y="-80278"/>
                  <a:pt x="1619650" y="354165"/>
                  <a:pt x="1748840" y="425254"/>
                </a:cubicBezTo>
                <a:cubicBezTo>
                  <a:pt x="1878030" y="496343"/>
                  <a:pt x="2031499" y="300190"/>
                  <a:pt x="2127421" y="439616"/>
                </a:cubicBezTo>
                <a:cubicBezTo>
                  <a:pt x="2223343" y="579042"/>
                  <a:pt x="2088260" y="1160924"/>
                  <a:pt x="2324373" y="1261809"/>
                </a:cubicBezTo>
                <a:cubicBezTo>
                  <a:pt x="2560486" y="1362693"/>
                  <a:pt x="3322749" y="1300971"/>
                  <a:pt x="3322749" y="1300971"/>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a:extLst>
              <a:ext uri="{FF2B5EF4-FFF2-40B4-BE49-F238E27FC236}">
                <a16:creationId xmlns:a16="http://schemas.microsoft.com/office/drawing/2014/main" id="{C45809E9-4013-4F1D-B60E-B16D76A7996A}"/>
              </a:ext>
            </a:extLst>
          </p:cNvPr>
          <p:cNvSpPr/>
          <p:nvPr/>
        </p:nvSpPr>
        <p:spPr>
          <a:xfrm rot="5400000">
            <a:off x="2340278" y="4165427"/>
            <a:ext cx="1986757" cy="796377"/>
          </a:xfrm>
          <a:custGeom>
            <a:avLst/>
            <a:gdLst>
              <a:gd name="connsiteX0" fmla="*/ 0 w 3322749"/>
              <a:gd name="connsiteY0" fmla="*/ 1327906 h 1327906"/>
              <a:gd name="connsiteX1" fmla="*/ 914400 w 3322749"/>
              <a:gd name="connsiteY1" fmla="*/ 902903 h 1327906"/>
              <a:gd name="connsiteX2" fmla="*/ 1352282 w 3322749"/>
              <a:gd name="connsiteY2" fmla="*/ 1382 h 1327906"/>
              <a:gd name="connsiteX3" fmla="*/ 1493949 w 3322749"/>
              <a:gd name="connsiteY3" fmla="*/ 696841 h 1327906"/>
              <a:gd name="connsiteX4" fmla="*/ 1906073 w 3322749"/>
              <a:gd name="connsiteY4" fmla="*/ 683962 h 1327906"/>
              <a:gd name="connsiteX5" fmla="*/ 2331076 w 3322749"/>
              <a:gd name="connsiteY5" fmla="*/ 1070328 h 1327906"/>
              <a:gd name="connsiteX6" fmla="*/ 3322749 w 3322749"/>
              <a:gd name="connsiteY6" fmla="*/ 1289269 h 1327906"/>
              <a:gd name="connsiteX0" fmla="*/ 0 w 3322749"/>
              <a:gd name="connsiteY0" fmla="*/ 1333992 h 1333992"/>
              <a:gd name="connsiteX1" fmla="*/ 914400 w 3322749"/>
              <a:gd name="connsiteY1" fmla="*/ 908989 h 1333992"/>
              <a:gd name="connsiteX2" fmla="*/ 1352282 w 3322749"/>
              <a:gd name="connsiteY2" fmla="*/ 7468 h 1333992"/>
              <a:gd name="connsiteX3" fmla="*/ 1614688 w 3322749"/>
              <a:gd name="connsiteY3" fmla="*/ 490461 h 1333992"/>
              <a:gd name="connsiteX4" fmla="*/ 1906073 w 3322749"/>
              <a:gd name="connsiteY4" fmla="*/ 690048 h 1333992"/>
              <a:gd name="connsiteX5" fmla="*/ 2331076 w 3322749"/>
              <a:gd name="connsiteY5" fmla="*/ 1076414 h 1333992"/>
              <a:gd name="connsiteX6" fmla="*/ 3322749 w 3322749"/>
              <a:gd name="connsiteY6" fmla="*/ 1295355 h 1333992"/>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31076 w 3322749"/>
              <a:gd name="connsiteY5" fmla="*/ 1072257 h 1329835"/>
              <a:gd name="connsiteX6" fmla="*/ 3322749 w 3322749"/>
              <a:gd name="connsiteY6" fmla="*/ 1291198 h 1329835"/>
              <a:gd name="connsiteX0" fmla="*/ 0 w 3322749"/>
              <a:gd name="connsiteY0" fmla="*/ 1329835 h 1329835"/>
              <a:gd name="connsiteX1" fmla="*/ 907696 w 3322749"/>
              <a:gd name="connsiteY1" fmla="*/ 752291 h 1329835"/>
              <a:gd name="connsiteX2" fmla="*/ 1352282 w 3322749"/>
              <a:gd name="connsiteY2" fmla="*/ 3311 h 1329835"/>
              <a:gd name="connsiteX3" fmla="*/ 1614688 w 3322749"/>
              <a:gd name="connsiteY3" fmla="*/ 486304 h 1329835"/>
              <a:gd name="connsiteX4" fmla="*/ 1906073 w 3322749"/>
              <a:gd name="connsiteY4" fmla="*/ 685891 h 1329835"/>
              <a:gd name="connsiteX5" fmla="*/ 2324373 w 3322749"/>
              <a:gd name="connsiteY5" fmla="*/ 1252036 h 1329835"/>
              <a:gd name="connsiteX6" fmla="*/ 3322749 w 3322749"/>
              <a:gd name="connsiteY6" fmla="*/ 1291198 h 1329835"/>
              <a:gd name="connsiteX0" fmla="*/ 0 w 3322749"/>
              <a:gd name="connsiteY0" fmla="*/ 1345060 h 1345060"/>
              <a:gd name="connsiteX1" fmla="*/ 907696 w 3322749"/>
              <a:gd name="connsiteY1" fmla="*/ 767516 h 1345060"/>
              <a:gd name="connsiteX2" fmla="*/ 1352282 w 3322749"/>
              <a:gd name="connsiteY2" fmla="*/ 18536 h 1345060"/>
              <a:gd name="connsiteX3" fmla="*/ 1701888 w 3322749"/>
              <a:gd name="connsiteY3" fmla="*/ 267270 h 1345060"/>
              <a:gd name="connsiteX4" fmla="*/ 1906073 w 3322749"/>
              <a:gd name="connsiteY4" fmla="*/ 701116 h 1345060"/>
              <a:gd name="connsiteX5" fmla="*/ 2324373 w 3322749"/>
              <a:gd name="connsiteY5" fmla="*/ 1267261 h 1345060"/>
              <a:gd name="connsiteX6" fmla="*/ 3322749 w 3322749"/>
              <a:gd name="connsiteY6" fmla="*/ 1306423 h 1345060"/>
              <a:gd name="connsiteX0" fmla="*/ 0 w 3322749"/>
              <a:gd name="connsiteY0" fmla="*/ 1345507 h 1345507"/>
              <a:gd name="connsiteX1" fmla="*/ 907696 w 3322749"/>
              <a:gd name="connsiteY1" fmla="*/ 767963 h 1345507"/>
              <a:gd name="connsiteX2" fmla="*/ 1352282 w 3322749"/>
              <a:gd name="connsiteY2" fmla="*/ 18983 h 1345507"/>
              <a:gd name="connsiteX3" fmla="*/ 1701888 w 3322749"/>
              <a:gd name="connsiteY3" fmla="*/ 267717 h 1345507"/>
              <a:gd name="connsiteX4" fmla="*/ 1946321 w 3322749"/>
              <a:gd name="connsiteY4" fmla="*/ 745145 h 1345507"/>
              <a:gd name="connsiteX5" fmla="*/ 2324373 w 3322749"/>
              <a:gd name="connsiteY5" fmla="*/ 1267708 h 1345507"/>
              <a:gd name="connsiteX6" fmla="*/ 3322749 w 3322749"/>
              <a:gd name="connsiteY6" fmla="*/ 1306870 h 1345507"/>
              <a:gd name="connsiteX0" fmla="*/ 0 w 3322749"/>
              <a:gd name="connsiteY0" fmla="*/ 1363146 h 1363146"/>
              <a:gd name="connsiteX1" fmla="*/ 854036 w 3322749"/>
              <a:gd name="connsiteY1" fmla="*/ 1079785 h 1363146"/>
              <a:gd name="connsiteX2" fmla="*/ 1352282 w 3322749"/>
              <a:gd name="connsiteY2" fmla="*/ 36622 h 1363146"/>
              <a:gd name="connsiteX3" fmla="*/ 1701888 w 3322749"/>
              <a:gd name="connsiteY3" fmla="*/ 285356 h 1363146"/>
              <a:gd name="connsiteX4" fmla="*/ 1946321 w 3322749"/>
              <a:gd name="connsiteY4" fmla="*/ 762784 h 1363146"/>
              <a:gd name="connsiteX5" fmla="*/ 2324373 w 3322749"/>
              <a:gd name="connsiteY5" fmla="*/ 1285347 h 1363146"/>
              <a:gd name="connsiteX6" fmla="*/ 3322749 w 3322749"/>
              <a:gd name="connsiteY6" fmla="*/ 1324509 h 1363146"/>
              <a:gd name="connsiteX0" fmla="*/ 0 w 3322749"/>
              <a:gd name="connsiteY0" fmla="*/ 1363146 h 1363146"/>
              <a:gd name="connsiteX1" fmla="*/ 854036 w 3322749"/>
              <a:gd name="connsiteY1" fmla="*/ 1079785 h 1363146"/>
              <a:gd name="connsiteX2" fmla="*/ 1352282 w 3322749"/>
              <a:gd name="connsiteY2" fmla="*/ 36622 h 1363146"/>
              <a:gd name="connsiteX3" fmla="*/ 1701888 w 3322749"/>
              <a:gd name="connsiteY3" fmla="*/ 285356 h 1363146"/>
              <a:gd name="connsiteX4" fmla="*/ 1946321 w 3322749"/>
              <a:gd name="connsiteY4" fmla="*/ 762784 h 1363146"/>
              <a:gd name="connsiteX5" fmla="*/ 2324373 w 3322749"/>
              <a:gd name="connsiteY5" fmla="*/ 1285347 h 1363146"/>
              <a:gd name="connsiteX6" fmla="*/ 3322749 w 3322749"/>
              <a:gd name="connsiteY6" fmla="*/ 1324509 h 1363146"/>
              <a:gd name="connsiteX0" fmla="*/ 0 w 3322749"/>
              <a:gd name="connsiteY0" fmla="*/ 1084218 h 1084218"/>
              <a:gd name="connsiteX1" fmla="*/ 854036 w 3322749"/>
              <a:gd name="connsiteY1" fmla="*/ 800857 h 1084218"/>
              <a:gd name="connsiteX2" fmla="*/ 1224845 w 3322749"/>
              <a:gd name="connsiteY2" fmla="*/ 247999 h 1084218"/>
              <a:gd name="connsiteX3" fmla="*/ 1701888 w 3322749"/>
              <a:gd name="connsiteY3" fmla="*/ 6428 h 1084218"/>
              <a:gd name="connsiteX4" fmla="*/ 1946321 w 3322749"/>
              <a:gd name="connsiteY4" fmla="*/ 483856 h 1084218"/>
              <a:gd name="connsiteX5" fmla="*/ 2324373 w 3322749"/>
              <a:gd name="connsiteY5" fmla="*/ 1006419 h 1084218"/>
              <a:gd name="connsiteX6" fmla="*/ 3322749 w 3322749"/>
              <a:gd name="connsiteY6" fmla="*/ 1045581 h 1084218"/>
              <a:gd name="connsiteX0" fmla="*/ 0 w 3322749"/>
              <a:gd name="connsiteY0" fmla="*/ 1086311 h 1086311"/>
              <a:gd name="connsiteX1" fmla="*/ 854036 w 3322749"/>
              <a:gd name="connsiteY1" fmla="*/ 802950 h 1086311"/>
              <a:gd name="connsiteX2" fmla="*/ 1224845 w 3322749"/>
              <a:gd name="connsiteY2" fmla="*/ 250092 h 1086311"/>
              <a:gd name="connsiteX3" fmla="*/ 1701888 w 3322749"/>
              <a:gd name="connsiteY3" fmla="*/ 8521 h 1086311"/>
              <a:gd name="connsiteX4" fmla="*/ 1946321 w 3322749"/>
              <a:gd name="connsiteY4" fmla="*/ 485949 h 1086311"/>
              <a:gd name="connsiteX5" fmla="*/ 2324373 w 3322749"/>
              <a:gd name="connsiteY5" fmla="*/ 1008512 h 1086311"/>
              <a:gd name="connsiteX6" fmla="*/ 3322749 w 3322749"/>
              <a:gd name="connsiteY6" fmla="*/ 1047674 h 1086311"/>
              <a:gd name="connsiteX0" fmla="*/ 0 w 3322749"/>
              <a:gd name="connsiteY0" fmla="*/ 1086617 h 1086617"/>
              <a:gd name="connsiteX1" fmla="*/ 854036 w 3322749"/>
              <a:gd name="connsiteY1" fmla="*/ 803256 h 1086617"/>
              <a:gd name="connsiteX2" fmla="*/ 1224845 w 3322749"/>
              <a:gd name="connsiteY2" fmla="*/ 250398 h 1086617"/>
              <a:gd name="connsiteX3" fmla="*/ 1701888 w 3322749"/>
              <a:gd name="connsiteY3" fmla="*/ 8827 h 1086617"/>
              <a:gd name="connsiteX4" fmla="*/ 1946321 w 3322749"/>
              <a:gd name="connsiteY4" fmla="*/ 486255 h 1086617"/>
              <a:gd name="connsiteX5" fmla="*/ 2324373 w 3322749"/>
              <a:gd name="connsiteY5" fmla="*/ 1008818 h 1086617"/>
              <a:gd name="connsiteX6" fmla="*/ 3322749 w 3322749"/>
              <a:gd name="connsiteY6" fmla="*/ 1047980 h 1086617"/>
              <a:gd name="connsiteX0" fmla="*/ 0 w 3322749"/>
              <a:gd name="connsiteY0" fmla="*/ 1084219 h 1084219"/>
              <a:gd name="connsiteX1" fmla="*/ 854036 w 3322749"/>
              <a:gd name="connsiteY1" fmla="*/ 800858 h 1084219"/>
              <a:gd name="connsiteX2" fmla="*/ 1224845 w 3322749"/>
              <a:gd name="connsiteY2" fmla="*/ 248000 h 1084219"/>
              <a:gd name="connsiteX3" fmla="*/ 1701893 w 3322749"/>
              <a:gd name="connsiteY3" fmla="*/ 6428 h 1084219"/>
              <a:gd name="connsiteX4" fmla="*/ 1946321 w 3322749"/>
              <a:gd name="connsiteY4" fmla="*/ 483857 h 1084219"/>
              <a:gd name="connsiteX5" fmla="*/ 2324373 w 3322749"/>
              <a:gd name="connsiteY5" fmla="*/ 1006420 h 1084219"/>
              <a:gd name="connsiteX6" fmla="*/ 3322749 w 3322749"/>
              <a:gd name="connsiteY6" fmla="*/ 1045582 h 1084219"/>
              <a:gd name="connsiteX0" fmla="*/ 0 w 3322749"/>
              <a:gd name="connsiteY0" fmla="*/ 1077801 h 1077801"/>
              <a:gd name="connsiteX1" fmla="*/ 854036 w 3322749"/>
              <a:gd name="connsiteY1" fmla="*/ 794440 h 1077801"/>
              <a:gd name="connsiteX2" fmla="*/ 1224845 w 3322749"/>
              <a:gd name="connsiteY2" fmla="*/ 241582 h 1077801"/>
              <a:gd name="connsiteX3" fmla="*/ 1701893 w 3322749"/>
              <a:gd name="connsiteY3" fmla="*/ 10 h 1077801"/>
              <a:gd name="connsiteX4" fmla="*/ 1946321 w 3322749"/>
              <a:gd name="connsiteY4" fmla="*/ 477439 h 1077801"/>
              <a:gd name="connsiteX5" fmla="*/ 2324373 w 3322749"/>
              <a:gd name="connsiteY5" fmla="*/ 1000002 h 1077801"/>
              <a:gd name="connsiteX6" fmla="*/ 3322749 w 3322749"/>
              <a:gd name="connsiteY6" fmla="*/ 1039164 h 1077801"/>
              <a:gd name="connsiteX0" fmla="*/ 0 w 3322749"/>
              <a:gd name="connsiteY0" fmla="*/ 1077834 h 1077834"/>
              <a:gd name="connsiteX1" fmla="*/ 854036 w 3322749"/>
              <a:gd name="connsiteY1" fmla="*/ 794473 h 1077834"/>
              <a:gd name="connsiteX2" fmla="*/ 1224845 w 3322749"/>
              <a:gd name="connsiteY2" fmla="*/ 241615 h 1077834"/>
              <a:gd name="connsiteX3" fmla="*/ 1701893 w 3322749"/>
              <a:gd name="connsiteY3" fmla="*/ 43 h 1077834"/>
              <a:gd name="connsiteX4" fmla="*/ 1946321 w 3322749"/>
              <a:gd name="connsiteY4" fmla="*/ 477472 h 1077834"/>
              <a:gd name="connsiteX5" fmla="*/ 2324373 w 3322749"/>
              <a:gd name="connsiteY5" fmla="*/ 1000035 h 1077834"/>
              <a:gd name="connsiteX6" fmla="*/ 3322749 w 3322749"/>
              <a:gd name="connsiteY6" fmla="*/ 1039197 h 1077834"/>
              <a:gd name="connsiteX0" fmla="*/ 0 w 3322749"/>
              <a:gd name="connsiteY0" fmla="*/ 1209257 h 1209257"/>
              <a:gd name="connsiteX1" fmla="*/ 854036 w 3322749"/>
              <a:gd name="connsiteY1" fmla="*/ 925896 h 1209257"/>
              <a:gd name="connsiteX2" fmla="*/ 1224845 w 3322749"/>
              <a:gd name="connsiteY2" fmla="*/ 373038 h 1209257"/>
              <a:gd name="connsiteX3" fmla="*/ 1701893 w 3322749"/>
              <a:gd name="connsiteY3" fmla="*/ 131466 h 1209257"/>
              <a:gd name="connsiteX4" fmla="*/ 1946321 w 3322749"/>
              <a:gd name="connsiteY4" fmla="*/ 608895 h 1209257"/>
              <a:gd name="connsiteX5" fmla="*/ 2324373 w 3322749"/>
              <a:gd name="connsiteY5" fmla="*/ 1131458 h 1209257"/>
              <a:gd name="connsiteX6" fmla="*/ 3322749 w 3322749"/>
              <a:gd name="connsiteY6" fmla="*/ 1170620 h 1209257"/>
              <a:gd name="connsiteX0" fmla="*/ 0 w 3322749"/>
              <a:gd name="connsiteY0" fmla="*/ 1209257 h 1209257"/>
              <a:gd name="connsiteX1" fmla="*/ 854036 w 3322749"/>
              <a:gd name="connsiteY1" fmla="*/ 925896 h 1209257"/>
              <a:gd name="connsiteX2" fmla="*/ 1224845 w 3322749"/>
              <a:gd name="connsiteY2" fmla="*/ 373038 h 1209257"/>
              <a:gd name="connsiteX3" fmla="*/ 1701893 w 3322749"/>
              <a:gd name="connsiteY3" fmla="*/ 131466 h 1209257"/>
              <a:gd name="connsiteX4" fmla="*/ 1946321 w 3322749"/>
              <a:gd name="connsiteY4" fmla="*/ 608895 h 1209257"/>
              <a:gd name="connsiteX5" fmla="*/ 2324373 w 3322749"/>
              <a:gd name="connsiteY5" fmla="*/ 1131458 h 1209257"/>
              <a:gd name="connsiteX6" fmla="*/ 3322749 w 3322749"/>
              <a:gd name="connsiteY6" fmla="*/ 1170620 h 1209257"/>
              <a:gd name="connsiteX0" fmla="*/ 0 w 3322749"/>
              <a:gd name="connsiteY0" fmla="*/ 1214463 h 1214463"/>
              <a:gd name="connsiteX1" fmla="*/ 854036 w 3322749"/>
              <a:gd name="connsiteY1" fmla="*/ 931102 h 1214463"/>
              <a:gd name="connsiteX2" fmla="*/ 1224845 w 3322749"/>
              <a:gd name="connsiteY2" fmla="*/ 378244 h 1214463"/>
              <a:gd name="connsiteX3" fmla="*/ 1701893 w 3322749"/>
              <a:gd name="connsiteY3" fmla="*/ 136672 h 1214463"/>
              <a:gd name="connsiteX4" fmla="*/ 1946321 w 3322749"/>
              <a:gd name="connsiteY4" fmla="*/ 614101 h 1214463"/>
              <a:gd name="connsiteX5" fmla="*/ 2324373 w 3322749"/>
              <a:gd name="connsiteY5" fmla="*/ 1136664 h 1214463"/>
              <a:gd name="connsiteX6" fmla="*/ 3322749 w 3322749"/>
              <a:gd name="connsiteY6" fmla="*/ 1175826 h 1214463"/>
              <a:gd name="connsiteX0" fmla="*/ 0 w 3322749"/>
              <a:gd name="connsiteY0" fmla="*/ 1214464 h 1214464"/>
              <a:gd name="connsiteX1" fmla="*/ 854036 w 3322749"/>
              <a:gd name="connsiteY1" fmla="*/ 931103 h 1214464"/>
              <a:gd name="connsiteX2" fmla="*/ 1224845 w 3322749"/>
              <a:gd name="connsiteY2" fmla="*/ 378245 h 1214464"/>
              <a:gd name="connsiteX3" fmla="*/ 1701893 w 3322749"/>
              <a:gd name="connsiteY3" fmla="*/ 136673 h 1214464"/>
              <a:gd name="connsiteX4" fmla="*/ 1946321 w 3322749"/>
              <a:gd name="connsiteY4" fmla="*/ 614102 h 1214464"/>
              <a:gd name="connsiteX5" fmla="*/ 2324373 w 3322749"/>
              <a:gd name="connsiteY5" fmla="*/ 1136665 h 1214464"/>
              <a:gd name="connsiteX6" fmla="*/ 3322749 w 3322749"/>
              <a:gd name="connsiteY6" fmla="*/ 1175827 h 1214464"/>
              <a:gd name="connsiteX0" fmla="*/ 0 w 3322749"/>
              <a:gd name="connsiteY0" fmla="*/ 1200132 h 1200132"/>
              <a:gd name="connsiteX1" fmla="*/ 854036 w 3322749"/>
              <a:gd name="connsiteY1" fmla="*/ 916771 h 1200132"/>
              <a:gd name="connsiteX2" fmla="*/ 1224845 w 3322749"/>
              <a:gd name="connsiteY2" fmla="*/ 363913 h 1200132"/>
              <a:gd name="connsiteX3" fmla="*/ 1829334 w 3322749"/>
              <a:gd name="connsiteY3" fmla="*/ 133093 h 1200132"/>
              <a:gd name="connsiteX4" fmla="*/ 1946321 w 3322749"/>
              <a:gd name="connsiteY4" fmla="*/ 599770 h 1200132"/>
              <a:gd name="connsiteX5" fmla="*/ 2324373 w 3322749"/>
              <a:gd name="connsiteY5" fmla="*/ 1122333 h 1200132"/>
              <a:gd name="connsiteX6" fmla="*/ 3322749 w 3322749"/>
              <a:gd name="connsiteY6" fmla="*/ 1161495 h 1200132"/>
              <a:gd name="connsiteX0" fmla="*/ 0 w 3322749"/>
              <a:gd name="connsiteY0" fmla="*/ 1073550 h 1073550"/>
              <a:gd name="connsiteX1" fmla="*/ 854036 w 3322749"/>
              <a:gd name="connsiteY1" fmla="*/ 790189 h 1073550"/>
              <a:gd name="connsiteX2" fmla="*/ 1224845 w 3322749"/>
              <a:gd name="connsiteY2" fmla="*/ 237331 h 1073550"/>
              <a:gd name="connsiteX3" fmla="*/ 1829334 w 3322749"/>
              <a:gd name="connsiteY3" fmla="*/ 6511 h 1073550"/>
              <a:gd name="connsiteX4" fmla="*/ 2020102 w 3322749"/>
              <a:gd name="connsiteY4" fmla="*/ 467812 h 1073550"/>
              <a:gd name="connsiteX5" fmla="*/ 2324373 w 3322749"/>
              <a:gd name="connsiteY5" fmla="*/ 995751 h 1073550"/>
              <a:gd name="connsiteX6" fmla="*/ 3322749 w 3322749"/>
              <a:gd name="connsiteY6" fmla="*/ 1034913 h 1073550"/>
              <a:gd name="connsiteX0" fmla="*/ 0 w 3322749"/>
              <a:gd name="connsiteY0" fmla="*/ 1067525 h 1067525"/>
              <a:gd name="connsiteX1" fmla="*/ 854036 w 3322749"/>
              <a:gd name="connsiteY1" fmla="*/ 784164 h 1067525"/>
              <a:gd name="connsiteX2" fmla="*/ 1338875 w 3322749"/>
              <a:gd name="connsiteY2" fmla="*/ 381834 h 1067525"/>
              <a:gd name="connsiteX3" fmla="*/ 1829334 w 3322749"/>
              <a:gd name="connsiteY3" fmla="*/ 486 h 1067525"/>
              <a:gd name="connsiteX4" fmla="*/ 2020102 w 3322749"/>
              <a:gd name="connsiteY4" fmla="*/ 461787 h 1067525"/>
              <a:gd name="connsiteX5" fmla="*/ 2324373 w 3322749"/>
              <a:gd name="connsiteY5" fmla="*/ 989726 h 1067525"/>
              <a:gd name="connsiteX6" fmla="*/ 3322749 w 3322749"/>
              <a:gd name="connsiteY6" fmla="*/ 1028888 h 10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2749" h="1067525">
                <a:moveTo>
                  <a:pt x="0" y="1067525"/>
                </a:moveTo>
                <a:cubicBezTo>
                  <a:pt x="344510" y="965567"/>
                  <a:pt x="630890" y="898446"/>
                  <a:pt x="854036" y="784164"/>
                </a:cubicBezTo>
                <a:cubicBezTo>
                  <a:pt x="1077182" y="669882"/>
                  <a:pt x="1176325" y="512447"/>
                  <a:pt x="1338875" y="381834"/>
                </a:cubicBezTo>
                <a:cubicBezTo>
                  <a:pt x="1501425" y="251221"/>
                  <a:pt x="1715796" y="-12840"/>
                  <a:pt x="1829334" y="486"/>
                </a:cubicBezTo>
                <a:cubicBezTo>
                  <a:pt x="1942872" y="13812"/>
                  <a:pt x="1937596" y="296914"/>
                  <a:pt x="2020102" y="461787"/>
                </a:cubicBezTo>
                <a:cubicBezTo>
                  <a:pt x="2102608" y="626660"/>
                  <a:pt x="2088260" y="888841"/>
                  <a:pt x="2324373" y="989726"/>
                </a:cubicBezTo>
                <a:cubicBezTo>
                  <a:pt x="2560486" y="1090610"/>
                  <a:pt x="3322749" y="1028888"/>
                  <a:pt x="3322749" y="1028888"/>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FE90911-3C9E-4D12-817C-51BA8E161BD9}"/>
              </a:ext>
            </a:extLst>
          </p:cNvPr>
          <p:cNvCxnSpPr/>
          <p:nvPr/>
        </p:nvCxnSpPr>
        <p:spPr>
          <a:xfrm>
            <a:off x="575421"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A22D754-B349-409A-8DF7-D0AE616BADA4}"/>
              </a:ext>
            </a:extLst>
          </p:cNvPr>
          <p:cNvCxnSpPr/>
          <p:nvPr/>
        </p:nvCxnSpPr>
        <p:spPr>
          <a:xfrm>
            <a:off x="1722005"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1C9E9A-FFE6-495D-8B93-8A68E4200660}"/>
              </a:ext>
            </a:extLst>
          </p:cNvPr>
          <p:cNvCxnSpPr/>
          <p:nvPr/>
        </p:nvCxnSpPr>
        <p:spPr>
          <a:xfrm>
            <a:off x="2908251" y="3501008"/>
            <a:ext cx="0" cy="2160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C8745F0-DA5C-4BE2-8120-444D30E0FE40}"/>
              </a:ext>
            </a:extLst>
          </p:cNvPr>
          <p:cNvSpPr txBox="1"/>
          <p:nvPr/>
        </p:nvSpPr>
        <p:spPr>
          <a:xfrm>
            <a:off x="4716016" y="1604592"/>
            <a:ext cx="4032448" cy="369332"/>
          </a:xfrm>
          <a:prstGeom prst="rect">
            <a:avLst/>
          </a:prstGeom>
          <a:noFill/>
        </p:spPr>
        <p:txBody>
          <a:bodyPr wrap="square" rtlCol="0">
            <a:spAutoFit/>
          </a:bodyPr>
          <a:lstStyle/>
          <a:p>
            <a:r>
              <a:rPr lang="en-AU" dirty="0"/>
              <a:t>Reproducing Kernel Hilbert Space (RKHS)</a:t>
            </a:r>
          </a:p>
        </p:txBody>
      </p:sp>
      <p:sp>
        <p:nvSpPr>
          <p:cNvPr id="40" name="Freeform 3">
            <a:extLst>
              <a:ext uri="{FF2B5EF4-FFF2-40B4-BE49-F238E27FC236}">
                <a16:creationId xmlns:a16="http://schemas.microsoft.com/office/drawing/2014/main" id="{36793937-A3F2-4228-92AF-AB22401D6964}"/>
              </a:ext>
            </a:extLst>
          </p:cNvPr>
          <p:cNvSpPr/>
          <p:nvPr/>
        </p:nvSpPr>
        <p:spPr>
          <a:xfrm>
            <a:off x="5239740" y="1973240"/>
            <a:ext cx="3763342" cy="3688008"/>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031E673-4E6D-4320-BEEB-3842E0A2E7CC}"/>
                  </a:ext>
                </a:extLst>
              </p:cNvPr>
              <p:cNvSpPr txBox="1"/>
              <p:nvPr/>
            </p:nvSpPr>
            <p:spPr>
              <a:xfrm>
                <a:off x="468273" y="5650459"/>
                <a:ext cx="280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b="0" i="1" smtClean="0">
                              <a:latin typeface="Cambria Math" panose="02040503050406030204" pitchFamily="18" charset="0"/>
                            </a:rPr>
                            <m:t>𝑥</m:t>
                          </m:r>
                        </m:e>
                        <m:sub>
                          <m:r>
                            <a:rPr lang="en-AU" b="0" i="1" smtClean="0">
                              <a:latin typeface="Cambria Math" panose="02040503050406030204" pitchFamily="18" charset="0"/>
                            </a:rPr>
                            <m:t>1</m:t>
                          </m:r>
                        </m:sub>
                        <m:sup>
                          <m:r>
                            <a:rPr lang="en-AU" b="0" i="1" smtClean="0">
                              <a:latin typeface="Cambria Math" panose="02040503050406030204" pitchFamily="18" charset="0"/>
                            </a:rPr>
                            <m:t>∗</m:t>
                          </m:r>
                        </m:sup>
                      </m:sSubSup>
                    </m:oMath>
                  </m:oMathPara>
                </a14:m>
                <a:endParaRPr lang="en-AU" dirty="0"/>
              </a:p>
            </p:txBody>
          </p:sp>
        </mc:Choice>
        <mc:Fallback xmlns="">
          <p:sp>
            <p:nvSpPr>
              <p:cNvPr id="43" name="TextBox 42">
                <a:extLst>
                  <a:ext uri="{FF2B5EF4-FFF2-40B4-BE49-F238E27FC236}">
                    <a16:creationId xmlns:a16="http://schemas.microsoft.com/office/drawing/2014/main" id="{0031E673-4E6D-4320-BEEB-3842E0A2E7CC}"/>
                  </a:ext>
                </a:extLst>
              </p:cNvPr>
              <p:cNvSpPr txBox="1">
                <a:spLocks noRot="1" noChangeAspect="1" noMove="1" noResize="1" noEditPoints="1" noAdjustHandles="1" noChangeArrowheads="1" noChangeShapeType="1" noTextEdit="1"/>
              </p:cNvSpPr>
              <p:nvPr/>
            </p:nvSpPr>
            <p:spPr>
              <a:xfrm>
                <a:off x="468273" y="5650459"/>
                <a:ext cx="280269" cy="276999"/>
              </a:xfrm>
              <a:prstGeom prst="rect">
                <a:avLst/>
              </a:prstGeom>
              <a:blipFill>
                <a:blip r:embed="rId4"/>
                <a:stretch>
                  <a:fillRect l="-13043" r="-4348"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4655DAD-558B-4EBE-B04A-868FC2D717D0}"/>
                  </a:ext>
                </a:extLst>
              </p:cNvPr>
              <p:cNvSpPr txBox="1"/>
              <p:nvPr/>
            </p:nvSpPr>
            <p:spPr>
              <a:xfrm>
                <a:off x="1594984" y="5650458"/>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i="1">
                              <a:latin typeface="Cambria Math" panose="02040503050406030204" pitchFamily="18" charset="0"/>
                            </a:rPr>
                            <m:t>𝑥</m:t>
                          </m:r>
                        </m:e>
                        <m:sub>
                          <m:r>
                            <a:rPr lang="en-AU" b="0" i="1" smtClean="0">
                              <a:latin typeface="Cambria Math" panose="02040503050406030204" pitchFamily="18" charset="0"/>
                            </a:rPr>
                            <m:t>2</m:t>
                          </m:r>
                        </m:sub>
                        <m:sup>
                          <m:r>
                            <a:rPr lang="en-AU" i="1">
                              <a:latin typeface="Cambria Math" panose="02040503050406030204" pitchFamily="18" charset="0"/>
                            </a:rPr>
                            <m:t>∗</m:t>
                          </m:r>
                        </m:sup>
                      </m:sSubSup>
                    </m:oMath>
                  </m:oMathPara>
                </a14:m>
                <a:endParaRPr lang="en-AU" dirty="0"/>
              </a:p>
            </p:txBody>
          </p:sp>
        </mc:Choice>
        <mc:Fallback xmlns="">
          <p:sp>
            <p:nvSpPr>
              <p:cNvPr id="44" name="TextBox 43">
                <a:extLst>
                  <a:ext uri="{FF2B5EF4-FFF2-40B4-BE49-F238E27FC236}">
                    <a16:creationId xmlns:a16="http://schemas.microsoft.com/office/drawing/2014/main" id="{C4655DAD-558B-4EBE-B04A-868FC2D717D0}"/>
                  </a:ext>
                </a:extLst>
              </p:cNvPr>
              <p:cNvSpPr txBox="1">
                <a:spLocks noRot="1" noChangeAspect="1" noMove="1" noResize="1" noEditPoints="1" noAdjustHandles="1" noChangeArrowheads="1" noChangeShapeType="1" noTextEdit="1"/>
              </p:cNvSpPr>
              <p:nvPr/>
            </p:nvSpPr>
            <p:spPr>
              <a:xfrm>
                <a:off x="1594984" y="5650458"/>
                <a:ext cx="281423" cy="276999"/>
              </a:xfrm>
              <a:prstGeom prst="rect">
                <a:avLst/>
              </a:prstGeom>
              <a:blipFill>
                <a:blip r:embed="rId5"/>
                <a:stretch>
                  <a:fillRect l="-13043" r="-6522"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C023155-377F-4A50-B9EE-3B765566BCB4}"/>
                  </a:ext>
                </a:extLst>
              </p:cNvPr>
              <p:cNvSpPr txBox="1"/>
              <p:nvPr/>
            </p:nvSpPr>
            <p:spPr>
              <a:xfrm>
                <a:off x="2794756" y="565185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i="1">
                              <a:latin typeface="Cambria Math" panose="02040503050406030204" pitchFamily="18" charset="0"/>
                            </a:rPr>
                            <m:t>𝑥</m:t>
                          </m:r>
                        </m:e>
                        <m:sub>
                          <m:r>
                            <a:rPr lang="en-AU" b="0" i="1" smtClean="0">
                              <a:latin typeface="Cambria Math" panose="02040503050406030204" pitchFamily="18" charset="0"/>
                            </a:rPr>
                            <m:t>3</m:t>
                          </m:r>
                        </m:sub>
                        <m:sup>
                          <m:r>
                            <a:rPr lang="en-AU" i="1">
                              <a:latin typeface="Cambria Math" panose="02040503050406030204" pitchFamily="18" charset="0"/>
                            </a:rPr>
                            <m:t>∗</m:t>
                          </m:r>
                        </m:sup>
                      </m:sSubSup>
                    </m:oMath>
                  </m:oMathPara>
                </a14:m>
                <a:endParaRPr lang="en-AU" dirty="0"/>
              </a:p>
            </p:txBody>
          </p:sp>
        </mc:Choice>
        <mc:Fallback xmlns="">
          <p:sp>
            <p:nvSpPr>
              <p:cNvPr id="45" name="TextBox 44">
                <a:extLst>
                  <a:ext uri="{FF2B5EF4-FFF2-40B4-BE49-F238E27FC236}">
                    <a16:creationId xmlns:a16="http://schemas.microsoft.com/office/drawing/2014/main" id="{EC023155-377F-4A50-B9EE-3B765566BCB4}"/>
                  </a:ext>
                </a:extLst>
              </p:cNvPr>
              <p:cNvSpPr txBox="1">
                <a:spLocks noRot="1" noChangeAspect="1" noMove="1" noResize="1" noEditPoints="1" noAdjustHandles="1" noChangeArrowheads="1" noChangeShapeType="1" noTextEdit="1"/>
              </p:cNvSpPr>
              <p:nvPr/>
            </p:nvSpPr>
            <p:spPr>
              <a:xfrm>
                <a:off x="2794756" y="5651850"/>
                <a:ext cx="281423" cy="276999"/>
              </a:xfrm>
              <a:prstGeom prst="rect">
                <a:avLst/>
              </a:prstGeom>
              <a:blipFill>
                <a:blip r:embed="rId6"/>
                <a:stretch>
                  <a:fillRect l="-12766" r="-6383" b="-17391"/>
                </a:stretch>
              </a:blipFill>
            </p:spPr>
            <p:txBody>
              <a:bodyPr/>
              <a:lstStyle/>
              <a:p>
                <a:r>
                  <a:rPr lang="en-AU">
                    <a:noFill/>
                  </a:rPr>
                  <a:t> </a:t>
                </a:r>
              </a:p>
            </p:txBody>
          </p:sp>
        </mc:Fallback>
      </mc:AlternateContent>
      <p:sp>
        <p:nvSpPr>
          <p:cNvPr id="46" name="Oval 45">
            <a:extLst>
              <a:ext uri="{FF2B5EF4-FFF2-40B4-BE49-F238E27FC236}">
                <a16:creationId xmlns:a16="http://schemas.microsoft.com/office/drawing/2014/main" id="{4F0349B8-06F1-426C-B8E0-E99196EACEE3}"/>
              </a:ext>
            </a:extLst>
          </p:cNvPr>
          <p:cNvSpPr/>
          <p:nvPr/>
        </p:nvSpPr>
        <p:spPr>
          <a:xfrm>
            <a:off x="6833471" y="2671399"/>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5F535B1-DAC6-4984-A48A-BC0BD4BE2EE7}"/>
              </a:ext>
            </a:extLst>
          </p:cNvPr>
          <p:cNvSpPr/>
          <p:nvPr/>
        </p:nvSpPr>
        <p:spPr>
          <a:xfrm>
            <a:off x="6941802" y="3926672"/>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E12D98-582D-4567-8B4E-4DFEBC8B57F5}"/>
              </a:ext>
            </a:extLst>
          </p:cNvPr>
          <p:cNvSpPr/>
          <p:nvPr/>
        </p:nvSpPr>
        <p:spPr>
          <a:xfrm>
            <a:off x="7474358" y="5231602"/>
            <a:ext cx="144016" cy="1440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D329F7-6BE1-43CC-9DF4-5B6C39655B98}"/>
                  </a:ext>
                </a:extLst>
              </p:cNvPr>
              <p:cNvSpPr txBox="1"/>
              <p:nvPr/>
            </p:nvSpPr>
            <p:spPr>
              <a:xfrm>
                <a:off x="6977487" y="2448416"/>
                <a:ext cx="964944"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i="1">
                                  <a:solidFill>
                                    <a:srgbClr val="0099FF"/>
                                  </a:solidFill>
                                  <a:latin typeface="Cambria Math" panose="02040503050406030204" pitchFamily="18" charset="0"/>
                                </a:rPr>
                                <m:t>1</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19" name="TextBox 18">
                <a:extLst>
                  <a:ext uri="{FF2B5EF4-FFF2-40B4-BE49-F238E27FC236}">
                    <a16:creationId xmlns:a16="http://schemas.microsoft.com/office/drawing/2014/main" id="{15D329F7-6BE1-43CC-9DF4-5B6C39655B98}"/>
                  </a:ext>
                </a:extLst>
              </p:cNvPr>
              <p:cNvSpPr txBox="1">
                <a:spLocks noRot="1" noChangeAspect="1" noMove="1" noResize="1" noEditPoints="1" noAdjustHandles="1" noChangeArrowheads="1" noChangeShapeType="1" noTextEdit="1"/>
              </p:cNvSpPr>
              <p:nvPr/>
            </p:nvSpPr>
            <p:spPr>
              <a:xfrm>
                <a:off x="6977487" y="2448416"/>
                <a:ext cx="964944" cy="306751"/>
              </a:xfrm>
              <a:prstGeom prst="rect">
                <a:avLst/>
              </a:prstGeom>
              <a:blipFill>
                <a:blip r:embed="rId7"/>
                <a:stretch>
                  <a:fillRect l="-5696"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67FEB1F-00DA-4794-8877-5797051C7DA5}"/>
                  </a:ext>
                </a:extLst>
              </p:cNvPr>
              <p:cNvSpPr txBox="1"/>
              <p:nvPr/>
            </p:nvSpPr>
            <p:spPr>
              <a:xfrm>
                <a:off x="7065705" y="3891880"/>
                <a:ext cx="964944"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b="0" i="1" smtClean="0">
                              <a:solidFill>
                                <a:srgbClr val="0099FF"/>
                              </a:solidFill>
                              <a:latin typeface="Cambria Math" panose="02040503050406030204" pitchFamily="18" charset="0"/>
                              <a:ea typeface="Cambria Math" panose="02040503050406030204" pitchFamily="18" charset="0"/>
                            </a:rPr>
                            <m:t> </m:t>
                          </m:r>
                          <m:r>
                            <a:rPr lang="en-AU" b="0" i="1" smtClean="0">
                              <a:solidFill>
                                <a:srgbClr val="0099FF"/>
                              </a:solidFill>
                              <a:latin typeface="Cambria Math" panose="02040503050406030204" pitchFamily="18" charset="0"/>
                              <a:ea typeface="Cambria Math" panose="02040503050406030204" pitchFamily="18" charset="0"/>
                            </a:rPr>
                            <m:t>𝑌</m:t>
                          </m:r>
                          <m:r>
                            <a:rPr lang="en-AU" b="0" i="1" smtClean="0">
                              <a:solidFill>
                                <a:srgbClr val="0099FF"/>
                              </a:solidFill>
                              <a:latin typeface="Cambria Math" panose="02040503050406030204" pitchFamily="18" charset="0"/>
                              <a:ea typeface="Cambria Math" panose="02040503050406030204" pitchFamily="18" charset="0"/>
                            </a:rPr>
                            <m:t> | </m:t>
                          </m:r>
                          <m:r>
                            <a:rPr lang="en-AU" b="0" i="1" smtClean="0">
                              <a:solidFill>
                                <a:srgbClr val="0099FF"/>
                              </a:solidFill>
                              <a:latin typeface="Cambria Math" panose="02040503050406030204" pitchFamily="18" charset="0"/>
                              <a:ea typeface="Cambria Math" panose="02040503050406030204" pitchFamily="18" charset="0"/>
                            </a:rPr>
                            <m:t>𝑋</m:t>
                          </m:r>
                          <m:r>
                            <a:rPr lang="en-AU" b="0" i="1" smtClean="0">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2</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50" name="TextBox 49">
                <a:extLst>
                  <a:ext uri="{FF2B5EF4-FFF2-40B4-BE49-F238E27FC236}">
                    <a16:creationId xmlns:a16="http://schemas.microsoft.com/office/drawing/2014/main" id="{467FEB1F-00DA-4794-8877-5797051C7DA5}"/>
                  </a:ext>
                </a:extLst>
              </p:cNvPr>
              <p:cNvSpPr txBox="1">
                <a:spLocks noRot="1" noChangeAspect="1" noMove="1" noResize="1" noEditPoints="1" noAdjustHandles="1" noChangeArrowheads="1" noChangeShapeType="1" noTextEdit="1"/>
              </p:cNvSpPr>
              <p:nvPr/>
            </p:nvSpPr>
            <p:spPr>
              <a:xfrm>
                <a:off x="7065705" y="3891880"/>
                <a:ext cx="964944" cy="307200"/>
              </a:xfrm>
              <a:prstGeom prst="rect">
                <a:avLst/>
              </a:prstGeom>
              <a:blipFill>
                <a:blip r:embed="rId8"/>
                <a:stretch>
                  <a:fillRect l="-5063" b="-25490"/>
                </a:stretch>
              </a:blipFill>
            </p:spPr>
            <p:txBody>
              <a:bodyPr/>
              <a:lstStyle/>
              <a:p>
                <a:r>
                  <a:rPr lang="en-AU">
                    <a:noFill/>
                  </a:rPr>
                  <a:t> </a:t>
                </a:r>
              </a:p>
            </p:txBody>
          </p:sp>
        </mc:Fallback>
      </mc:AlternateContent>
      <p:sp>
        <p:nvSpPr>
          <p:cNvPr id="52" name="Oval 51">
            <a:extLst>
              <a:ext uri="{FF2B5EF4-FFF2-40B4-BE49-F238E27FC236}">
                <a16:creationId xmlns:a16="http://schemas.microsoft.com/office/drawing/2014/main" id="{9CAD961E-BE6B-48D3-8C69-BF60A9ED8406}"/>
              </a:ext>
            </a:extLst>
          </p:cNvPr>
          <p:cNvSpPr/>
          <p:nvPr/>
        </p:nvSpPr>
        <p:spPr>
          <a:xfrm>
            <a:off x="6689455" y="280466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CE4925F-3598-4584-91CB-CB325B070DCB}"/>
              </a:ext>
            </a:extLst>
          </p:cNvPr>
          <p:cNvSpPr/>
          <p:nvPr/>
        </p:nvSpPr>
        <p:spPr>
          <a:xfrm>
            <a:off x="6887166" y="4048128"/>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55F0522-3090-4DC2-B700-A613A6642C6C}"/>
              </a:ext>
            </a:extLst>
          </p:cNvPr>
          <p:cNvSpPr/>
          <p:nvPr/>
        </p:nvSpPr>
        <p:spPr>
          <a:xfrm>
            <a:off x="7632858" y="5147444"/>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539427F-40CA-4F29-A13C-15E18D225A43}"/>
                  </a:ext>
                </a:extLst>
              </p:cNvPr>
              <p:cNvSpPr txBox="1"/>
              <p:nvPr/>
            </p:nvSpPr>
            <p:spPr>
              <a:xfrm>
                <a:off x="5741996" y="2661416"/>
                <a:ext cx="964944"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lumMod val="75000"/>
                                </a:schemeClr>
                              </a:solidFill>
                              <a:latin typeface="Cambria Math" panose="02040503050406030204" pitchFamily="18" charset="0"/>
                              <a:ea typeface="Cambria Math" panose="02040503050406030204" pitchFamily="18" charset="0"/>
                            </a:rPr>
                          </m:ctrlPr>
                        </m:sSubPr>
                        <m:e>
                          <m:acc>
                            <m:accPr>
                              <m:chr m:val="̂"/>
                              <m:ctrlPr>
                                <a:rPr lang="en-AU" i="1" smtClean="0">
                                  <a:solidFill>
                                    <a:schemeClr val="accent2">
                                      <a:lumMod val="75000"/>
                                    </a:schemeClr>
                                  </a:solidFill>
                                  <a:latin typeface="Cambria Math" panose="02040503050406030204" pitchFamily="18" charset="0"/>
                                  <a:ea typeface="Cambria Math" panose="02040503050406030204" pitchFamily="18" charset="0"/>
                                </a:rPr>
                              </m:ctrlPr>
                            </m:accPr>
                            <m:e>
                              <m:r>
                                <a:rPr lang="en-AU" i="1">
                                  <a:solidFill>
                                    <a:schemeClr val="accent2">
                                      <a:lumMod val="75000"/>
                                    </a:schemeClr>
                                  </a:solidFill>
                                  <a:latin typeface="Cambria Math" panose="02040503050406030204" pitchFamily="18" charset="0"/>
                                  <a:ea typeface="Cambria Math" panose="02040503050406030204" pitchFamily="18" charset="0"/>
                                </a:rPr>
                                <m:t>𝜇</m:t>
                              </m:r>
                            </m:e>
                          </m:acc>
                        </m:e>
                        <m:sub>
                          <m:r>
                            <a:rPr lang="en-AU" b="0" i="1" smtClean="0">
                              <a:solidFill>
                                <a:schemeClr val="accent2">
                                  <a:lumMod val="75000"/>
                                </a:schemeClr>
                              </a:solidFill>
                              <a:latin typeface="Cambria Math" panose="02040503050406030204" pitchFamily="18" charset="0"/>
                              <a:ea typeface="Cambria Math" panose="02040503050406030204" pitchFamily="18" charset="0"/>
                            </a:rPr>
                            <m:t> </m:t>
                          </m:r>
                          <m:r>
                            <a:rPr lang="en-AU" b="0" i="1" smtClean="0">
                              <a:solidFill>
                                <a:schemeClr val="accent2">
                                  <a:lumMod val="75000"/>
                                </a:schemeClr>
                              </a:solidFill>
                              <a:latin typeface="Cambria Math" panose="02040503050406030204" pitchFamily="18" charset="0"/>
                              <a:ea typeface="Cambria Math" panose="02040503050406030204" pitchFamily="18" charset="0"/>
                            </a:rPr>
                            <m:t>𝑌</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r>
                            <a:rPr lang="en-AU" b="0" i="1" smtClean="0">
                              <a:solidFill>
                                <a:schemeClr val="accent2">
                                  <a:lumMod val="75000"/>
                                </a:schemeClr>
                              </a:solidFill>
                              <a:latin typeface="Cambria Math" panose="02040503050406030204" pitchFamily="18" charset="0"/>
                              <a:ea typeface="Cambria Math" panose="02040503050406030204" pitchFamily="18" charset="0"/>
                            </a:rPr>
                            <m:t>𝑋</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sSubSup>
                            <m:sSubSupPr>
                              <m:ctrlPr>
                                <a:rPr lang="en-AU" i="1">
                                  <a:solidFill>
                                    <a:schemeClr val="accent2">
                                      <a:lumMod val="75000"/>
                                    </a:schemeClr>
                                  </a:solidFill>
                                  <a:latin typeface="Cambria Math" panose="02040503050406030204" pitchFamily="18" charset="0"/>
                                </a:rPr>
                              </m:ctrlPr>
                            </m:sSubSupPr>
                            <m:e>
                              <m:r>
                                <a:rPr lang="en-AU" i="1">
                                  <a:solidFill>
                                    <a:schemeClr val="accent2">
                                      <a:lumMod val="75000"/>
                                    </a:schemeClr>
                                  </a:solidFill>
                                  <a:latin typeface="Cambria Math" panose="02040503050406030204" pitchFamily="18" charset="0"/>
                                </a:rPr>
                                <m:t>𝑥</m:t>
                              </m:r>
                            </m:e>
                            <m:sub>
                              <m:r>
                                <a:rPr lang="en-AU" i="1">
                                  <a:solidFill>
                                    <a:schemeClr val="accent2">
                                      <a:lumMod val="75000"/>
                                    </a:schemeClr>
                                  </a:solidFill>
                                  <a:latin typeface="Cambria Math" panose="02040503050406030204" pitchFamily="18" charset="0"/>
                                </a:rPr>
                                <m:t>1</m:t>
                              </m:r>
                            </m:sub>
                            <m:sup>
                              <m:r>
                                <a:rPr lang="en-AU" i="1">
                                  <a:solidFill>
                                    <a:schemeClr val="accent2">
                                      <a:lumMod val="75000"/>
                                    </a:schemeClr>
                                  </a:solidFill>
                                  <a:latin typeface="Cambria Math" panose="02040503050406030204" pitchFamily="18" charset="0"/>
                                </a:rPr>
                                <m:t>∗</m:t>
                              </m:r>
                            </m:sup>
                          </m:sSubSup>
                        </m:sub>
                      </m:sSub>
                    </m:oMath>
                  </m:oMathPara>
                </a14:m>
                <a:endParaRPr lang="en-AU" dirty="0"/>
              </a:p>
            </p:txBody>
          </p:sp>
        </mc:Choice>
        <mc:Fallback xmlns="">
          <p:sp>
            <p:nvSpPr>
              <p:cNvPr id="65" name="TextBox 64">
                <a:extLst>
                  <a:ext uri="{FF2B5EF4-FFF2-40B4-BE49-F238E27FC236}">
                    <a16:creationId xmlns:a16="http://schemas.microsoft.com/office/drawing/2014/main" id="{5539427F-40CA-4F29-A13C-15E18D225A43}"/>
                  </a:ext>
                </a:extLst>
              </p:cNvPr>
              <p:cNvSpPr txBox="1">
                <a:spLocks noRot="1" noChangeAspect="1" noMove="1" noResize="1" noEditPoints="1" noAdjustHandles="1" noChangeArrowheads="1" noChangeShapeType="1" noTextEdit="1"/>
              </p:cNvSpPr>
              <p:nvPr/>
            </p:nvSpPr>
            <p:spPr>
              <a:xfrm>
                <a:off x="5741996" y="2661416"/>
                <a:ext cx="964944" cy="306751"/>
              </a:xfrm>
              <a:prstGeom prst="rect">
                <a:avLst/>
              </a:prstGeom>
              <a:blipFill>
                <a:blip r:embed="rId9"/>
                <a:stretch>
                  <a:fillRect l="-5696" t="-22000"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F72C055-7B43-4BE8-9736-AC6F2FA0CBF9}"/>
                  </a:ext>
                </a:extLst>
              </p:cNvPr>
              <p:cNvSpPr txBox="1"/>
              <p:nvPr/>
            </p:nvSpPr>
            <p:spPr>
              <a:xfrm>
                <a:off x="7704866" y="4864561"/>
                <a:ext cx="964944"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CC66"/>
                              </a:solidFill>
                              <a:latin typeface="Cambria Math" panose="02040503050406030204" pitchFamily="18" charset="0"/>
                              <a:ea typeface="Cambria Math" panose="02040503050406030204" pitchFamily="18" charset="0"/>
                            </a:rPr>
                          </m:ctrlPr>
                        </m:sSubPr>
                        <m:e>
                          <m:acc>
                            <m:accPr>
                              <m:chr m:val="̂"/>
                              <m:ctrlPr>
                                <a:rPr lang="en-AU" i="1" smtClean="0">
                                  <a:solidFill>
                                    <a:srgbClr val="00CC66"/>
                                  </a:solidFill>
                                  <a:latin typeface="Cambria Math" panose="02040503050406030204" pitchFamily="18" charset="0"/>
                                  <a:ea typeface="Cambria Math" panose="02040503050406030204" pitchFamily="18" charset="0"/>
                                </a:rPr>
                              </m:ctrlPr>
                            </m:accPr>
                            <m:e>
                              <m:r>
                                <a:rPr lang="en-AU" i="1">
                                  <a:solidFill>
                                    <a:srgbClr val="00CC66"/>
                                  </a:solidFill>
                                  <a:latin typeface="Cambria Math" panose="02040503050406030204" pitchFamily="18" charset="0"/>
                                  <a:ea typeface="Cambria Math" panose="02040503050406030204" pitchFamily="18" charset="0"/>
                                </a:rPr>
                                <m:t>𝜇</m:t>
                              </m:r>
                            </m:e>
                          </m:acc>
                        </m:e>
                        <m:sub>
                          <m:r>
                            <a:rPr lang="en-AU" b="0" i="1" smtClean="0">
                              <a:solidFill>
                                <a:srgbClr val="00CC66"/>
                              </a:solidFill>
                              <a:latin typeface="Cambria Math" panose="02040503050406030204" pitchFamily="18" charset="0"/>
                              <a:ea typeface="Cambria Math" panose="02040503050406030204" pitchFamily="18" charset="0"/>
                            </a:rPr>
                            <m:t> </m:t>
                          </m:r>
                          <m:r>
                            <a:rPr lang="en-AU" b="0" i="1" smtClean="0">
                              <a:solidFill>
                                <a:srgbClr val="00CC66"/>
                              </a:solidFill>
                              <a:latin typeface="Cambria Math" panose="02040503050406030204" pitchFamily="18" charset="0"/>
                              <a:ea typeface="Cambria Math" panose="02040503050406030204" pitchFamily="18" charset="0"/>
                            </a:rPr>
                            <m:t>𝑌</m:t>
                          </m:r>
                          <m:r>
                            <a:rPr lang="en-AU" b="0" i="1" smtClean="0">
                              <a:solidFill>
                                <a:srgbClr val="00CC66"/>
                              </a:solidFill>
                              <a:latin typeface="Cambria Math" panose="02040503050406030204" pitchFamily="18" charset="0"/>
                              <a:ea typeface="Cambria Math" panose="02040503050406030204" pitchFamily="18" charset="0"/>
                            </a:rPr>
                            <m:t> | </m:t>
                          </m:r>
                          <m:r>
                            <a:rPr lang="en-AU" b="0" i="1" smtClean="0">
                              <a:solidFill>
                                <a:srgbClr val="00CC66"/>
                              </a:solidFill>
                              <a:latin typeface="Cambria Math" panose="02040503050406030204" pitchFamily="18" charset="0"/>
                              <a:ea typeface="Cambria Math" panose="02040503050406030204" pitchFamily="18" charset="0"/>
                            </a:rPr>
                            <m:t>𝑋</m:t>
                          </m:r>
                          <m:r>
                            <a:rPr lang="en-AU" b="0" i="1" smtClean="0">
                              <a:solidFill>
                                <a:srgbClr val="00CC66"/>
                              </a:solidFill>
                              <a:latin typeface="Cambria Math" panose="02040503050406030204" pitchFamily="18" charset="0"/>
                              <a:ea typeface="Cambria Math" panose="02040503050406030204" pitchFamily="18" charset="0"/>
                            </a:rPr>
                            <m:t> = </m:t>
                          </m:r>
                          <m:sSubSup>
                            <m:sSubSupPr>
                              <m:ctrlPr>
                                <a:rPr lang="en-AU" i="1">
                                  <a:solidFill>
                                    <a:srgbClr val="00CC66"/>
                                  </a:solidFill>
                                  <a:latin typeface="Cambria Math" panose="02040503050406030204" pitchFamily="18" charset="0"/>
                                </a:rPr>
                              </m:ctrlPr>
                            </m:sSubSupPr>
                            <m:e>
                              <m:r>
                                <a:rPr lang="en-AU" i="1">
                                  <a:solidFill>
                                    <a:srgbClr val="00CC66"/>
                                  </a:solidFill>
                                  <a:latin typeface="Cambria Math" panose="02040503050406030204" pitchFamily="18" charset="0"/>
                                </a:rPr>
                                <m:t>𝑥</m:t>
                              </m:r>
                            </m:e>
                            <m:sub>
                              <m:r>
                                <a:rPr lang="en-AU" b="0" i="1" smtClean="0">
                                  <a:solidFill>
                                    <a:srgbClr val="00CC66"/>
                                  </a:solidFill>
                                  <a:latin typeface="Cambria Math" panose="02040503050406030204" pitchFamily="18" charset="0"/>
                                </a:rPr>
                                <m:t>3</m:t>
                              </m:r>
                            </m:sub>
                            <m:sup>
                              <m:r>
                                <a:rPr lang="en-AU" i="1">
                                  <a:solidFill>
                                    <a:srgbClr val="00CC66"/>
                                  </a:solidFill>
                                  <a:latin typeface="Cambria Math" panose="02040503050406030204" pitchFamily="18" charset="0"/>
                                </a:rPr>
                                <m:t>∗</m:t>
                              </m:r>
                            </m:sup>
                          </m:sSubSup>
                        </m:sub>
                      </m:sSub>
                    </m:oMath>
                  </m:oMathPara>
                </a14:m>
                <a:endParaRPr lang="en-AU" dirty="0">
                  <a:solidFill>
                    <a:srgbClr val="00CC66"/>
                  </a:solidFill>
                </a:endParaRPr>
              </a:p>
            </p:txBody>
          </p:sp>
        </mc:Choice>
        <mc:Fallback xmlns="">
          <p:sp>
            <p:nvSpPr>
              <p:cNvPr id="67" name="TextBox 66">
                <a:extLst>
                  <a:ext uri="{FF2B5EF4-FFF2-40B4-BE49-F238E27FC236}">
                    <a16:creationId xmlns:a16="http://schemas.microsoft.com/office/drawing/2014/main" id="{5F72C055-7B43-4BE8-9736-AC6F2FA0CBF9}"/>
                  </a:ext>
                </a:extLst>
              </p:cNvPr>
              <p:cNvSpPr txBox="1">
                <a:spLocks noRot="1" noChangeAspect="1" noMove="1" noResize="1" noEditPoints="1" noAdjustHandles="1" noChangeArrowheads="1" noChangeShapeType="1" noTextEdit="1"/>
              </p:cNvSpPr>
              <p:nvPr/>
            </p:nvSpPr>
            <p:spPr>
              <a:xfrm>
                <a:off x="7704866" y="4864561"/>
                <a:ext cx="964944" cy="308482"/>
              </a:xfrm>
              <a:prstGeom prst="rect">
                <a:avLst/>
              </a:prstGeom>
              <a:blipFill>
                <a:blip r:embed="rId10"/>
                <a:stretch>
                  <a:fillRect l="-5696" t="-21569" b="-2352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99A14A2-B15F-4896-8F99-272440639583}"/>
                  </a:ext>
                </a:extLst>
              </p:cNvPr>
              <p:cNvSpPr txBox="1"/>
              <p:nvPr/>
            </p:nvSpPr>
            <p:spPr>
              <a:xfrm>
                <a:off x="300666" y="3142052"/>
                <a:ext cx="998607"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i="1">
                                  <a:solidFill>
                                    <a:srgbClr val="0099FF"/>
                                  </a:solidFill>
                                  <a:latin typeface="Cambria Math" panose="02040503050406030204" pitchFamily="18" charset="0"/>
                                </a:rPr>
                                <m:t>1</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69" name="TextBox 68">
                <a:extLst>
                  <a:ext uri="{FF2B5EF4-FFF2-40B4-BE49-F238E27FC236}">
                    <a16:creationId xmlns:a16="http://schemas.microsoft.com/office/drawing/2014/main" id="{099A14A2-B15F-4896-8F99-272440639583}"/>
                  </a:ext>
                </a:extLst>
              </p:cNvPr>
              <p:cNvSpPr txBox="1">
                <a:spLocks noRot="1" noChangeAspect="1" noMove="1" noResize="1" noEditPoints="1" noAdjustHandles="1" noChangeArrowheads="1" noChangeShapeType="1" noTextEdit="1"/>
              </p:cNvSpPr>
              <p:nvPr/>
            </p:nvSpPr>
            <p:spPr>
              <a:xfrm>
                <a:off x="300666" y="3142052"/>
                <a:ext cx="998607" cy="306751"/>
              </a:xfrm>
              <a:prstGeom prst="rect">
                <a:avLst/>
              </a:prstGeom>
              <a:blipFill>
                <a:blip r:embed="rId11"/>
                <a:stretch>
                  <a:fillRect l="-4878" b="-2549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9F12995-3279-4CD5-AFDB-82E42964FA79}"/>
                  </a:ext>
                </a:extLst>
              </p:cNvPr>
              <p:cNvSpPr txBox="1"/>
              <p:nvPr/>
            </p:nvSpPr>
            <p:spPr>
              <a:xfrm>
                <a:off x="1556811" y="3138544"/>
                <a:ext cx="998607"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2</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70" name="TextBox 69">
                <a:extLst>
                  <a:ext uri="{FF2B5EF4-FFF2-40B4-BE49-F238E27FC236}">
                    <a16:creationId xmlns:a16="http://schemas.microsoft.com/office/drawing/2014/main" id="{09F12995-3279-4CD5-AFDB-82E42964FA79}"/>
                  </a:ext>
                </a:extLst>
              </p:cNvPr>
              <p:cNvSpPr txBox="1">
                <a:spLocks noRot="1" noChangeAspect="1" noMove="1" noResize="1" noEditPoints="1" noAdjustHandles="1" noChangeArrowheads="1" noChangeShapeType="1" noTextEdit="1"/>
              </p:cNvSpPr>
              <p:nvPr/>
            </p:nvSpPr>
            <p:spPr>
              <a:xfrm>
                <a:off x="1556811" y="3138544"/>
                <a:ext cx="998607" cy="307200"/>
              </a:xfrm>
              <a:prstGeom prst="rect">
                <a:avLst/>
              </a:prstGeom>
              <a:blipFill>
                <a:blip r:embed="rId12"/>
                <a:stretch>
                  <a:fillRect l="-4878"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642B26-8F7D-482E-8C46-7B8B5BD2CDCB}"/>
                  </a:ext>
                </a:extLst>
              </p:cNvPr>
              <p:cNvSpPr txBox="1"/>
              <p:nvPr/>
            </p:nvSpPr>
            <p:spPr>
              <a:xfrm>
                <a:off x="2741430" y="3138544"/>
                <a:ext cx="998607" cy="306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rPr>
                            <m:t>ℙ</m:t>
                          </m:r>
                        </m:e>
                        <m:sub>
                          <m:r>
                            <a:rPr lang="en-AU" i="1">
                              <a:solidFill>
                                <a:srgbClr val="0099FF"/>
                              </a:solidFill>
                              <a:latin typeface="Cambria Math" panose="02040503050406030204" pitchFamily="18" charset="0"/>
                              <a:ea typeface="Cambria Math" panose="02040503050406030204" pitchFamily="18" charset="0"/>
                            </a:rPr>
                            <m:t> </m:t>
                          </m:r>
                          <m:r>
                            <a:rPr lang="en-AU" i="1">
                              <a:solidFill>
                                <a:srgbClr val="0099FF"/>
                              </a:solidFill>
                              <a:latin typeface="Cambria Math" panose="02040503050406030204" pitchFamily="18" charset="0"/>
                              <a:ea typeface="Cambria Math" panose="02040503050406030204" pitchFamily="18" charset="0"/>
                            </a:rPr>
                            <m:t>𝑌</m:t>
                          </m:r>
                          <m:r>
                            <a:rPr lang="en-AU" i="1">
                              <a:solidFill>
                                <a:srgbClr val="0099FF"/>
                              </a:solidFill>
                              <a:latin typeface="Cambria Math" panose="02040503050406030204" pitchFamily="18" charset="0"/>
                              <a:ea typeface="Cambria Math" panose="02040503050406030204" pitchFamily="18" charset="0"/>
                            </a:rPr>
                            <m:t> | </m:t>
                          </m:r>
                          <m:r>
                            <a:rPr lang="en-AU" i="1">
                              <a:solidFill>
                                <a:srgbClr val="0099FF"/>
                              </a:solidFill>
                              <a:latin typeface="Cambria Math" panose="02040503050406030204" pitchFamily="18" charset="0"/>
                              <a:ea typeface="Cambria Math" panose="02040503050406030204" pitchFamily="18" charset="0"/>
                            </a:rPr>
                            <m:t>𝑋</m:t>
                          </m:r>
                          <m:r>
                            <a:rPr lang="en-AU" i="1">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3</m:t>
                              </m:r>
                            </m:sub>
                            <m:sup>
                              <m:r>
                                <a:rPr lang="en-AU" i="1">
                                  <a:solidFill>
                                    <a:srgbClr val="0099FF"/>
                                  </a:solidFill>
                                  <a:latin typeface="Cambria Math" panose="02040503050406030204" pitchFamily="18" charset="0"/>
                                </a:rPr>
                                <m:t>∗</m:t>
                              </m:r>
                            </m:sup>
                          </m:sSubSup>
                        </m:sub>
                      </m:sSub>
                    </m:oMath>
                  </m:oMathPara>
                </a14:m>
                <a:endParaRPr lang="en-AU" b="0" dirty="0">
                  <a:solidFill>
                    <a:srgbClr val="0099FF"/>
                  </a:solidFill>
                </a:endParaRPr>
              </a:p>
            </p:txBody>
          </p:sp>
        </mc:Choice>
        <mc:Fallback xmlns="">
          <p:sp>
            <p:nvSpPr>
              <p:cNvPr id="71" name="TextBox 70">
                <a:extLst>
                  <a:ext uri="{FF2B5EF4-FFF2-40B4-BE49-F238E27FC236}">
                    <a16:creationId xmlns:a16="http://schemas.microsoft.com/office/drawing/2014/main" id="{E1642B26-8F7D-482E-8C46-7B8B5BD2CDCB}"/>
                  </a:ext>
                </a:extLst>
              </p:cNvPr>
              <p:cNvSpPr txBox="1">
                <a:spLocks noRot="1" noChangeAspect="1" noMove="1" noResize="1" noEditPoints="1" noAdjustHandles="1" noChangeArrowheads="1" noChangeShapeType="1" noTextEdit="1"/>
              </p:cNvSpPr>
              <p:nvPr/>
            </p:nvSpPr>
            <p:spPr>
              <a:xfrm>
                <a:off x="2741430" y="3138544"/>
                <a:ext cx="998607" cy="306751"/>
              </a:xfrm>
              <a:prstGeom prst="rect">
                <a:avLst/>
              </a:prstGeom>
              <a:blipFill>
                <a:blip r:embed="rId13"/>
                <a:stretch>
                  <a:fillRect l="-5488" b="-26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5977B2A-A1E0-4B12-84D0-882CCE3E6E26}"/>
                  </a:ext>
                </a:extLst>
              </p:cNvPr>
              <p:cNvSpPr txBox="1"/>
              <p:nvPr/>
            </p:nvSpPr>
            <p:spPr>
              <a:xfrm>
                <a:off x="6531338" y="5181552"/>
                <a:ext cx="964944"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rgbClr val="0099FF"/>
                              </a:solidFill>
                              <a:latin typeface="Cambria Math" panose="02040503050406030204" pitchFamily="18" charset="0"/>
                              <a:ea typeface="Cambria Math" panose="02040503050406030204" pitchFamily="18" charset="0"/>
                            </a:rPr>
                          </m:ctrlPr>
                        </m:sSubPr>
                        <m:e>
                          <m:r>
                            <a:rPr lang="en-AU" i="1">
                              <a:solidFill>
                                <a:srgbClr val="0099FF"/>
                              </a:solidFill>
                              <a:latin typeface="Cambria Math" panose="02040503050406030204" pitchFamily="18" charset="0"/>
                              <a:ea typeface="Cambria Math" panose="02040503050406030204" pitchFamily="18" charset="0"/>
                            </a:rPr>
                            <m:t>𝜇</m:t>
                          </m:r>
                        </m:e>
                        <m:sub>
                          <m:r>
                            <a:rPr lang="en-AU" b="0" i="1" smtClean="0">
                              <a:solidFill>
                                <a:srgbClr val="0099FF"/>
                              </a:solidFill>
                              <a:latin typeface="Cambria Math" panose="02040503050406030204" pitchFamily="18" charset="0"/>
                              <a:ea typeface="Cambria Math" panose="02040503050406030204" pitchFamily="18" charset="0"/>
                            </a:rPr>
                            <m:t> </m:t>
                          </m:r>
                          <m:r>
                            <a:rPr lang="en-AU" b="0" i="1" smtClean="0">
                              <a:solidFill>
                                <a:srgbClr val="0099FF"/>
                              </a:solidFill>
                              <a:latin typeface="Cambria Math" panose="02040503050406030204" pitchFamily="18" charset="0"/>
                              <a:ea typeface="Cambria Math" panose="02040503050406030204" pitchFamily="18" charset="0"/>
                            </a:rPr>
                            <m:t>𝑌</m:t>
                          </m:r>
                          <m:r>
                            <a:rPr lang="en-AU" b="0" i="1" smtClean="0">
                              <a:solidFill>
                                <a:srgbClr val="0099FF"/>
                              </a:solidFill>
                              <a:latin typeface="Cambria Math" panose="02040503050406030204" pitchFamily="18" charset="0"/>
                              <a:ea typeface="Cambria Math" panose="02040503050406030204" pitchFamily="18" charset="0"/>
                            </a:rPr>
                            <m:t> | </m:t>
                          </m:r>
                          <m:r>
                            <a:rPr lang="en-AU" b="0" i="1" smtClean="0">
                              <a:solidFill>
                                <a:srgbClr val="0099FF"/>
                              </a:solidFill>
                              <a:latin typeface="Cambria Math" panose="02040503050406030204" pitchFamily="18" charset="0"/>
                              <a:ea typeface="Cambria Math" panose="02040503050406030204" pitchFamily="18" charset="0"/>
                            </a:rPr>
                            <m:t>𝑋</m:t>
                          </m:r>
                          <m:r>
                            <a:rPr lang="en-AU" b="0" i="1" smtClean="0">
                              <a:solidFill>
                                <a:srgbClr val="0099FF"/>
                              </a:solidFill>
                              <a:latin typeface="Cambria Math" panose="02040503050406030204" pitchFamily="18" charset="0"/>
                              <a:ea typeface="Cambria Math" panose="02040503050406030204" pitchFamily="18" charset="0"/>
                            </a:rPr>
                            <m:t> = </m:t>
                          </m:r>
                          <m:sSubSup>
                            <m:sSubSupPr>
                              <m:ctrlPr>
                                <a:rPr lang="en-AU" i="1">
                                  <a:solidFill>
                                    <a:srgbClr val="0099FF"/>
                                  </a:solidFill>
                                  <a:latin typeface="Cambria Math" panose="02040503050406030204" pitchFamily="18" charset="0"/>
                                </a:rPr>
                              </m:ctrlPr>
                            </m:sSubSupPr>
                            <m:e>
                              <m:r>
                                <a:rPr lang="en-AU" i="1">
                                  <a:solidFill>
                                    <a:srgbClr val="0099FF"/>
                                  </a:solidFill>
                                  <a:latin typeface="Cambria Math" panose="02040503050406030204" pitchFamily="18" charset="0"/>
                                </a:rPr>
                                <m:t>𝑥</m:t>
                              </m:r>
                            </m:e>
                            <m:sub>
                              <m:r>
                                <a:rPr lang="en-AU" b="0" i="1" smtClean="0">
                                  <a:solidFill>
                                    <a:srgbClr val="0099FF"/>
                                  </a:solidFill>
                                  <a:latin typeface="Cambria Math" panose="02040503050406030204" pitchFamily="18" charset="0"/>
                                </a:rPr>
                                <m:t>3</m:t>
                              </m:r>
                            </m:sub>
                            <m:sup>
                              <m:r>
                                <a:rPr lang="en-AU" i="1">
                                  <a:solidFill>
                                    <a:srgbClr val="0099FF"/>
                                  </a:solidFill>
                                  <a:latin typeface="Cambria Math" panose="02040503050406030204" pitchFamily="18" charset="0"/>
                                </a:rPr>
                                <m:t>∗</m:t>
                              </m:r>
                            </m:sup>
                          </m:sSubSup>
                        </m:sub>
                      </m:sSub>
                    </m:oMath>
                  </m:oMathPara>
                </a14:m>
                <a:endParaRPr lang="en-AU" dirty="0">
                  <a:solidFill>
                    <a:srgbClr val="0099FF"/>
                  </a:solidFill>
                </a:endParaRPr>
              </a:p>
            </p:txBody>
          </p:sp>
        </mc:Choice>
        <mc:Fallback xmlns="">
          <p:sp>
            <p:nvSpPr>
              <p:cNvPr id="55" name="TextBox 54">
                <a:extLst>
                  <a:ext uri="{FF2B5EF4-FFF2-40B4-BE49-F238E27FC236}">
                    <a16:creationId xmlns:a16="http://schemas.microsoft.com/office/drawing/2014/main" id="{C5977B2A-A1E0-4B12-84D0-882CCE3E6E26}"/>
                  </a:ext>
                </a:extLst>
              </p:cNvPr>
              <p:cNvSpPr txBox="1">
                <a:spLocks noRot="1" noChangeAspect="1" noMove="1" noResize="1" noEditPoints="1" noAdjustHandles="1" noChangeArrowheads="1" noChangeShapeType="1" noTextEdit="1"/>
              </p:cNvSpPr>
              <p:nvPr/>
            </p:nvSpPr>
            <p:spPr>
              <a:xfrm>
                <a:off x="6531338" y="5181552"/>
                <a:ext cx="964944" cy="308482"/>
              </a:xfrm>
              <a:prstGeom prst="rect">
                <a:avLst/>
              </a:prstGeom>
              <a:blipFill>
                <a:blip r:embed="rId14"/>
                <a:stretch>
                  <a:fillRect l="-5031" b="-23529"/>
                </a:stretch>
              </a:blipFill>
            </p:spPr>
            <p:txBody>
              <a:bodyPr/>
              <a:lstStyle/>
              <a:p>
                <a:r>
                  <a:rPr lang="en-AU">
                    <a:noFill/>
                  </a:rPr>
                  <a:t> </a:t>
                </a:r>
              </a:p>
            </p:txBody>
          </p:sp>
        </mc:Fallback>
      </mc:AlternateContent>
      <p:sp>
        <p:nvSpPr>
          <p:cNvPr id="41" name="TextBox 40">
            <a:extLst>
              <a:ext uri="{FF2B5EF4-FFF2-40B4-BE49-F238E27FC236}">
                <a16:creationId xmlns:a16="http://schemas.microsoft.com/office/drawing/2014/main" id="{60980B6D-0D95-40A4-BE87-0CB070F3E435}"/>
              </a:ext>
            </a:extLst>
          </p:cNvPr>
          <p:cNvSpPr txBox="1"/>
          <p:nvPr/>
        </p:nvSpPr>
        <p:spPr>
          <a:xfrm>
            <a:off x="231406" y="1125862"/>
            <a:ext cx="3980554" cy="923330"/>
          </a:xfrm>
          <a:prstGeom prst="rect">
            <a:avLst/>
          </a:prstGeom>
          <a:noFill/>
        </p:spPr>
        <p:txBody>
          <a:bodyPr wrap="square" rtlCol="0">
            <a:spAutoFit/>
          </a:bodyPr>
          <a:lstStyle/>
          <a:p>
            <a:r>
              <a:rPr lang="en-AU" dirty="0"/>
              <a:t>The entire strip of conditional mean embeddings are estimated at once from the </a:t>
            </a:r>
            <a:r>
              <a:rPr lang="en-AU" b="1" i="1" u="sng" dirty="0"/>
              <a:t>same joint samples</a:t>
            </a:r>
            <a:r>
              <a:rPr lang="en-AU" dirty="0"/>
              <a:t>!</a:t>
            </a:r>
          </a:p>
        </p:txBody>
      </p:sp>
      <p:sp>
        <p:nvSpPr>
          <p:cNvPr id="77" name="Multiply 16">
            <a:extLst>
              <a:ext uri="{FF2B5EF4-FFF2-40B4-BE49-F238E27FC236}">
                <a16:creationId xmlns:a16="http://schemas.microsoft.com/office/drawing/2014/main" id="{CADC092A-0E8E-4234-A326-96F5A44B5A97}"/>
              </a:ext>
            </a:extLst>
          </p:cNvPr>
          <p:cNvSpPr/>
          <p:nvPr/>
        </p:nvSpPr>
        <p:spPr>
          <a:xfrm flipH="1">
            <a:off x="358775" y="4166261"/>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ultiply 16">
            <a:extLst>
              <a:ext uri="{FF2B5EF4-FFF2-40B4-BE49-F238E27FC236}">
                <a16:creationId xmlns:a16="http://schemas.microsoft.com/office/drawing/2014/main" id="{FDCE32F3-3EB2-4E92-96C5-A29A8A630883}"/>
              </a:ext>
            </a:extLst>
          </p:cNvPr>
          <p:cNvSpPr/>
          <p:nvPr/>
        </p:nvSpPr>
        <p:spPr>
          <a:xfrm flipH="1">
            <a:off x="655108" y="4290498"/>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Multiply 16">
            <a:extLst>
              <a:ext uri="{FF2B5EF4-FFF2-40B4-BE49-F238E27FC236}">
                <a16:creationId xmlns:a16="http://schemas.microsoft.com/office/drawing/2014/main" id="{DB8FA816-9869-46F7-AEFB-C555C5B57786}"/>
              </a:ext>
            </a:extLst>
          </p:cNvPr>
          <p:cNvSpPr/>
          <p:nvPr/>
        </p:nvSpPr>
        <p:spPr>
          <a:xfrm flipH="1">
            <a:off x="1013533" y="4345712"/>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Multiply 16">
            <a:extLst>
              <a:ext uri="{FF2B5EF4-FFF2-40B4-BE49-F238E27FC236}">
                <a16:creationId xmlns:a16="http://schemas.microsoft.com/office/drawing/2014/main" id="{6F6FCEA3-3EE6-462E-A14D-63E3BDC3F96B}"/>
              </a:ext>
            </a:extLst>
          </p:cNvPr>
          <p:cNvSpPr/>
          <p:nvPr/>
        </p:nvSpPr>
        <p:spPr>
          <a:xfrm flipH="1">
            <a:off x="555756" y="4865968"/>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Multiply 16">
            <a:extLst>
              <a:ext uri="{FF2B5EF4-FFF2-40B4-BE49-F238E27FC236}">
                <a16:creationId xmlns:a16="http://schemas.microsoft.com/office/drawing/2014/main" id="{65B5B76D-B522-4089-9830-691EEC07D652}"/>
              </a:ext>
            </a:extLst>
          </p:cNvPr>
          <p:cNvSpPr/>
          <p:nvPr/>
        </p:nvSpPr>
        <p:spPr>
          <a:xfrm flipH="1">
            <a:off x="1632193" y="4339824"/>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Multiply 16">
            <a:extLst>
              <a:ext uri="{FF2B5EF4-FFF2-40B4-BE49-F238E27FC236}">
                <a16:creationId xmlns:a16="http://schemas.microsoft.com/office/drawing/2014/main" id="{6D2A4991-5544-4B11-956E-911AD0D77D24}"/>
              </a:ext>
            </a:extLst>
          </p:cNvPr>
          <p:cNvSpPr/>
          <p:nvPr/>
        </p:nvSpPr>
        <p:spPr>
          <a:xfrm flipH="1">
            <a:off x="1022520" y="4768184"/>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Multiply 16">
            <a:extLst>
              <a:ext uri="{FF2B5EF4-FFF2-40B4-BE49-F238E27FC236}">
                <a16:creationId xmlns:a16="http://schemas.microsoft.com/office/drawing/2014/main" id="{D165FCD7-50D6-4A34-BD95-CB4431960020}"/>
              </a:ext>
            </a:extLst>
          </p:cNvPr>
          <p:cNvSpPr/>
          <p:nvPr/>
        </p:nvSpPr>
        <p:spPr>
          <a:xfrm flipH="1">
            <a:off x="1489284" y="4647721"/>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Multiply 16">
            <a:extLst>
              <a:ext uri="{FF2B5EF4-FFF2-40B4-BE49-F238E27FC236}">
                <a16:creationId xmlns:a16="http://schemas.microsoft.com/office/drawing/2014/main" id="{1E942AFE-8CAB-489D-893B-4A899B285430}"/>
              </a:ext>
            </a:extLst>
          </p:cNvPr>
          <p:cNvSpPr/>
          <p:nvPr/>
        </p:nvSpPr>
        <p:spPr>
          <a:xfrm flipH="1">
            <a:off x="2021423" y="4393711"/>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Multiply 16">
            <a:extLst>
              <a:ext uri="{FF2B5EF4-FFF2-40B4-BE49-F238E27FC236}">
                <a16:creationId xmlns:a16="http://schemas.microsoft.com/office/drawing/2014/main" id="{54C77D28-6F9F-4874-B392-EB155AE298CD}"/>
              </a:ext>
            </a:extLst>
          </p:cNvPr>
          <p:cNvSpPr/>
          <p:nvPr/>
        </p:nvSpPr>
        <p:spPr>
          <a:xfrm flipH="1">
            <a:off x="2021423" y="4613999"/>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Multiply 16">
            <a:extLst>
              <a:ext uri="{FF2B5EF4-FFF2-40B4-BE49-F238E27FC236}">
                <a16:creationId xmlns:a16="http://schemas.microsoft.com/office/drawing/2014/main" id="{D90FD2E9-E9C7-4D4F-866D-0F1EEC3D6370}"/>
              </a:ext>
            </a:extLst>
          </p:cNvPr>
          <p:cNvSpPr/>
          <p:nvPr/>
        </p:nvSpPr>
        <p:spPr>
          <a:xfrm flipH="1">
            <a:off x="2608362" y="4483836"/>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Multiply 16">
            <a:extLst>
              <a:ext uri="{FF2B5EF4-FFF2-40B4-BE49-F238E27FC236}">
                <a16:creationId xmlns:a16="http://schemas.microsoft.com/office/drawing/2014/main" id="{2384320B-2FE4-485F-8E3F-93796D20E810}"/>
              </a:ext>
            </a:extLst>
          </p:cNvPr>
          <p:cNvSpPr/>
          <p:nvPr/>
        </p:nvSpPr>
        <p:spPr>
          <a:xfrm flipH="1">
            <a:off x="3000614" y="4513810"/>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Multiply 16">
            <a:extLst>
              <a:ext uri="{FF2B5EF4-FFF2-40B4-BE49-F238E27FC236}">
                <a16:creationId xmlns:a16="http://schemas.microsoft.com/office/drawing/2014/main" id="{4F707862-EC04-4FCB-81D8-27D3189A901A}"/>
              </a:ext>
            </a:extLst>
          </p:cNvPr>
          <p:cNvSpPr/>
          <p:nvPr/>
        </p:nvSpPr>
        <p:spPr>
          <a:xfrm flipH="1">
            <a:off x="3447578" y="4520716"/>
            <a:ext cx="244214" cy="254010"/>
          </a:xfrm>
          <a:prstGeom prst="mathMultiply">
            <a:avLst>
              <a:gd name="adj1" fmla="val 563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ACF1CA0-231A-487C-AB77-3C9743FCFA15}"/>
              </a:ext>
            </a:extLst>
          </p:cNvPr>
          <p:cNvSpPr/>
          <p:nvPr/>
        </p:nvSpPr>
        <p:spPr>
          <a:xfrm>
            <a:off x="140918" y="3891881"/>
            <a:ext cx="3625019" cy="1399310"/>
          </a:xfrm>
          <a:prstGeom prst="ellipse">
            <a:avLst/>
          </a:prstGeom>
          <a:noFill/>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cxnSp>
        <p:nvCxnSpPr>
          <p:cNvPr id="60" name="Straight Arrow Connector 59">
            <a:extLst>
              <a:ext uri="{FF2B5EF4-FFF2-40B4-BE49-F238E27FC236}">
                <a16:creationId xmlns:a16="http://schemas.microsoft.com/office/drawing/2014/main" id="{494D80CD-544C-47D0-9666-A9E34472F64D}"/>
              </a:ext>
            </a:extLst>
          </p:cNvPr>
          <p:cNvCxnSpPr>
            <a:cxnSpLocks/>
          </p:cNvCxnSpPr>
          <p:nvPr/>
        </p:nvCxnSpPr>
        <p:spPr>
          <a:xfrm flipV="1">
            <a:off x="3765937" y="2986006"/>
            <a:ext cx="2847947" cy="1605532"/>
          </a:xfrm>
          <a:prstGeom prst="straightConnector1">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3E84BFF-8CDC-4466-8781-4483BC8D77B8}"/>
              </a:ext>
            </a:extLst>
          </p:cNvPr>
          <p:cNvCxnSpPr>
            <a:cxnSpLocks/>
          </p:cNvCxnSpPr>
          <p:nvPr/>
        </p:nvCxnSpPr>
        <p:spPr>
          <a:xfrm flipV="1">
            <a:off x="3765937" y="4149080"/>
            <a:ext cx="3067534" cy="442456"/>
          </a:xfrm>
          <a:prstGeom prst="straightConnector1">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3628278-C807-4485-BF1A-89D512410D48}"/>
              </a:ext>
            </a:extLst>
          </p:cNvPr>
          <p:cNvCxnSpPr>
            <a:cxnSpLocks/>
          </p:cNvCxnSpPr>
          <p:nvPr/>
        </p:nvCxnSpPr>
        <p:spPr>
          <a:xfrm>
            <a:off x="3765937" y="4591536"/>
            <a:ext cx="3830399" cy="590016"/>
          </a:xfrm>
          <a:prstGeom prst="straightConnector1">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CC5D754-2747-47A0-B62A-3DAEBE476E1A}"/>
                  </a:ext>
                </a:extLst>
              </p:cNvPr>
              <p:cNvSpPr txBox="1"/>
              <p:nvPr/>
            </p:nvSpPr>
            <p:spPr>
              <a:xfrm>
                <a:off x="5914733" y="3780611"/>
                <a:ext cx="964944" cy="307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lumMod val="75000"/>
                                </a:schemeClr>
                              </a:solidFill>
                              <a:latin typeface="Cambria Math" panose="02040503050406030204" pitchFamily="18" charset="0"/>
                              <a:ea typeface="Cambria Math" panose="02040503050406030204" pitchFamily="18" charset="0"/>
                            </a:rPr>
                          </m:ctrlPr>
                        </m:sSubPr>
                        <m:e>
                          <m:acc>
                            <m:accPr>
                              <m:chr m:val="̂"/>
                              <m:ctrlPr>
                                <a:rPr lang="en-AU" i="1" smtClean="0">
                                  <a:solidFill>
                                    <a:schemeClr val="accent2">
                                      <a:lumMod val="75000"/>
                                    </a:schemeClr>
                                  </a:solidFill>
                                  <a:latin typeface="Cambria Math" panose="02040503050406030204" pitchFamily="18" charset="0"/>
                                  <a:ea typeface="Cambria Math" panose="02040503050406030204" pitchFamily="18" charset="0"/>
                                </a:rPr>
                              </m:ctrlPr>
                            </m:accPr>
                            <m:e>
                              <m:r>
                                <a:rPr lang="en-AU" i="1">
                                  <a:solidFill>
                                    <a:schemeClr val="accent2">
                                      <a:lumMod val="75000"/>
                                    </a:schemeClr>
                                  </a:solidFill>
                                  <a:latin typeface="Cambria Math" panose="02040503050406030204" pitchFamily="18" charset="0"/>
                                  <a:ea typeface="Cambria Math" panose="02040503050406030204" pitchFamily="18" charset="0"/>
                                </a:rPr>
                                <m:t>𝜇</m:t>
                              </m:r>
                            </m:e>
                          </m:acc>
                        </m:e>
                        <m:sub>
                          <m:r>
                            <a:rPr lang="en-AU" b="0" i="1" smtClean="0">
                              <a:solidFill>
                                <a:schemeClr val="accent2">
                                  <a:lumMod val="75000"/>
                                </a:schemeClr>
                              </a:solidFill>
                              <a:latin typeface="Cambria Math" panose="02040503050406030204" pitchFamily="18" charset="0"/>
                              <a:ea typeface="Cambria Math" panose="02040503050406030204" pitchFamily="18" charset="0"/>
                            </a:rPr>
                            <m:t> </m:t>
                          </m:r>
                          <m:r>
                            <a:rPr lang="en-AU" b="0" i="1" smtClean="0">
                              <a:solidFill>
                                <a:schemeClr val="accent2">
                                  <a:lumMod val="75000"/>
                                </a:schemeClr>
                              </a:solidFill>
                              <a:latin typeface="Cambria Math" panose="02040503050406030204" pitchFamily="18" charset="0"/>
                              <a:ea typeface="Cambria Math" panose="02040503050406030204" pitchFamily="18" charset="0"/>
                            </a:rPr>
                            <m:t>𝑌</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r>
                            <a:rPr lang="en-AU" b="0" i="1" smtClean="0">
                              <a:solidFill>
                                <a:schemeClr val="accent2">
                                  <a:lumMod val="75000"/>
                                </a:schemeClr>
                              </a:solidFill>
                              <a:latin typeface="Cambria Math" panose="02040503050406030204" pitchFamily="18" charset="0"/>
                              <a:ea typeface="Cambria Math" panose="02040503050406030204" pitchFamily="18" charset="0"/>
                            </a:rPr>
                            <m:t>𝑋</m:t>
                          </m:r>
                          <m:r>
                            <a:rPr lang="en-AU" b="0" i="1" smtClean="0">
                              <a:solidFill>
                                <a:schemeClr val="accent2">
                                  <a:lumMod val="75000"/>
                                </a:schemeClr>
                              </a:solidFill>
                              <a:latin typeface="Cambria Math" panose="02040503050406030204" pitchFamily="18" charset="0"/>
                              <a:ea typeface="Cambria Math" panose="02040503050406030204" pitchFamily="18" charset="0"/>
                            </a:rPr>
                            <m:t> = </m:t>
                          </m:r>
                          <m:sSubSup>
                            <m:sSubSupPr>
                              <m:ctrlPr>
                                <a:rPr lang="en-AU" i="1">
                                  <a:solidFill>
                                    <a:schemeClr val="accent2">
                                      <a:lumMod val="75000"/>
                                    </a:schemeClr>
                                  </a:solidFill>
                                  <a:latin typeface="Cambria Math" panose="02040503050406030204" pitchFamily="18" charset="0"/>
                                </a:rPr>
                              </m:ctrlPr>
                            </m:sSubSupPr>
                            <m:e>
                              <m:r>
                                <a:rPr lang="en-AU" i="1">
                                  <a:solidFill>
                                    <a:schemeClr val="accent2">
                                      <a:lumMod val="75000"/>
                                    </a:schemeClr>
                                  </a:solidFill>
                                  <a:latin typeface="Cambria Math" panose="02040503050406030204" pitchFamily="18" charset="0"/>
                                </a:rPr>
                                <m:t>𝑥</m:t>
                              </m:r>
                            </m:e>
                            <m:sub>
                              <m:r>
                                <a:rPr lang="en-AU" b="0" i="1" smtClean="0">
                                  <a:solidFill>
                                    <a:schemeClr val="accent2">
                                      <a:lumMod val="75000"/>
                                    </a:schemeClr>
                                  </a:solidFill>
                                  <a:latin typeface="Cambria Math" panose="02040503050406030204" pitchFamily="18" charset="0"/>
                                </a:rPr>
                                <m:t>2</m:t>
                              </m:r>
                            </m:sub>
                            <m:sup>
                              <m:r>
                                <a:rPr lang="en-AU" i="1">
                                  <a:solidFill>
                                    <a:schemeClr val="accent2">
                                      <a:lumMod val="75000"/>
                                    </a:schemeClr>
                                  </a:solidFill>
                                  <a:latin typeface="Cambria Math" panose="02040503050406030204" pitchFamily="18" charset="0"/>
                                </a:rPr>
                                <m:t>∗</m:t>
                              </m:r>
                            </m:sup>
                          </m:sSubSup>
                        </m:sub>
                      </m:sSub>
                    </m:oMath>
                  </m:oMathPara>
                </a14:m>
                <a:endParaRPr lang="en-AU" dirty="0">
                  <a:solidFill>
                    <a:schemeClr val="accent2">
                      <a:lumMod val="75000"/>
                    </a:schemeClr>
                  </a:solidFill>
                </a:endParaRPr>
              </a:p>
            </p:txBody>
          </p:sp>
        </mc:Choice>
        <mc:Fallback xmlns="">
          <p:sp>
            <p:nvSpPr>
              <p:cNvPr id="72" name="TextBox 71">
                <a:extLst>
                  <a:ext uri="{FF2B5EF4-FFF2-40B4-BE49-F238E27FC236}">
                    <a16:creationId xmlns:a16="http://schemas.microsoft.com/office/drawing/2014/main" id="{4CC5D754-2747-47A0-B62A-3DAEBE476E1A}"/>
                  </a:ext>
                </a:extLst>
              </p:cNvPr>
              <p:cNvSpPr txBox="1">
                <a:spLocks noRot="1" noChangeAspect="1" noMove="1" noResize="1" noEditPoints="1" noAdjustHandles="1" noChangeArrowheads="1" noChangeShapeType="1" noTextEdit="1"/>
              </p:cNvSpPr>
              <p:nvPr/>
            </p:nvSpPr>
            <p:spPr>
              <a:xfrm>
                <a:off x="5914733" y="3780611"/>
                <a:ext cx="964944" cy="307200"/>
              </a:xfrm>
              <a:prstGeom prst="rect">
                <a:avLst/>
              </a:prstGeom>
              <a:blipFill>
                <a:blip r:embed="rId15"/>
                <a:stretch>
                  <a:fillRect l="-5031" t="-19608" b="-25490"/>
                </a:stretch>
              </a:blipFill>
            </p:spPr>
            <p:txBody>
              <a:bodyPr/>
              <a:lstStyle/>
              <a:p>
                <a:r>
                  <a:rPr lang="en-AU">
                    <a:noFill/>
                  </a:rPr>
                  <a:t> </a:t>
                </a:r>
              </a:p>
            </p:txBody>
          </p:sp>
        </mc:Fallback>
      </mc:AlternateContent>
      <p:sp>
        <p:nvSpPr>
          <p:cNvPr id="57" name="Footer Placeholder 1">
            <a:extLst>
              <a:ext uri="{FF2B5EF4-FFF2-40B4-BE49-F238E27FC236}">
                <a16:creationId xmlns:a16="http://schemas.microsoft.com/office/drawing/2014/main" id="{34ADFCE7-F038-4AF7-A9EA-1011C8AD67AF}"/>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58" name="Slide Number Placeholder 4">
            <a:extLst>
              <a:ext uri="{FF2B5EF4-FFF2-40B4-BE49-F238E27FC236}">
                <a16:creationId xmlns:a16="http://schemas.microsoft.com/office/drawing/2014/main" id="{3FAC922E-53C8-45FC-82D4-7DF16EF057F6}"/>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42</a:t>
            </a:fld>
            <a:r>
              <a:rPr lang="en-AU" altLang="en-US" sz="1400" dirty="0">
                <a:solidFill>
                  <a:schemeClr val="bg1"/>
                </a:solidFill>
              </a:rPr>
              <a:t>  |</a:t>
            </a:r>
          </a:p>
        </p:txBody>
      </p:sp>
    </p:spTree>
    <p:extLst>
      <p:ext uri="{BB962C8B-B14F-4D97-AF65-F5344CB8AC3E}">
        <p14:creationId xmlns:p14="http://schemas.microsoft.com/office/powerpoint/2010/main" val="190549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1EBE32-2534-4F93-B62A-9DA45DFF81B9}"/>
              </a:ext>
            </a:extLst>
          </p:cNvPr>
          <p:cNvPicPr>
            <a:picLocks noChangeAspect="1"/>
          </p:cNvPicPr>
          <p:nvPr/>
        </p:nvPicPr>
        <p:blipFill>
          <a:blip r:embed="rId3"/>
          <a:stretch>
            <a:fillRect/>
          </a:stretch>
        </p:blipFill>
        <p:spPr>
          <a:xfrm>
            <a:off x="1475656" y="3140968"/>
            <a:ext cx="5976664" cy="3075795"/>
          </a:xfrm>
          <a:prstGeom prst="rect">
            <a:avLst/>
          </a:prstGeom>
        </p:spPr>
      </p:pic>
      <mc:AlternateContent xmlns:mc="http://schemas.openxmlformats.org/markup-compatibility/2006" xmlns:a14="http://schemas.microsoft.com/office/drawing/2010/main">
        <mc:Choice Requires="a14">
          <p:sp>
            <p:nvSpPr>
              <p:cNvPr id="56" name="Content Placeholder 2">
                <a:extLst>
                  <a:ext uri="{FF2B5EF4-FFF2-40B4-BE49-F238E27FC236}">
                    <a16:creationId xmlns:a16="http://schemas.microsoft.com/office/drawing/2014/main" id="{BAB0966B-9BA6-4FF7-8009-B2D447B0CE7E}"/>
                  </a:ext>
                </a:extLst>
              </p:cNvPr>
              <p:cNvSpPr>
                <a:spLocks noGrp="1"/>
              </p:cNvSpPr>
              <p:nvPr>
                <p:ph idx="1"/>
              </p:nvPr>
            </p:nvSpPr>
            <p:spPr>
              <a:xfrm>
                <a:off x="358775" y="1268413"/>
                <a:ext cx="8461375" cy="4573587"/>
              </a:xfrm>
            </p:spPr>
            <p:txBody>
              <a:bodyPr/>
              <a:lstStyle/>
              <a:p>
                <a:r>
                  <a:rPr lang="en-AU" altLang="en-US" dirty="0"/>
                  <a:t>Goal: Approximate </a:t>
                </a:r>
                <a14:m>
                  <m:oMath xmlns:m="http://schemas.openxmlformats.org/officeDocument/2006/math">
                    <m:r>
                      <a:rPr lang="en-AU" altLang="en-US" b="0" i="1" smtClean="0">
                        <a:latin typeface="Cambria Math" panose="02040503050406030204" pitchFamily="18" charset="0"/>
                      </a:rPr>
                      <m:t>𝔼</m:t>
                    </m:r>
                    <m:d>
                      <m:dPr>
                        <m:begChr m:val="["/>
                        <m:endChr m:val="]"/>
                        <m:ctrlPr>
                          <a:rPr lang="en-AU" altLang="en-US" b="0" i="1" smtClean="0">
                            <a:latin typeface="Cambria Math" panose="02040503050406030204" pitchFamily="18" charset="0"/>
                          </a:rPr>
                        </m:ctrlPr>
                      </m:dPr>
                      <m:e>
                        <m:r>
                          <a:rPr lang="en-AU" altLang="en-US" b="0" i="1" smtClean="0">
                            <a:latin typeface="Cambria Math" panose="02040503050406030204" pitchFamily="18" charset="0"/>
                          </a:rPr>
                          <m:t>𝑔</m:t>
                        </m:r>
                        <m:d>
                          <m:dPr>
                            <m:ctrlPr>
                              <a:rPr lang="en-AU" altLang="en-US" b="0" i="1" smtClean="0">
                                <a:latin typeface="Cambria Math" panose="02040503050406030204" pitchFamily="18" charset="0"/>
                              </a:rPr>
                            </m:ctrlPr>
                          </m:dPr>
                          <m:e>
                            <m:r>
                              <a:rPr lang="en-AU" altLang="en-US" b="0" i="1" smtClean="0">
                                <a:latin typeface="Cambria Math" panose="02040503050406030204" pitchFamily="18" charset="0"/>
                              </a:rPr>
                              <m:t>𝑌</m:t>
                            </m:r>
                          </m:e>
                        </m:d>
                      </m:e>
                      <m:e>
                        <m:r>
                          <a:rPr lang="en-AU" altLang="en-US" b="0" i="1" smtClean="0">
                            <a:latin typeface="Cambria Math" panose="02040503050406030204" pitchFamily="18" charset="0"/>
                          </a:rPr>
                          <m:t>𝑋</m:t>
                        </m:r>
                        <m:r>
                          <a:rPr lang="en-AU" altLang="en-US" b="0" i="1" smtClean="0">
                            <a:latin typeface="Cambria Math" panose="02040503050406030204" pitchFamily="18" charset="0"/>
                          </a:rPr>
                          <m:t>=</m:t>
                        </m:r>
                        <m:r>
                          <a:rPr lang="en-AU" altLang="en-US" b="0" i="1" smtClean="0">
                            <a:latin typeface="Cambria Math" panose="02040503050406030204" pitchFamily="18" charset="0"/>
                          </a:rPr>
                          <m:t>𝑥</m:t>
                        </m:r>
                      </m:e>
                    </m:d>
                  </m:oMath>
                </a14:m>
                <a:r>
                  <a:rPr lang="en-AU" altLang="en-US" dirty="0"/>
                  <a:t> for some function </a:t>
                </a:r>
                <a14:m>
                  <m:oMath xmlns:m="http://schemas.openxmlformats.org/officeDocument/2006/math">
                    <m:r>
                      <a:rPr lang="en-AU" altLang="en-US" i="1">
                        <a:latin typeface="Cambria Math" panose="02040503050406030204" pitchFamily="18" charset="0"/>
                      </a:rPr>
                      <m:t>𝑔</m:t>
                    </m:r>
                  </m:oMath>
                </a14:m>
                <a:endParaRPr lang="en-AU" altLang="en-US" dirty="0"/>
              </a:p>
              <a:p>
                <a:r>
                  <a:rPr lang="en-AU" altLang="en-US" dirty="0"/>
                  <a:t>You need:</a:t>
                </a:r>
              </a:p>
              <a:p>
                <a:pPr lvl="1"/>
                <a:r>
                  <a:rPr lang="en-AU" altLang="en-US" dirty="0"/>
                  <a:t>Joint samples </a:t>
                </a:r>
                <a14:m>
                  <m:oMath xmlns:m="http://schemas.openxmlformats.org/officeDocument/2006/math">
                    <m:sSubSup>
                      <m:sSubSupPr>
                        <m:ctrlPr>
                          <a:rPr lang="en-AU" altLang="en-US" i="1">
                            <a:latin typeface="Cambria Math" panose="02040503050406030204" pitchFamily="18" charset="0"/>
                          </a:rPr>
                        </m:ctrlPr>
                      </m:sSubSupPr>
                      <m:e>
                        <m:d>
                          <m:dPr>
                            <m:begChr m:val="{"/>
                            <m:endChr m:val="}"/>
                            <m:ctrlPr>
                              <a:rPr lang="en-AU" altLang="en-US" i="1">
                                <a:latin typeface="Cambria Math" panose="02040503050406030204" pitchFamily="18" charset="0"/>
                              </a:rPr>
                            </m:ctrlPr>
                          </m:dPr>
                          <m:e>
                            <m:sSub>
                              <m:sSubPr>
                                <m:ctrlPr>
                                  <a:rPr lang="en-AU" altLang="en-US" i="1">
                                    <a:latin typeface="Cambria Math" panose="02040503050406030204" pitchFamily="18" charset="0"/>
                                  </a:rPr>
                                </m:ctrlPr>
                              </m:sSubPr>
                              <m:e>
                                <m:r>
                                  <a:rPr lang="en-AU" altLang="en-US" i="1">
                                    <a:latin typeface="Cambria Math" panose="02040503050406030204" pitchFamily="18" charset="0"/>
                                  </a:rPr>
                                  <m:t>𝑥</m:t>
                                </m:r>
                              </m:e>
                              <m:sub>
                                <m:r>
                                  <a:rPr lang="en-AU" altLang="en-US" i="1">
                                    <a:latin typeface="Cambria Math" panose="02040503050406030204" pitchFamily="18" charset="0"/>
                                  </a:rPr>
                                  <m:t>𝑖</m:t>
                                </m:r>
                              </m:sub>
                            </m:sSub>
                            <m:r>
                              <a:rPr lang="en-AU" altLang="en-US" i="1">
                                <a:latin typeface="Cambria Math" panose="02040503050406030204" pitchFamily="18" charset="0"/>
                              </a:rPr>
                              <m:t>,</m:t>
                            </m:r>
                            <m:sSub>
                              <m:sSubPr>
                                <m:ctrlPr>
                                  <a:rPr lang="en-AU" altLang="en-US" i="1">
                                    <a:latin typeface="Cambria Math" panose="02040503050406030204" pitchFamily="18" charset="0"/>
                                  </a:rPr>
                                </m:ctrlPr>
                              </m:sSubPr>
                              <m:e>
                                <m:r>
                                  <a:rPr lang="en-AU" altLang="en-US" i="1">
                                    <a:latin typeface="Cambria Math" panose="02040503050406030204" pitchFamily="18" charset="0"/>
                                  </a:rPr>
                                  <m:t>𝑦</m:t>
                                </m:r>
                              </m:e>
                              <m:sub>
                                <m:r>
                                  <a:rPr lang="en-AU" altLang="en-US" i="1">
                                    <a:latin typeface="Cambria Math" panose="02040503050406030204" pitchFamily="18" charset="0"/>
                                  </a:rPr>
                                  <m:t>𝑖</m:t>
                                </m:r>
                              </m:sub>
                            </m:sSub>
                          </m:e>
                        </m:d>
                      </m:e>
                      <m:sub>
                        <m:r>
                          <a:rPr lang="en-AU" altLang="en-US" i="1">
                            <a:latin typeface="Cambria Math" panose="02040503050406030204" pitchFamily="18" charset="0"/>
                          </a:rPr>
                          <m:t>𝑖</m:t>
                        </m:r>
                        <m:r>
                          <a:rPr lang="en-AU" altLang="en-US" i="1">
                            <a:latin typeface="Cambria Math" panose="02040503050406030204" pitchFamily="18" charset="0"/>
                          </a:rPr>
                          <m:t>=1</m:t>
                        </m:r>
                      </m:sub>
                      <m:sup>
                        <m:r>
                          <a:rPr lang="en-AU" altLang="en-US" i="1">
                            <a:latin typeface="Cambria Math" panose="02040503050406030204" pitchFamily="18" charset="0"/>
                          </a:rPr>
                          <m:t>𝑛</m:t>
                        </m:r>
                      </m:sup>
                    </m:sSubSup>
                  </m:oMath>
                </a14:m>
                <a:r>
                  <a:rPr lang="en-AU" altLang="en-US" dirty="0"/>
                  <a:t> and a query input </a:t>
                </a:r>
                <a14:m>
                  <m:oMath xmlns:m="http://schemas.openxmlformats.org/officeDocument/2006/math">
                    <m:r>
                      <a:rPr lang="en-AU" altLang="en-US" i="1">
                        <a:latin typeface="Cambria Math" panose="02040503050406030204" pitchFamily="18" charset="0"/>
                      </a:rPr>
                      <m:t>𝑥</m:t>
                    </m:r>
                  </m:oMath>
                </a14:m>
                <a:endParaRPr lang="en-AU" altLang="en-US" dirty="0"/>
              </a:p>
              <a:p>
                <a:pPr lvl="1"/>
                <a:r>
                  <a:rPr lang="en-AU" altLang="en-US" dirty="0"/>
                  <a:t>A kernel for the input </a:t>
                </a:r>
                <a14:m>
                  <m:oMath xmlns:m="http://schemas.openxmlformats.org/officeDocument/2006/math">
                    <m:r>
                      <a:rPr lang="en-AU" altLang="en-US" i="1">
                        <a:latin typeface="Cambria Math" panose="02040503050406030204" pitchFamily="18" charset="0"/>
                      </a:rPr>
                      <m:t>𝑘</m:t>
                    </m:r>
                    <m:d>
                      <m:dPr>
                        <m:ctrlPr>
                          <a:rPr lang="en-AU" altLang="en-US" i="1">
                            <a:latin typeface="Cambria Math" panose="02040503050406030204" pitchFamily="18" charset="0"/>
                          </a:rPr>
                        </m:ctrlPr>
                      </m:dPr>
                      <m:e>
                        <m:r>
                          <a:rPr lang="en-AU" altLang="en-US" i="1">
                            <a:latin typeface="Cambria Math" panose="02040503050406030204" pitchFamily="18" charset="0"/>
                          </a:rPr>
                          <m:t>𝑥</m:t>
                        </m:r>
                        <m:r>
                          <a:rPr lang="en-AU" altLang="en-US" i="1">
                            <a:latin typeface="Cambria Math" panose="02040503050406030204" pitchFamily="18" charset="0"/>
                          </a:rPr>
                          <m:t>, </m:t>
                        </m:r>
                        <m:sSup>
                          <m:sSupPr>
                            <m:ctrlPr>
                              <a:rPr lang="en-AU" altLang="en-US" i="1">
                                <a:latin typeface="Cambria Math" panose="02040503050406030204" pitchFamily="18" charset="0"/>
                              </a:rPr>
                            </m:ctrlPr>
                          </m:sSupPr>
                          <m:e>
                            <m:r>
                              <a:rPr lang="en-AU" altLang="en-US" i="1">
                                <a:latin typeface="Cambria Math" panose="02040503050406030204" pitchFamily="18" charset="0"/>
                              </a:rPr>
                              <m:t>𝑥</m:t>
                            </m:r>
                          </m:e>
                          <m:sup>
                            <m:r>
                              <a:rPr lang="en-AU" altLang="en-US" i="1">
                                <a:latin typeface="Cambria Math" panose="02040503050406030204" pitchFamily="18" charset="0"/>
                              </a:rPr>
                              <m:t>′</m:t>
                            </m:r>
                          </m:sup>
                        </m:sSup>
                      </m:e>
                    </m:d>
                    <m:r>
                      <a:rPr lang="en-AU" altLang="en-US" b="0" i="0" smtClean="0">
                        <a:latin typeface="Cambria Math" panose="02040503050406030204" pitchFamily="18" charset="0"/>
                      </a:rPr>
                      <m:t> </m:t>
                    </m:r>
                  </m:oMath>
                </a14:m>
                <a:r>
                  <a:rPr lang="en-AU" altLang="en-US" dirty="0"/>
                  <a:t>and for the output </a:t>
                </a:r>
                <a14:m>
                  <m:oMath xmlns:m="http://schemas.openxmlformats.org/officeDocument/2006/math">
                    <m:r>
                      <a:rPr lang="en-AU" altLang="en-US" i="1">
                        <a:latin typeface="Cambria Math" panose="02040503050406030204" pitchFamily="18" charset="0"/>
                      </a:rPr>
                      <m:t>𝑙</m:t>
                    </m:r>
                    <m:d>
                      <m:dPr>
                        <m:ctrlPr>
                          <a:rPr lang="en-AU" altLang="en-US" i="1">
                            <a:latin typeface="Cambria Math" panose="02040503050406030204" pitchFamily="18" charset="0"/>
                          </a:rPr>
                        </m:ctrlPr>
                      </m:dPr>
                      <m:e>
                        <m:r>
                          <a:rPr lang="en-AU" altLang="en-US" i="1">
                            <a:latin typeface="Cambria Math" panose="02040503050406030204" pitchFamily="18" charset="0"/>
                          </a:rPr>
                          <m:t>𝑦</m:t>
                        </m:r>
                        <m:r>
                          <a:rPr lang="en-AU" altLang="en-US" i="1">
                            <a:latin typeface="Cambria Math" panose="02040503050406030204" pitchFamily="18" charset="0"/>
                          </a:rPr>
                          <m:t>, </m:t>
                        </m:r>
                        <m:sSup>
                          <m:sSupPr>
                            <m:ctrlPr>
                              <a:rPr lang="en-AU" altLang="en-US" i="1">
                                <a:latin typeface="Cambria Math" panose="02040503050406030204" pitchFamily="18" charset="0"/>
                              </a:rPr>
                            </m:ctrlPr>
                          </m:sSupPr>
                          <m:e>
                            <m:r>
                              <a:rPr lang="en-AU" altLang="en-US" i="1">
                                <a:latin typeface="Cambria Math" panose="02040503050406030204" pitchFamily="18" charset="0"/>
                              </a:rPr>
                              <m:t>𝑦</m:t>
                            </m:r>
                          </m:e>
                          <m:sup>
                            <m:r>
                              <a:rPr lang="en-AU" altLang="en-US" i="1">
                                <a:latin typeface="Cambria Math" panose="02040503050406030204" pitchFamily="18" charset="0"/>
                              </a:rPr>
                              <m:t>′</m:t>
                            </m:r>
                          </m:sup>
                        </m:sSup>
                      </m:e>
                    </m:d>
                  </m:oMath>
                </a14:m>
                <a:endParaRPr lang="en-AU" altLang="en-US" dirty="0"/>
              </a:p>
              <a:p>
                <a:r>
                  <a:rPr lang="en-AU" altLang="en-US" dirty="0"/>
                  <a:t>The empirical conditional mean embedding is</a:t>
                </a:r>
              </a:p>
              <a:p>
                <a:endParaRPr lang="en-AU" altLang="en-US" dirty="0"/>
              </a:p>
              <a:p>
                <a:r>
                  <a:rPr lang="en-AU" altLang="en-US" dirty="0"/>
                  <a:t>To approximate conditional expectations, use inner product!</a:t>
                </a:r>
              </a:p>
              <a:p>
                <a:pPr marL="0" indent="0">
                  <a:buNone/>
                </a:pPr>
                <a:endParaRPr lang="en-AU" altLang="en-US" dirty="0"/>
              </a:p>
            </p:txBody>
          </p:sp>
        </mc:Choice>
        <mc:Fallback xmlns="">
          <p:sp>
            <p:nvSpPr>
              <p:cNvPr id="56" name="Content Placeholder 2">
                <a:extLst>
                  <a:ext uri="{FF2B5EF4-FFF2-40B4-BE49-F238E27FC236}">
                    <a16:creationId xmlns:a16="http://schemas.microsoft.com/office/drawing/2014/main" id="{BAB0966B-9BA6-4FF7-8009-B2D447B0CE7E}"/>
                  </a:ext>
                </a:extLst>
              </p:cNvPr>
              <p:cNvSpPr>
                <a:spLocks noGrp="1" noRot="1" noChangeAspect="1" noMove="1" noResize="1" noEditPoints="1" noAdjustHandles="1" noChangeArrowheads="1" noChangeShapeType="1" noTextEdit="1"/>
              </p:cNvSpPr>
              <p:nvPr>
                <p:ph idx="1"/>
              </p:nvPr>
            </p:nvSpPr>
            <p:spPr>
              <a:xfrm>
                <a:off x="358775" y="1268413"/>
                <a:ext cx="8461375" cy="4573587"/>
              </a:xfrm>
              <a:blipFill>
                <a:blip r:embed="rId4"/>
                <a:stretch>
                  <a:fillRect l="-2089" t="-2800"/>
                </a:stretch>
              </a:blipFill>
            </p:spPr>
            <p:txBody>
              <a:bodyPr/>
              <a:lstStyle/>
              <a:p>
                <a:r>
                  <a:rPr lang="en-AU">
                    <a:noFill/>
                  </a:rPr>
                  <a:t> </a:t>
                </a:r>
              </a:p>
            </p:txBody>
          </p:sp>
        </mc:Fallback>
      </mc:AlternateContent>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sz="2800" dirty="0"/>
              <a:t>Using conditional mean embeddings to approximate conditional expectations</a:t>
            </a:r>
          </a:p>
        </p:txBody>
      </p:sp>
      <p:sp>
        <p:nvSpPr>
          <p:cNvPr id="57" name="Footer Placeholder 1">
            <a:extLst>
              <a:ext uri="{FF2B5EF4-FFF2-40B4-BE49-F238E27FC236}">
                <a16:creationId xmlns:a16="http://schemas.microsoft.com/office/drawing/2014/main" id="{34ADFCE7-F038-4AF7-A9EA-1011C8AD67AF}"/>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58" name="Slide Number Placeholder 4">
            <a:extLst>
              <a:ext uri="{FF2B5EF4-FFF2-40B4-BE49-F238E27FC236}">
                <a16:creationId xmlns:a16="http://schemas.microsoft.com/office/drawing/2014/main" id="{3FAC922E-53C8-45FC-82D4-7DF16EF057F6}"/>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43</a:t>
            </a:fld>
            <a:r>
              <a:rPr lang="en-AU" altLang="en-US" sz="1400" dirty="0">
                <a:solidFill>
                  <a:schemeClr val="bg1"/>
                </a:solidFill>
              </a:rPr>
              <a:t>  |</a:t>
            </a:r>
          </a:p>
        </p:txBody>
      </p:sp>
    </p:spTree>
    <p:extLst>
      <p:ext uri="{BB962C8B-B14F-4D97-AF65-F5344CB8AC3E}">
        <p14:creationId xmlns:p14="http://schemas.microsoft.com/office/powerpoint/2010/main" val="135797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68FAF7-D882-4571-8B6E-B363C7AF7B89}"/>
              </a:ext>
            </a:extLst>
          </p:cNvPr>
          <p:cNvPicPr>
            <a:picLocks noChangeAspect="1"/>
          </p:cNvPicPr>
          <p:nvPr/>
        </p:nvPicPr>
        <p:blipFill>
          <a:blip r:embed="rId3"/>
          <a:stretch>
            <a:fillRect/>
          </a:stretch>
        </p:blipFill>
        <p:spPr>
          <a:xfrm>
            <a:off x="1475656" y="2780928"/>
            <a:ext cx="6335688" cy="3422764"/>
          </a:xfrm>
          <a:prstGeom prst="rect">
            <a:avLst/>
          </a:prstGeom>
        </p:spPr>
      </p:pic>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sz="2800" dirty="0"/>
              <a:t>Multiclass Conditional Embeddings:</a:t>
            </a:r>
            <a:br>
              <a:rPr lang="en-AU" altLang="en-US" sz="2800" dirty="0"/>
            </a:br>
            <a:r>
              <a:rPr lang="en-AU" altLang="en-US" sz="2800" dirty="0"/>
              <a:t>Using conditional means for classification</a:t>
            </a:r>
          </a:p>
        </p:txBody>
      </p:sp>
      <mc:AlternateContent xmlns:mc="http://schemas.openxmlformats.org/markup-compatibility/2006" xmlns:a14="http://schemas.microsoft.com/office/drawing/2010/main">
        <mc:Choice Requires="a14">
          <p:sp>
            <p:nvSpPr>
              <p:cNvPr id="12291" name="Content Placeholder 2">
                <a:extLst>
                  <a:ext uri="{FF2B5EF4-FFF2-40B4-BE49-F238E27FC236}">
                    <a16:creationId xmlns:a16="http://schemas.microsoft.com/office/drawing/2014/main" id="{5CC93DBE-6711-4007-9BF9-DFBDABD9E07F}"/>
                  </a:ext>
                </a:extLst>
              </p:cNvPr>
              <p:cNvSpPr>
                <a:spLocks noGrp="1"/>
              </p:cNvSpPr>
              <p:nvPr>
                <p:ph idx="1"/>
              </p:nvPr>
            </p:nvSpPr>
            <p:spPr/>
            <p:txBody>
              <a:bodyPr/>
              <a:lstStyle/>
              <a:p>
                <a:r>
                  <a:rPr lang="en-AU" altLang="en-US" dirty="0"/>
                  <a:t>So far both inputs and outputs can be arbitrary</a:t>
                </a:r>
              </a:p>
              <a:p>
                <a:r>
                  <a:rPr lang="en-AU" altLang="en-US" dirty="0"/>
                  <a:t>Let output be categorical: </a:t>
                </a:r>
                <a14:m>
                  <m:oMath xmlns:m="http://schemas.openxmlformats.org/officeDocument/2006/math">
                    <m:r>
                      <a:rPr lang="en-AU" altLang="en-US" b="0" i="1" smtClean="0">
                        <a:latin typeface="Cambria Math" panose="02040503050406030204" pitchFamily="18" charset="0"/>
                      </a:rPr>
                      <m:t>𝒴</m:t>
                    </m:r>
                    <m:r>
                      <a:rPr lang="en-AU" altLang="en-US" b="0" i="1" smtClean="0">
                        <a:latin typeface="Cambria Math" panose="02040503050406030204" pitchFamily="18" charset="0"/>
                      </a:rPr>
                      <m:t>=</m:t>
                    </m:r>
                    <m:d>
                      <m:dPr>
                        <m:begChr m:val="{"/>
                        <m:endChr m:val="}"/>
                        <m:ctrlPr>
                          <a:rPr lang="en-AU" altLang="en-US" b="0" i="1" smtClean="0">
                            <a:latin typeface="Cambria Math" panose="02040503050406030204" pitchFamily="18" charset="0"/>
                          </a:rPr>
                        </m:ctrlPr>
                      </m:dPr>
                      <m:e>
                        <m:r>
                          <a:rPr lang="en-AU" altLang="en-US" b="0" i="1" smtClean="0">
                            <a:latin typeface="Cambria Math" panose="02040503050406030204" pitchFamily="18" charset="0"/>
                          </a:rPr>
                          <m:t>1, 2, …, </m:t>
                        </m:r>
                        <m:r>
                          <a:rPr lang="en-AU" altLang="en-US" b="0" i="1" smtClean="0">
                            <a:latin typeface="Cambria Math" panose="02040503050406030204" pitchFamily="18" charset="0"/>
                          </a:rPr>
                          <m:t>𝑚</m:t>
                        </m:r>
                      </m:e>
                    </m:d>
                  </m:oMath>
                </a14:m>
                <a:endParaRPr lang="en-AU" altLang="en-US" dirty="0"/>
              </a:p>
              <a:p>
                <a:r>
                  <a:rPr lang="en-AU" altLang="en-US" dirty="0"/>
                  <a:t>Inputs can still be arbitrary: </a:t>
                </a:r>
                <a14:m>
                  <m:oMath xmlns:m="http://schemas.openxmlformats.org/officeDocument/2006/math">
                    <m:r>
                      <a:rPr lang="en-AU" altLang="en-US" b="0" i="1" smtClean="0">
                        <a:latin typeface="Cambria Math" panose="02040503050406030204" pitchFamily="18" charset="0"/>
                      </a:rPr>
                      <m:t>𝒳</m:t>
                    </m:r>
                    <m:r>
                      <a:rPr lang="en-AU" altLang="en-US" b="0" i="1" smtClean="0">
                        <a:latin typeface="Cambria Math" panose="02040503050406030204" pitchFamily="18" charset="0"/>
                      </a:rPr>
                      <m:t>=</m:t>
                    </m:r>
                  </m:oMath>
                </a14:m>
                <a:r>
                  <a:rPr lang="en-AU" altLang="en-US" dirty="0"/>
                  <a:t> anything</a:t>
                </a:r>
              </a:p>
              <a:p>
                <a:r>
                  <a:rPr lang="en-AU" altLang="en-US" dirty="0"/>
                  <a:t>The decision probability for class </a:t>
                </a:r>
                <a14:m>
                  <m:oMath xmlns:m="http://schemas.openxmlformats.org/officeDocument/2006/math">
                    <m:r>
                      <a:rPr lang="en-AU" altLang="en-US" b="0" i="1" smtClean="0">
                        <a:latin typeface="Cambria Math" panose="02040503050406030204" pitchFamily="18" charset="0"/>
                      </a:rPr>
                      <m:t>𝑐</m:t>
                    </m:r>
                  </m:oMath>
                </a14:m>
                <a:r>
                  <a:rPr lang="en-AU" altLang="en-US" dirty="0"/>
                  <a:t> for an input example </a:t>
                </a:r>
                <a14:m>
                  <m:oMath xmlns:m="http://schemas.openxmlformats.org/officeDocument/2006/math">
                    <m:r>
                      <a:rPr lang="en-AU" altLang="en-US" b="0" i="1" smtClean="0">
                        <a:latin typeface="Cambria Math" panose="02040503050406030204" pitchFamily="18" charset="0"/>
                      </a:rPr>
                      <m:t>𝑥</m:t>
                    </m:r>
                  </m:oMath>
                </a14:m>
                <a:r>
                  <a:rPr lang="en-AU" altLang="en-US" dirty="0"/>
                  <a:t> is</a:t>
                </a:r>
              </a:p>
              <a:p>
                <a:endParaRPr lang="en-AU" altLang="en-US" dirty="0"/>
              </a:p>
              <a:p>
                <a:r>
                  <a:rPr lang="en-AU" altLang="en-US" dirty="0"/>
                  <a:t>So, if we use                 ,</a:t>
                </a:r>
              </a:p>
              <a:p>
                <a:pPr marL="0" indent="0">
                  <a:buNone/>
                </a:pPr>
                <a:endParaRPr lang="en-AU" altLang="en-US" dirty="0"/>
              </a:p>
              <a:p>
                <a:pPr marL="0" indent="0">
                  <a:buNone/>
                </a:pPr>
                <a:endParaRPr lang="en-AU" altLang="en-US" dirty="0"/>
              </a:p>
              <a:p>
                <a:pPr marL="0" indent="0">
                  <a:buNone/>
                </a:pPr>
                <a:endParaRPr lang="en-AU" altLang="en-US" dirty="0"/>
              </a:p>
              <a:p>
                <a:pPr marL="0" indent="0">
                  <a:buNone/>
                </a:pPr>
                <a:endParaRPr lang="en-AU" altLang="en-US" dirty="0"/>
              </a:p>
            </p:txBody>
          </p:sp>
        </mc:Choice>
        <mc:Fallback xmlns="">
          <p:sp>
            <p:nvSpPr>
              <p:cNvPr id="12291" name="Content Placeholder 2">
                <a:extLst>
                  <a:ext uri="{FF2B5EF4-FFF2-40B4-BE49-F238E27FC236}">
                    <a16:creationId xmlns:a16="http://schemas.microsoft.com/office/drawing/2014/main" id="{5CC93DBE-6711-4007-9BF9-DFBDABD9E07F}"/>
                  </a:ext>
                </a:extLst>
              </p:cNvPr>
              <p:cNvSpPr>
                <a:spLocks noGrp="1" noRot="1" noChangeAspect="1" noMove="1" noResize="1" noEditPoints="1" noAdjustHandles="1" noChangeArrowheads="1" noChangeShapeType="1" noTextEdit="1"/>
              </p:cNvSpPr>
              <p:nvPr>
                <p:ph idx="1"/>
              </p:nvPr>
            </p:nvSpPr>
            <p:spPr>
              <a:blipFill>
                <a:blip r:embed="rId4"/>
                <a:stretch>
                  <a:fillRect l="-2089" t="-2800"/>
                </a:stretch>
              </a:blipFill>
            </p:spPr>
            <p:txBody>
              <a:bodyPr/>
              <a:lstStyle/>
              <a:p>
                <a:r>
                  <a:rPr lang="en-AU">
                    <a:noFill/>
                  </a:rPr>
                  <a:t> </a:t>
                </a:r>
              </a:p>
            </p:txBody>
          </p:sp>
        </mc:Fallback>
      </mc:AlternateContent>
      <p:sp>
        <p:nvSpPr>
          <p:cNvPr id="8" name="Footer Placeholder 1">
            <a:extLst>
              <a:ext uri="{FF2B5EF4-FFF2-40B4-BE49-F238E27FC236}">
                <a16:creationId xmlns:a16="http://schemas.microsoft.com/office/drawing/2014/main" id="{B8BF56CE-FDB7-430A-AD5F-50FFE5AA547F}"/>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09291AA0-67B1-4FCC-90AD-33CC5797013D}"/>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44</a:t>
            </a:fld>
            <a:r>
              <a:rPr lang="en-AU" altLang="en-US" sz="1400" dirty="0">
                <a:solidFill>
                  <a:schemeClr val="bg1"/>
                </a:solidFill>
              </a:rPr>
              <a:t>  |</a:t>
            </a:r>
          </a:p>
        </p:txBody>
      </p:sp>
      <p:pic>
        <p:nvPicPr>
          <p:cNvPr id="4" name="Picture 3">
            <a:extLst>
              <a:ext uri="{FF2B5EF4-FFF2-40B4-BE49-F238E27FC236}">
                <a16:creationId xmlns:a16="http://schemas.microsoft.com/office/drawing/2014/main" id="{B0E2FBBB-4D8C-4F27-9158-BAA5DA2BBD14}"/>
              </a:ext>
            </a:extLst>
          </p:cNvPr>
          <p:cNvPicPr>
            <a:picLocks noChangeAspect="1"/>
          </p:cNvPicPr>
          <p:nvPr/>
        </p:nvPicPr>
        <p:blipFill>
          <a:blip r:embed="rId5"/>
          <a:stretch>
            <a:fillRect/>
          </a:stretch>
        </p:blipFill>
        <p:spPr>
          <a:xfrm>
            <a:off x="2195736" y="3279340"/>
            <a:ext cx="1035198" cy="393240"/>
          </a:xfrm>
          <a:prstGeom prst="rect">
            <a:avLst/>
          </a:prstGeom>
        </p:spPr>
      </p:pic>
    </p:spTree>
    <p:extLst>
      <p:ext uri="{BB962C8B-B14F-4D97-AF65-F5344CB8AC3E}">
        <p14:creationId xmlns:p14="http://schemas.microsoft.com/office/powerpoint/2010/main" val="3336969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68FAF7-D882-4571-8B6E-B363C7AF7B89}"/>
              </a:ext>
            </a:extLst>
          </p:cNvPr>
          <p:cNvPicPr>
            <a:picLocks noChangeAspect="1"/>
          </p:cNvPicPr>
          <p:nvPr/>
        </p:nvPicPr>
        <p:blipFill>
          <a:blip r:embed="rId3"/>
          <a:stretch>
            <a:fillRect/>
          </a:stretch>
        </p:blipFill>
        <p:spPr>
          <a:xfrm>
            <a:off x="1475656" y="2780928"/>
            <a:ext cx="6335688" cy="3422764"/>
          </a:xfrm>
          <a:prstGeom prst="rect">
            <a:avLst/>
          </a:prstGeom>
        </p:spPr>
      </p:pic>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sz="2800" dirty="0"/>
              <a:t>Multiclass Conditional Embeddings:</a:t>
            </a:r>
            <a:br>
              <a:rPr lang="en-AU" altLang="en-US" sz="2800" dirty="0"/>
            </a:br>
            <a:r>
              <a:rPr lang="en-AU" altLang="en-US" sz="2800" dirty="0"/>
              <a:t>Using conditional means for classification</a:t>
            </a:r>
          </a:p>
        </p:txBody>
      </p:sp>
      <p:sp>
        <p:nvSpPr>
          <p:cNvPr id="8" name="Footer Placeholder 1">
            <a:extLst>
              <a:ext uri="{FF2B5EF4-FFF2-40B4-BE49-F238E27FC236}">
                <a16:creationId xmlns:a16="http://schemas.microsoft.com/office/drawing/2014/main" id="{B8BF56CE-FDB7-430A-AD5F-50FFE5AA547F}"/>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09291AA0-67B1-4FCC-90AD-33CC5797013D}"/>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45</a:t>
            </a:fld>
            <a:r>
              <a:rPr lang="en-AU" altLang="en-US" sz="1400" dirty="0">
                <a:solidFill>
                  <a:schemeClr val="bg1"/>
                </a:solidFill>
              </a:rPr>
              <a:t>  |</a:t>
            </a:r>
          </a:p>
        </p:txBody>
      </p:sp>
      <p:pic>
        <p:nvPicPr>
          <p:cNvPr id="4" name="Picture 3">
            <a:extLst>
              <a:ext uri="{FF2B5EF4-FFF2-40B4-BE49-F238E27FC236}">
                <a16:creationId xmlns:a16="http://schemas.microsoft.com/office/drawing/2014/main" id="{B0E2FBBB-4D8C-4F27-9158-BAA5DA2BBD14}"/>
              </a:ext>
            </a:extLst>
          </p:cNvPr>
          <p:cNvPicPr>
            <a:picLocks noChangeAspect="1"/>
          </p:cNvPicPr>
          <p:nvPr/>
        </p:nvPicPr>
        <p:blipFill>
          <a:blip r:embed="rId4"/>
          <a:stretch>
            <a:fillRect/>
          </a:stretch>
        </p:blipFill>
        <p:spPr>
          <a:xfrm>
            <a:off x="2195736" y="3279340"/>
            <a:ext cx="1035198" cy="393240"/>
          </a:xfrm>
          <a:prstGeom prst="rect">
            <a:avLst/>
          </a:prstGeom>
        </p:spPr>
      </p:pic>
      <p:sp>
        <p:nvSpPr>
          <p:cNvPr id="6" name="Rectangle 5">
            <a:extLst>
              <a:ext uri="{FF2B5EF4-FFF2-40B4-BE49-F238E27FC236}">
                <a16:creationId xmlns:a16="http://schemas.microsoft.com/office/drawing/2014/main" id="{CA2FCE9A-AA3B-4282-A92F-703FD1DC62D4}"/>
              </a:ext>
            </a:extLst>
          </p:cNvPr>
          <p:cNvSpPr/>
          <p:nvPr/>
        </p:nvSpPr>
        <p:spPr>
          <a:xfrm>
            <a:off x="1547664" y="4221088"/>
            <a:ext cx="6329511" cy="57606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pic>
        <p:nvPicPr>
          <p:cNvPr id="3" name="Picture 2">
            <a:extLst>
              <a:ext uri="{FF2B5EF4-FFF2-40B4-BE49-F238E27FC236}">
                <a16:creationId xmlns:a16="http://schemas.microsoft.com/office/drawing/2014/main" id="{8F2FCB2C-E80E-4E08-BDE5-5192237D160F}"/>
              </a:ext>
            </a:extLst>
          </p:cNvPr>
          <p:cNvPicPr>
            <a:picLocks noChangeAspect="1"/>
          </p:cNvPicPr>
          <p:nvPr/>
        </p:nvPicPr>
        <p:blipFill>
          <a:blip r:embed="rId5"/>
          <a:stretch>
            <a:fillRect/>
          </a:stretch>
        </p:blipFill>
        <p:spPr>
          <a:xfrm>
            <a:off x="1536493" y="4923382"/>
            <a:ext cx="6329511" cy="1297808"/>
          </a:xfrm>
          <a:prstGeom prst="rect">
            <a:avLst/>
          </a:prstGeom>
        </p:spPr>
      </p:pic>
      <mc:AlternateContent xmlns:mc="http://schemas.openxmlformats.org/markup-compatibility/2006" xmlns:a14="http://schemas.microsoft.com/office/drawing/2010/main">
        <mc:Choice Requires="a14">
          <p:sp>
            <p:nvSpPr>
              <p:cNvPr id="12291" name="Content Placeholder 2">
                <a:extLst>
                  <a:ext uri="{FF2B5EF4-FFF2-40B4-BE49-F238E27FC236}">
                    <a16:creationId xmlns:a16="http://schemas.microsoft.com/office/drawing/2014/main" id="{5CC93DBE-6711-4007-9BF9-DFBDABD9E07F}"/>
                  </a:ext>
                </a:extLst>
              </p:cNvPr>
              <p:cNvSpPr>
                <a:spLocks noGrp="1"/>
              </p:cNvSpPr>
              <p:nvPr>
                <p:ph idx="1"/>
              </p:nvPr>
            </p:nvSpPr>
            <p:spPr/>
            <p:txBody>
              <a:bodyPr/>
              <a:lstStyle/>
              <a:p>
                <a:r>
                  <a:rPr lang="en-AU" altLang="en-US" dirty="0"/>
                  <a:t>So far both inputs and outputs can be arbitrary</a:t>
                </a:r>
              </a:p>
              <a:p>
                <a:r>
                  <a:rPr lang="en-AU" altLang="en-US" dirty="0"/>
                  <a:t>Let output be categorical: </a:t>
                </a:r>
                <a14:m>
                  <m:oMath xmlns:m="http://schemas.openxmlformats.org/officeDocument/2006/math">
                    <m:r>
                      <a:rPr lang="en-AU" altLang="en-US" b="0" i="1" smtClean="0">
                        <a:latin typeface="Cambria Math" panose="02040503050406030204" pitchFamily="18" charset="0"/>
                      </a:rPr>
                      <m:t>𝒴</m:t>
                    </m:r>
                    <m:r>
                      <a:rPr lang="en-AU" altLang="en-US" b="0" i="1" smtClean="0">
                        <a:latin typeface="Cambria Math" panose="02040503050406030204" pitchFamily="18" charset="0"/>
                      </a:rPr>
                      <m:t>=</m:t>
                    </m:r>
                    <m:d>
                      <m:dPr>
                        <m:begChr m:val="{"/>
                        <m:endChr m:val="}"/>
                        <m:ctrlPr>
                          <a:rPr lang="en-AU" altLang="en-US" b="0" i="1" smtClean="0">
                            <a:latin typeface="Cambria Math" panose="02040503050406030204" pitchFamily="18" charset="0"/>
                          </a:rPr>
                        </m:ctrlPr>
                      </m:dPr>
                      <m:e>
                        <m:r>
                          <a:rPr lang="en-AU" altLang="en-US" b="0" i="1" smtClean="0">
                            <a:latin typeface="Cambria Math" panose="02040503050406030204" pitchFamily="18" charset="0"/>
                          </a:rPr>
                          <m:t>1, 2, …, </m:t>
                        </m:r>
                        <m:r>
                          <a:rPr lang="en-AU" altLang="en-US" b="0" i="1" smtClean="0">
                            <a:latin typeface="Cambria Math" panose="02040503050406030204" pitchFamily="18" charset="0"/>
                          </a:rPr>
                          <m:t>𝑚</m:t>
                        </m:r>
                      </m:e>
                    </m:d>
                  </m:oMath>
                </a14:m>
                <a:endParaRPr lang="en-AU" altLang="en-US" dirty="0"/>
              </a:p>
              <a:p>
                <a:r>
                  <a:rPr lang="en-AU" altLang="en-US" dirty="0"/>
                  <a:t>Inputs can still be arbitrary: </a:t>
                </a:r>
                <a14:m>
                  <m:oMath xmlns:m="http://schemas.openxmlformats.org/officeDocument/2006/math">
                    <m:r>
                      <a:rPr lang="en-AU" altLang="en-US" b="0" i="1" smtClean="0">
                        <a:latin typeface="Cambria Math" panose="02040503050406030204" pitchFamily="18" charset="0"/>
                      </a:rPr>
                      <m:t>𝒳</m:t>
                    </m:r>
                    <m:r>
                      <a:rPr lang="en-AU" altLang="en-US" b="0" i="1" smtClean="0">
                        <a:latin typeface="Cambria Math" panose="02040503050406030204" pitchFamily="18" charset="0"/>
                      </a:rPr>
                      <m:t>=</m:t>
                    </m:r>
                  </m:oMath>
                </a14:m>
                <a:r>
                  <a:rPr lang="en-AU" altLang="en-US" dirty="0"/>
                  <a:t> anything</a:t>
                </a:r>
              </a:p>
              <a:p>
                <a:r>
                  <a:rPr lang="en-AU" altLang="en-US" dirty="0"/>
                  <a:t>The decision probability for class </a:t>
                </a:r>
                <a14:m>
                  <m:oMath xmlns:m="http://schemas.openxmlformats.org/officeDocument/2006/math">
                    <m:r>
                      <a:rPr lang="en-AU" altLang="en-US" b="0" i="1" smtClean="0">
                        <a:latin typeface="Cambria Math" panose="02040503050406030204" pitchFamily="18" charset="0"/>
                      </a:rPr>
                      <m:t>𝑐</m:t>
                    </m:r>
                  </m:oMath>
                </a14:m>
                <a:r>
                  <a:rPr lang="en-AU" altLang="en-US" dirty="0"/>
                  <a:t> for an input example </a:t>
                </a:r>
                <a14:m>
                  <m:oMath xmlns:m="http://schemas.openxmlformats.org/officeDocument/2006/math">
                    <m:r>
                      <a:rPr lang="en-AU" altLang="en-US" b="0" i="1" smtClean="0">
                        <a:latin typeface="Cambria Math" panose="02040503050406030204" pitchFamily="18" charset="0"/>
                      </a:rPr>
                      <m:t>𝑥</m:t>
                    </m:r>
                  </m:oMath>
                </a14:m>
                <a:r>
                  <a:rPr lang="en-AU" altLang="en-US" dirty="0"/>
                  <a:t> is</a:t>
                </a:r>
              </a:p>
              <a:p>
                <a:endParaRPr lang="en-AU" altLang="en-US" dirty="0"/>
              </a:p>
              <a:p>
                <a:r>
                  <a:rPr lang="en-AU" altLang="en-US" dirty="0"/>
                  <a:t>So, if we use                 ,</a:t>
                </a:r>
              </a:p>
              <a:p>
                <a:endParaRPr lang="en-AU" altLang="en-US" dirty="0"/>
              </a:p>
              <a:p>
                <a:endParaRPr lang="en-AU" altLang="en-US" dirty="0"/>
              </a:p>
              <a:p>
                <a:pPr marL="0" indent="0">
                  <a:buNone/>
                </a:pPr>
                <a:endParaRPr lang="en-AU" altLang="en-US" dirty="0"/>
              </a:p>
              <a:p>
                <a:endParaRPr lang="en-AU" altLang="en-US" dirty="0"/>
              </a:p>
              <a:p>
                <a:r>
                  <a:rPr lang="en-AU" altLang="en-US" dirty="0"/>
                  <a:t>Theorem: Multiclass conditional embeddings are consistent probability estimates</a:t>
                </a:r>
              </a:p>
              <a:p>
                <a:pPr marL="0" indent="0">
                  <a:buNone/>
                </a:pPr>
                <a:endParaRPr lang="en-AU" altLang="en-US" dirty="0"/>
              </a:p>
              <a:p>
                <a:pPr marL="0" indent="0">
                  <a:buNone/>
                </a:pPr>
                <a:endParaRPr lang="en-AU" altLang="en-US" dirty="0"/>
              </a:p>
              <a:p>
                <a:pPr marL="0" indent="0">
                  <a:buNone/>
                </a:pPr>
                <a:endParaRPr lang="en-AU" altLang="en-US" dirty="0"/>
              </a:p>
              <a:p>
                <a:pPr marL="0" indent="0">
                  <a:buNone/>
                </a:pPr>
                <a:endParaRPr lang="en-AU" altLang="en-US" dirty="0"/>
              </a:p>
            </p:txBody>
          </p:sp>
        </mc:Choice>
        <mc:Fallback xmlns="">
          <p:sp>
            <p:nvSpPr>
              <p:cNvPr id="12291" name="Content Placeholder 2">
                <a:extLst>
                  <a:ext uri="{FF2B5EF4-FFF2-40B4-BE49-F238E27FC236}">
                    <a16:creationId xmlns:a16="http://schemas.microsoft.com/office/drawing/2014/main" id="{5CC93DBE-6711-4007-9BF9-DFBDABD9E07F}"/>
                  </a:ext>
                </a:extLst>
              </p:cNvPr>
              <p:cNvSpPr>
                <a:spLocks noGrp="1" noRot="1" noChangeAspect="1" noMove="1" noResize="1" noEditPoints="1" noAdjustHandles="1" noChangeArrowheads="1" noChangeShapeType="1" noTextEdit="1"/>
              </p:cNvSpPr>
              <p:nvPr>
                <p:ph idx="1"/>
              </p:nvPr>
            </p:nvSpPr>
            <p:spPr>
              <a:blipFill>
                <a:blip r:embed="rId6"/>
                <a:stretch>
                  <a:fillRect l="-2089" t="-2800" b="-7200"/>
                </a:stretch>
              </a:blipFill>
            </p:spPr>
            <p:txBody>
              <a:bodyPr/>
              <a:lstStyle/>
              <a:p>
                <a:r>
                  <a:rPr lang="en-AU">
                    <a:noFill/>
                  </a:rPr>
                  <a:t> </a:t>
                </a:r>
              </a:p>
            </p:txBody>
          </p:sp>
        </mc:Fallback>
      </mc:AlternateContent>
    </p:spTree>
    <p:extLst>
      <p:ext uri="{BB962C8B-B14F-4D97-AF65-F5344CB8AC3E}">
        <p14:creationId xmlns:p14="http://schemas.microsoft.com/office/powerpoint/2010/main" val="1993708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4BF5686-8560-46AD-970D-CCD5E08E5243}"/>
              </a:ext>
            </a:extLst>
          </p:cNvPr>
          <p:cNvSpPr>
            <a:spLocks noGrp="1"/>
          </p:cNvSpPr>
          <p:nvPr>
            <p:ph type="title"/>
          </p:nvPr>
        </p:nvSpPr>
        <p:spPr/>
        <p:txBody>
          <a:bodyPr/>
          <a:lstStyle/>
          <a:p>
            <a:r>
              <a:rPr lang="en-AU" altLang="en-US" sz="2800" dirty="0"/>
              <a:t>Multiclass Conditional Embeddings are consistent probability estimates (analogy)</a:t>
            </a:r>
          </a:p>
        </p:txBody>
      </p:sp>
      <p:sp>
        <p:nvSpPr>
          <p:cNvPr id="5" name="Freeform 3">
            <a:extLst>
              <a:ext uri="{FF2B5EF4-FFF2-40B4-BE49-F238E27FC236}">
                <a16:creationId xmlns:a16="http://schemas.microsoft.com/office/drawing/2014/main" id="{92473D70-3055-45A0-9E79-85F2A5655CBE}"/>
              </a:ext>
            </a:extLst>
          </p:cNvPr>
          <p:cNvSpPr/>
          <p:nvPr/>
        </p:nvSpPr>
        <p:spPr>
          <a:xfrm>
            <a:off x="5195036" y="2024718"/>
            <a:ext cx="3769452" cy="3721294"/>
          </a:xfrm>
          <a:custGeom>
            <a:avLst/>
            <a:gdLst>
              <a:gd name="connsiteX0" fmla="*/ 606960 w 2245306"/>
              <a:gd name="connsiteY0" fmla="*/ 74207 h 2302277"/>
              <a:gd name="connsiteX1" fmla="*/ 1653 w 2245306"/>
              <a:gd name="connsiteY1" fmla="*/ 1413610 h 2302277"/>
              <a:gd name="connsiteX2" fmla="*/ 787264 w 2245306"/>
              <a:gd name="connsiteY2" fmla="*/ 2302252 h 2302277"/>
              <a:gd name="connsiteX3" fmla="*/ 2229698 w 2245306"/>
              <a:gd name="connsiteY3" fmla="*/ 1439368 h 2302277"/>
              <a:gd name="connsiteX4" fmla="*/ 1495602 w 2245306"/>
              <a:gd name="connsiteY4" fmla="*/ 306027 h 2302277"/>
              <a:gd name="connsiteX5" fmla="*/ 606960 w 2245306"/>
              <a:gd name="connsiteY5" fmla="*/ 74207 h 2302277"/>
              <a:gd name="connsiteX0" fmla="*/ 608049 w 2595261"/>
              <a:gd name="connsiteY0" fmla="*/ 260625 h 2488695"/>
              <a:gd name="connsiteX1" fmla="*/ 2742 w 2595261"/>
              <a:gd name="connsiteY1" fmla="*/ 1600028 h 2488695"/>
              <a:gd name="connsiteX2" fmla="*/ 788353 w 2595261"/>
              <a:gd name="connsiteY2" fmla="*/ 2488670 h 2488695"/>
              <a:gd name="connsiteX3" fmla="*/ 2230787 w 2595261"/>
              <a:gd name="connsiteY3" fmla="*/ 1625786 h 2488695"/>
              <a:gd name="connsiteX4" fmla="*/ 2507343 w 2595261"/>
              <a:gd name="connsiteY4" fmla="*/ 119466 h 2488695"/>
              <a:gd name="connsiteX5" fmla="*/ 608049 w 2595261"/>
              <a:gd name="connsiteY5" fmla="*/ 260625 h 2488695"/>
              <a:gd name="connsiteX0" fmla="*/ 608049 w 2946275"/>
              <a:gd name="connsiteY0" fmla="*/ 310289 h 2612904"/>
              <a:gd name="connsiteX1" fmla="*/ 2742 w 2946275"/>
              <a:gd name="connsiteY1" fmla="*/ 1649692 h 2612904"/>
              <a:gd name="connsiteX2" fmla="*/ 788353 w 2946275"/>
              <a:gd name="connsiteY2" fmla="*/ 2538334 h 2612904"/>
              <a:gd name="connsiteX3" fmla="*/ 2904555 w 2946275"/>
              <a:gd name="connsiteY3" fmla="*/ 2337187 h 2612904"/>
              <a:gd name="connsiteX4" fmla="*/ 2507343 w 2946275"/>
              <a:gd name="connsiteY4" fmla="*/ 169130 h 2612904"/>
              <a:gd name="connsiteX5" fmla="*/ 608049 w 2946275"/>
              <a:gd name="connsiteY5" fmla="*/ 310289 h 26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275" h="2612904">
                <a:moveTo>
                  <a:pt x="608049" y="310289"/>
                </a:moveTo>
                <a:cubicBezTo>
                  <a:pt x="190616" y="557049"/>
                  <a:pt x="-27309" y="1278351"/>
                  <a:pt x="2742" y="1649692"/>
                </a:cubicBezTo>
                <a:cubicBezTo>
                  <a:pt x="32793" y="2021033"/>
                  <a:pt x="304718" y="2423752"/>
                  <a:pt x="788353" y="2538334"/>
                </a:cubicBezTo>
                <a:cubicBezTo>
                  <a:pt x="1271988" y="2652916"/>
                  <a:pt x="2786499" y="2669891"/>
                  <a:pt x="2904555" y="2337187"/>
                </a:cubicBezTo>
                <a:cubicBezTo>
                  <a:pt x="3022611" y="2004483"/>
                  <a:pt x="2890094" y="506946"/>
                  <a:pt x="2507343" y="169130"/>
                </a:cubicBezTo>
                <a:cubicBezTo>
                  <a:pt x="2124592" y="-168686"/>
                  <a:pt x="1025482" y="63529"/>
                  <a:pt x="608049" y="310289"/>
                </a:cubicBez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EE0587D-E404-4525-9EAD-8B51A147A8B1}"/>
              </a:ext>
            </a:extLst>
          </p:cNvPr>
          <p:cNvCxnSpPr/>
          <p:nvPr/>
        </p:nvCxnSpPr>
        <p:spPr>
          <a:xfrm>
            <a:off x="2896205" y="3407281"/>
            <a:ext cx="314325" cy="1459220"/>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869735B-2D0B-4807-8180-0C0D4D97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306" y="3420795"/>
            <a:ext cx="1499285" cy="1499285"/>
          </a:xfrm>
          <a:prstGeom prst="rect">
            <a:avLst/>
          </a:prstGeom>
        </p:spPr>
      </p:pic>
      <p:cxnSp>
        <p:nvCxnSpPr>
          <p:cNvPr id="15" name="Straight Arrow Connector 14">
            <a:extLst>
              <a:ext uri="{FF2B5EF4-FFF2-40B4-BE49-F238E27FC236}">
                <a16:creationId xmlns:a16="http://schemas.microsoft.com/office/drawing/2014/main" id="{16A68D37-2B04-4CBB-929B-ED44EE632796}"/>
              </a:ext>
            </a:extLst>
          </p:cNvPr>
          <p:cNvCxnSpPr>
            <a:cxnSpLocks/>
          </p:cNvCxnSpPr>
          <p:nvPr/>
        </p:nvCxnSpPr>
        <p:spPr>
          <a:xfrm>
            <a:off x="3706540" y="2536135"/>
            <a:ext cx="3500347" cy="11438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D14814-A6AD-487A-9F15-8412866BFF6A}"/>
              </a:ext>
            </a:extLst>
          </p:cNvPr>
          <p:cNvCxnSpPr>
            <a:cxnSpLocks/>
          </p:cNvCxnSpPr>
          <p:nvPr/>
        </p:nvCxnSpPr>
        <p:spPr>
          <a:xfrm flipH="1">
            <a:off x="4762136" y="4400605"/>
            <a:ext cx="3410264" cy="12191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8153AD-FE67-4AE1-B24C-997F0A32B588}"/>
              </a:ext>
            </a:extLst>
          </p:cNvPr>
          <p:cNvCxnSpPr>
            <a:cxnSpLocks/>
            <a:stCxn id="33" idx="2"/>
          </p:cNvCxnSpPr>
          <p:nvPr/>
        </p:nvCxnSpPr>
        <p:spPr>
          <a:xfrm>
            <a:off x="7546458" y="3168103"/>
            <a:ext cx="652211" cy="83696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9384EF-7BC0-4E24-BEAF-E5D721937AD3}"/>
              </a:ext>
            </a:extLst>
          </p:cNvPr>
          <p:cNvSpPr txBox="1"/>
          <p:nvPr/>
        </p:nvSpPr>
        <p:spPr>
          <a:xfrm>
            <a:off x="4022536" y="2139811"/>
            <a:ext cx="1312347" cy="369332"/>
          </a:xfrm>
          <a:prstGeom prst="rect">
            <a:avLst/>
          </a:prstGeom>
          <a:noFill/>
        </p:spPr>
        <p:txBody>
          <a:bodyPr wrap="none" rtlCol="0">
            <a:spAutoFit/>
          </a:bodyPr>
          <a:lstStyle/>
          <a:p>
            <a:r>
              <a:rPr lang="en-AU" dirty="0"/>
              <a:t>Extract DNA</a:t>
            </a:r>
          </a:p>
        </p:txBody>
      </p:sp>
      <p:sp>
        <p:nvSpPr>
          <p:cNvPr id="21" name="TextBox 20">
            <a:extLst>
              <a:ext uri="{FF2B5EF4-FFF2-40B4-BE49-F238E27FC236}">
                <a16:creationId xmlns:a16="http://schemas.microsoft.com/office/drawing/2014/main" id="{B33275FE-9C4C-46C6-8C97-63BDFE5BCE56}"/>
              </a:ext>
            </a:extLst>
          </p:cNvPr>
          <p:cNvSpPr txBox="1"/>
          <p:nvPr/>
        </p:nvSpPr>
        <p:spPr>
          <a:xfrm>
            <a:off x="4729143" y="5638032"/>
            <a:ext cx="3164039" cy="646331"/>
          </a:xfrm>
          <a:prstGeom prst="rect">
            <a:avLst/>
          </a:prstGeom>
          <a:noFill/>
        </p:spPr>
        <p:txBody>
          <a:bodyPr wrap="square" rtlCol="0">
            <a:spAutoFit/>
          </a:bodyPr>
          <a:lstStyle/>
          <a:p>
            <a:r>
              <a:rPr lang="en-AU" dirty="0"/>
              <a:t>With more data, the monsters will converge </a:t>
            </a:r>
            <a:r>
              <a:rPr lang="en-AU"/>
              <a:t>to superman</a:t>
            </a:r>
            <a:endParaRPr lang="en-AU" dirty="0"/>
          </a:p>
        </p:txBody>
      </p:sp>
      <p:sp>
        <p:nvSpPr>
          <p:cNvPr id="30" name="TextBox 29">
            <a:extLst>
              <a:ext uri="{FF2B5EF4-FFF2-40B4-BE49-F238E27FC236}">
                <a16:creationId xmlns:a16="http://schemas.microsoft.com/office/drawing/2014/main" id="{AAFE470D-C7AA-4BC6-BC35-65DA86B1D7EA}"/>
              </a:ext>
            </a:extLst>
          </p:cNvPr>
          <p:cNvSpPr txBox="1"/>
          <p:nvPr/>
        </p:nvSpPr>
        <p:spPr>
          <a:xfrm>
            <a:off x="6316708" y="1595215"/>
            <a:ext cx="1584176" cy="369332"/>
          </a:xfrm>
          <a:prstGeom prst="rect">
            <a:avLst/>
          </a:prstGeom>
          <a:noFill/>
        </p:spPr>
        <p:txBody>
          <a:bodyPr wrap="square" rtlCol="0">
            <a:spAutoFit/>
          </a:bodyPr>
          <a:lstStyle/>
          <a:p>
            <a:r>
              <a:rPr lang="en-AU" dirty="0"/>
              <a:t>Space of DNAs</a:t>
            </a:r>
          </a:p>
        </p:txBody>
      </p:sp>
      <p:sp>
        <p:nvSpPr>
          <p:cNvPr id="31" name="Footer Placeholder 1">
            <a:extLst>
              <a:ext uri="{FF2B5EF4-FFF2-40B4-BE49-F238E27FC236}">
                <a16:creationId xmlns:a16="http://schemas.microsoft.com/office/drawing/2014/main" id="{DA4705E7-1249-494C-B725-200D5EE8B7B2}"/>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32" name="Slide Number Placeholder 4">
            <a:extLst>
              <a:ext uri="{FF2B5EF4-FFF2-40B4-BE49-F238E27FC236}">
                <a16:creationId xmlns:a16="http://schemas.microsoft.com/office/drawing/2014/main" id="{35A293C0-7393-48CE-817A-9B9232272F28}"/>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46</a:t>
            </a:fld>
            <a:r>
              <a:rPr lang="en-AU" altLang="en-US" sz="1400" dirty="0">
                <a:solidFill>
                  <a:schemeClr val="bg1"/>
                </a:solidFill>
              </a:rPr>
              <a:t>  |</a:t>
            </a:r>
          </a:p>
        </p:txBody>
      </p:sp>
      <p:pic>
        <p:nvPicPr>
          <p:cNvPr id="29" name="Picture 28">
            <a:extLst>
              <a:ext uri="{FF2B5EF4-FFF2-40B4-BE49-F238E27FC236}">
                <a16:creationId xmlns:a16="http://schemas.microsoft.com/office/drawing/2014/main" id="{90E9A8D4-1B72-4D5D-9AEF-C075DED1A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303" y="1767258"/>
            <a:ext cx="1304246" cy="1449739"/>
          </a:xfrm>
          <a:prstGeom prst="rect">
            <a:avLst/>
          </a:prstGeom>
        </p:spPr>
      </p:pic>
      <p:pic>
        <p:nvPicPr>
          <p:cNvPr id="33" name="Picture 32">
            <a:extLst>
              <a:ext uri="{FF2B5EF4-FFF2-40B4-BE49-F238E27FC236}">
                <a16:creationId xmlns:a16="http://schemas.microsoft.com/office/drawing/2014/main" id="{26C44EA9-C413-4086-95EA-59FC9C80B4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40569" y="2409269"/>
            <a:ext cx="1011779" cy="758834"/>
          </a:xfrm>
          <a:prstGeom prst="rect">
            <a:avLst/>
          </a:prstGeom>
        </p:spPr>
      </p:pic>
      <p:pic>
        <p:nvPicPr>
          <p:cNvPr id="25" name="Picture 24">
            <a:extLst>
              <a:ext uri="{FF2B5EF4-FFF2-40B4-BE49-F238E27FC236}">
                <a16:creationId xmlns:a16="http://schemas.microsoft.com/office/drawing/2014/main" id="{D45A5B03-99B0-4570-85F5-8231F388A2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8314" y="4759392"/>
            <a:ext cx="2240390" cy="1480527"/>
          </a:xfrm>
          <a:prstGeom prst="rect">
            <a:avLst/>
          </a:prstGeom>
        </p:spPr>
      </p:pic>
      <p:pic>
        <p:nvPicPr>
          <p:cNvPr id="27" name="Picture 26">
            <a:extLst>
              <a:ext uri="{FF2B5EF4-FFF2-40B4-BE49-F238E27FC236}">
                <a16:creationId xmlns:a16="http://schemas.microsoft.com/office/drawing/2014/main" id="{4E2ABD78-11F9-4A75-B296-77DDF07D87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2899" y="3667697"/>
            <a:ext cx="1579532" cy="888487"/>
          </a:xfrm>
          <a:prstGeom prst="rect">
            <a:avLst/>
          </a:prstGeom>
        </p:spPr>
      </p:pic>
      <p:sp>
        <p:nvSpPr>
          <p:cNvPr id="38" name="TextBox 37">
            <a:extLst>
              <a:ext uri="{FF2B5EF4-FFF2-40B4-BE49-F238E27FC236}">
                <a16:creationId xmlns:a16="http://schemas.microsoft.com/office/drawing/2014/main" id="{B9AD6048-F484-4D8F-9D05-EFEF9CBDB272}"/>
              </a:ext>
            </a:extLst>
          </p:cNvPr>
          <p:cNvSpPr txBox="1"/>
          <p:nvPr/>
        </p:nvSpPr>
        <p:spPr>
          <a:xfrm>
            <a:off x="5866097" y="3408493"/>
            <a:ext cx="1923412" cy="369332"/>
          </a:xfrm>
          <a:prstGeom prst="rect">
            <a:avLst/>
          </a:prstGeom>
          <a:noFill/>
        </p:spPr>
        <p:txBody>
          <a:bodyPr wrap="none" rtlCol="0">
            <a:spAutoFit/>
          </a:bodyPr>
          <a:lstStyle/>
          <a:p>
            <a:r>
              <a:rPr lang="en-AU" dirty="0"/>
              <a:t>DNA Manipulation</a:t>
            </a:r>
          </a:p>
        </p:txBody>
      </p:sp>
      <p:pic>
        <p:nvPicPr>
          <p:cNvPr id="22" name="Picture 21">
            <a:extLst>
              <a:ext uri="{FF2B5EF4-FFF2-40B4-BE49-F238E27FC236}">
                <a16:creationId xmlns:a16="http://schemas.microsoft.com/office/drawing/2014/main" id="{A9D14CFD-3918-4741-B075-3C6BFE05DB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6896" y="4784461"/>
            <a:ext cx="1485470" cy="1878276"/>
          </a:xfrm>
          <a:prstGeom prst="rect">
            <a:avLst/>
          </a:prstGeom>
        </p:spPr>
      </p:pic>
      <p:pic>
        <p:nvPicPr>
          <p:cNvPr id="1026" name="Picture 2" descr="Image result for shutup and take my money meme transparent">
            <a:extLst>
              <a:ext uri="{FF2B5EF4-FFF2-40B4-BE49-F238E27FC236}">
                <a16:creationId xmlns:a16="http://schemas.microsoft.com/office/drawing/2014/main" id="{07BB6F91-06EF-44C4-8688-CB82BF453D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301208"/>
            <a:ext cx="2318366" cy="155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35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507B387-5CFA-4D9C-854F-03CE872375B5}"/>
              </a:ext>
            </a:extLst>
          </p:cNvPr>
          <p:cNvSpPr>
            <a:spLocks noGrp="1"/>
          </p:cNvSpPr>
          <p:nvPr>
            <p:ph idx="1"/>
          </p:nvPr>
        </p:nvSpPr>
        <p:spPr>
          <a:xfrm>
            <a:off x="358775" y="1268413"/>
            <a:ext cx="8461375" cy="4573587"/>
          </a:xfrm>
        </p:spPr>
        <p:txBody>
          <a:bodyPr/>
          <a:lstStyle/>
          <a:p>
            <a:r>
              <a:rPr lang="en-AU" altLang="en-US" dirty="0"/>
              <a:t>Use cross entropy loss instead of square loss</a:t>
            </a:r>
          </a:p>
          <a:p>
            <a:pPr lvl="1"/>
            <a:r>
              <a:rPr lang="en-AU" altLang="en-US" dirty="0"/>
              <a:t>Has theoretical connections to MLE and KL minimization of optimal classifiers</a:t>
            </a:r>
          </a:p>
          <a:p>
            <a:pPr lvl="1"/>
            <a:r>
              <a:rPr lang="en-AU" altLang="en-US" dirty="0"/>
              <a:t>Has good empirical performance</a:t>
            </a:r>
          </a:p>
          <a:p>
            <a:r>
              <a:rPr lang="en-AU" altLang="en-US" dirty="0"/>
              <a:t>In order to derive learning theoretic bounds, it needs to be bounded:</a:t>
            </a:r>
          </a:p>
          <a:p>
            <a:endParaRPr lang="en-AU" altLang="en-US" dirty="0"/>
          </a:p>
          <a:p>
            <a:pPr lvl="1"/>
            <a:endParaRPr lang="en-AU" altLang="en-US" dirty="0"/>
          </a:p>
          <a:p>
            <a:pPr marL="0" indent="0">
              <a:buNone/>
            </a:pPr>
            <a:endParaRPr lang="en-AU" altLang="en-US" dirty="0"/>
          </a:p>
          <a:p>
            <a:pPr marL="0" indent="0">
              <a:buNone/>
            </a:pPr>
            <a:endParaRPr lang="en-AU" altLang="en-US" dirty="0"/>
          </a:p>
          <a:p>
            <a:pPr marL="0" indent="0">
              <a:buNone/>
            </a:pPr>
            <a:endParaRPr lang="en-AU" altLang="en-US" dirty="0"/>
          </a:p>
        </p:txBody>
      </p:sp>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Loss for probabilistic classification</a:t>
            </a:r>
          </a:p>
        </p:txBody>
      </p:sp>
      <p:sp>
        <p:nvSpPr>
          <p:cNvPr id="8" name="Footer Placeholder 1">
            <a:extLst>
              <a:ext uri="{FF2B5EF4-FFF2-40B4-BE49-F238E27FC236}">
                <a16:creationId xmlns:a16="http://schemas.microsoft.com/office/drawing/2014/main" id="{B8BF56CE-FDB7-430A-AD5F-50FFE5AA547F}"/>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09291AA0-67B1-4FCC-90AD-33CC5797013D}"/>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47</a:t>
            </a:fld>
            <a:r>
              <a:rPr lang="en-AU" altLang="en-US" sz="1400" dirty="0">
                <a:solidFill>
                  <a:schemeClr val="bg1"/>
                </a:solidFill>
              </a:rPr>
              <a:t>  |</a:t>
            </a:r>
          </a:p>
        </p:txBody>
      </p:sp>
      <p:pic>
        <p:nvPicPr>
          <p:cNvPr id="3" name="Picture 2">
            <a:extLst>
              <a:ext uri="{FF2B5EF4-FFF2-40B4-BE49-F238E27FC236}">
                <a16:creationId xmlns:a16="http://schemas.microsoft.com/office/drawing/2014/main" id="{6E3C1537-7C00-4189-A4F0-64CFB4DCEE70}"/>
              </a:ext>
            </a:extLst>
          </p:cNvPr>
          <p:cNvPicPr>
            <a:picLocks noChangeAspect="1"/>
          </p:cNvPicPr>
          <p:nvPr/>
        </p:nvPicPr>
        <p:blipFill>
          <a:blip r:embed="rId3"/>
          <a:stretch>
            <a:fillRect/>
          </a:stretch>
        </p:blipFill>
        <p:spPr>
          <a:xfrm>
            <a:off x="677863" y="3107419"/>
            <a:ext cx="7980968" cy="577121"/>
          </a:xfrm>
          <a:prstGeom prst="rect">
            <a:avLst/>
          </a:prstGeom>
        </p:spPr>
      </p:pic>
      <p:pic>
        <p:nvPicPr>
          <p:cNvPr id="5" name="Picture 4">
            <a:extLst>
              <a:ext uri="{FF2B5EF4-FFF2-40B4-BE49-F238E27FC236}">
                <a16:creationId xmlns:a16="http://schemas.microsoft.com/office/drawing/2014/main" id="{F1E7D362-A082-4178-8849-2967C29F1F3B}"/>
              </a:ext>
            </a:extLst>
          </p:cNvPr>
          <p:cNvPicPr>
            <a:picLocks noChangeAspect="1"/>
          </p:cNvPicPr>
          <p:nvPr/>
        </p:nvPicPr>
        <p:blipFill>
          <a:blip r:embed="rId4"/>
          <a:stretch>
            <a:fillRect/>
          </a:stretch>
        </p:blipFill>
        <p:spPr>
          <a:xfrm>
            <a:off x="2351559" y="3789040"/>
            <a:ext cx="3851920" cy="2460050"/>
          </a:xfrm>
          <a:prstGeom prst="rect">
            <a:avLst/>
          </a:prstGeom>
        </p:spPr>
      </p:pic>
    </p:spTree>
    <p:extLst>
      <p:ext uri="{BB962C8B-B14F-4D97-AF65-F5344CB8AC3E}">
        <p14:creationId xmlns:p14="http://schemas.microsoft.com/office/powerpoint/2010/main" val="1507376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Rademacher Complexities</a:t>
            </a:r>
          </a:p>
        </p:txBody>
      </p:sp>
      <p:sp>
        <p:nvSpPr>
          <p:cNvPr id="12291" name="Content Placeholder 2">
            <a:extLst>
              <a:ext uri="{FF2B5EF4-FFF2-40B4-BE49-F238E27FC236}">
                <a16:creationId xmlns:a16="http://schemas.microsoft.com/office/drawing/2014/main" id="{5CC93DBE-6711-4007-9BF9-DFBDABD9E07F}"/>
              </a:ext>
            </a:extLst>
          </p:cNvPr>
          <p:cNvSpPr>
            <a:spLocks noGrp="1"/>
          </p:cNvSpPr>
          <p:nvPr>
            <p:ph idx="1"/>
          </p:nvPr>
        </p:nvSpPr>
        <p:spPr/>
        <p:txBody>
          <a:bodyPr/>
          <a:lstStyle/>
          <a:p>
            <a:r>
              <a:rPr lang="en-AU" altLang="en-US" sz="2000" dirty="0"/>
              <a:t>Data-Dependent Complexity of </a:t>
            </a:r>
            <a:r>
              <a:rPr lang="en-AU" altLang="en-US" sz="2000" u="sng" dirty="0"/>
              <a:t>Function Classes</a:t>
            </a:r>
          </a:p>
          <a:p>
            <a:endParaRPr lang="en-AU" altLang="en-US" sz="2000" u="sng" dirty="0"/>
          </a:p>
          <a:p>
            <a:r>
              <a:rPr lang="en-AU" altLang="en-US" sz="2000" dirty="0"/>
              <a:t>Measures ability to shatter noise:</a:t>
            </a:r>
          </a:p>
          <a:p>
            <a:endParaRPr lang="en-AU" altLang="en-US" sz="2000" dirty="0"/>
          </a:p>
          <a:p>
            <a:endParaRPr lang="en-AU" altLang="en-US" sz="2000" dirty="0"/>
          </a:p>
          <a:p>
            <a:r>
              <a:rPr lang="en-AU" altLang="en-US" sz="2000" dirty="0"/>
              <a:t>Normally used to constrain the function class within which training of model parameters is conducted</a:t>
            </a:r>
          </a:p>
          <a:p>
            <a:endParaRPr lang="en-AU" altLang="en-US" sz="2000" dirty="0"/>
          </a:p>
          <a:p>
            <a:r>
              <a:rPr lang="en-AU" altLang="en-US" sz="2000" dirty="0"/>
              <a:t>Not usually used as part of an objective</a:t>
            </a:r>
          </a:p>
          <a:p>
            <a:endParaRPr lang="en-AU" altLang="en-US" sz="2000" dirty="0"/>
          </a:p>
          <a:p>
            <a:r>
              <a:rPr lang="en-AU" altLang="en-US" sz="2000" dirty="0"/>
              <a:t>Not usually used for hyperparameter learning either</a:t>
            </a:r>
          </a:p>
          <a:p>
            <a:endParaRPr lang="en-AU" altLang="en-US" sz="2000" dirty="0"/>
          </a:p>
          <a:p>
            <a:r>
              <a:rPr lang="en-AU" altLang="en-US" sz="2000" dirty="0"/>
              <a:t>It measures complexity of function classes, not individual functions – we need to do some work to make it work for hyperparameter learning</a:t>
            </a:r>
          </a:p>
          <a:p>
            <a:endParaRPr lang="en-AU" altLang="en-US" sz="2000" dirty="0"/>
          </a:p>
        </p:txBody>
      </p:sp>
      <p:sp>
        <p:nvSpPr>
          <p:cNvPr id="8" name="Footer Placeholder 1">
            <a:extLst>
              <a:ext uri="{FF2B5EF4-FFF2-40B4-BE49-F238E27FC236}">
                <a16:creationId xmlns:a16="http://schemas.microsoft.com/office/drawing/2014/main" id="{D1130B4A-B255-4A2A-82F3-08EE0D91BDFE}"/>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2C25684F-F7DC-41B5-876F-B5AC6D6B4B25}"/>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48</a:t>
            </a:fld>
            <a:r>
              <a:rPr lang="en-AU" altLang="en-US" sz="1400" dirty="0">
                <a:solidFill>
                  <a:schemeClr val="bg1"/>
                </a:solidFill>
              </a:rPr>
              <a:t>  |</a:t>
            </a:r>
          </a:p>
        </p:txBody>
      </p:sp>
      <p:pic>
        <p:nvPicPr>
          <p:cNvPr id="2" name="Picture 1">
            <a:extLst>
              <a:ext uri="{FF2B5EF4-FFF2-40B4-BE49-F238E27FC236}">
                <a16:creationId xmlns:a16="http://schemas.microsoft.com/office/drawing/2014/main" id="{D139855F-D6CD-47B2-9229-0E04A799B984}"/>
              </a:ext>
            </a:extLst>
          </p:cNvPr>
          <p:cNvPicPr>
            <a:picLocks noChangeAspect="1"/>
          </p:cNvPicPr>
          <p:nvPr/>
        </p:nvPicPr>
        <p:blipFill>
          <a:blip r:embed="rId3"/>
          <a:stretch>
            <a:fillRect/>
          </a:stretch>
        </p:blipFill>
        <p:spPr>
          <a:xfrm>
            <a:off x="2051720" y="2204864"/>
            <a:ext cx="4860032" cy="771784"/>
          </a:xfrm>
          <a:prstGeom prst="rect">
            <a:avLst/>
          </a:prstGeom>
        </p:spPr>
      </p:pic>
    </p:spTree>
    <p:extLst>
      <p:ext uri="{BB962C8B-B14F-4D97-AF65-F5344CB8AC3E}">
        <p14:creationId xmlns:p14="http://schemas.microsoft.com/office/powerpoint/2010/main" val="4022310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The main result</a:t>
            </a:r>
          </a:p>
        </p:txBody>
      </p:sp>
      <p:sp>
        <p:nvSpPr>
          <p:cNvPr id="12291" name="Content Placeholder 2">
            <a:extLst>
              <a:ext uri="{FF2B5EF4-FFF2-40B4-BE49-F238E27FC236}">
                <a16:creationId xmlns:a16="http://schemas.microsoft.com/office/drawing/2014/main" id="{5CC93DBE-6711-4007-9BF9-DFBDABD9E07F}"/>
              </a:ext>
            </a:extLst>
          </p:cNvPr>
          <p:cNvSpPr>
            <a:spLocks noGrp="1"/>
          </p:cNvSpPr>
          <p:nvPr>
            <p:ph idx="1"/>
          </p:nvPr>
        </p:nvSpPr>
        <p:spPr/>
        <p:txBody>
          <a:bodyPr/>
          <a:lstStyle/>
          <a:p>
            <a:r>
              <a:rPr lang="en-AU" altLang="en-US" dirty="0"/>
              <a:t>For the multiclass cross entropy loss, the expected risk has an expected risk bound that is the sum of:</a:t>
            </a:r>
          </a:p>
          <a:p>
            <a:pPr lvl="1"/>
            <a:r>
              <a:rPr lang="en-AU" altLang="en-US" dirty="0"/>
              <a:t>A data fit error term</a:t>
            </a:r>
          </a:p>
          <a:p>
            <a:pPr lvl="1"/>
            <a:r>
              <a:rPr lang="en-AU" altLang="en-US" dirty="0"/>
              <a:t>A model complexity term</a:t>
            </a:r>
          </a:p>
          <a:p>
            <a:pPr lvl="1"/>
            <a:r>
              <a:rPr lang="en-AU" altLang="en-US" dirty="0"/>
              <a:t>Some statistical junk</a:t>
            </a:r>
          </a:p>
        </p:txBody>
      </p:sp>
      <p:sp>
        <p:nvSpPr>
          <p:cNvPr id="10" name="Footer Placeholder 1">
            <a:extLst>
              <a:ext uri="{FF2B5EF4-FFF2-40B4-BE49-F238E27FC236}">
                <a16:creationId xmlns:a16="http://schemas.microsoft.com/office/drawing/2014/main" id="{F459FCED-0609-418E-A92F-D42AC30418A1}"/>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1" name="Slide Number Placeholder 4">
            <a:extLst>
              <a:ext uri="{FF2B5EF4-FFF2-40B4-BE49-F238E27FC236}">
                <a16:creationId xmlns:a16="http://schemas.microsoft.com/office/drawing/2014/main" id="{15F93DE5-91F9-4EA1-ABBC-51E43B91EFCC}"/>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49</a:t>
            </a:fld>
            <a:r>
              <a:rPr lang="en-AU" altLang="en-US" sz="1400" dirty="0">
                <a:solidFill>
                  <a:schemeClr val="bg1"/>
                </a:solidFill>
              </a:rPr>
              <a:t>  |</a:t>
            </a:r>
          </a:p>
        </p:txBody>
      </p:sp>
      <p:pic>
        <p:nvPicPr>
          <p:cNvPr id="8" name="Picture 7">
            <a:extLst>
              <a:ext uri="{FF2B5EF4-FFF2-40B4-BE49-F238E27FC236}">
                <a16:creationId xmlns:a16="http://schemas.microsoft.com/office/drawing/2014/main" id="{E97FB3CF-C6AC-4157-BFB4-A2993D39B7DA}"/>
              </a:ext>
            </a:extLst>
          </p:cNvPr>
          <p:cNvPicPr>
            <a:picLocks noChangeAspect="1"/>
          </p:cNvPicPr>
          <p:nvPr/>
        </p:nvPicPr>
        <p:blipFill>
          <a:blip r:embed="rId3"/>
          <a:stretch>
            <a:fillRect/>
          </a:stretch>
        </p:blipFill>
        <p:spPr>
          <a:xfrm>
            <a:off x="1547664" y="3212976"/>
            <a:ext cx="5917620" cy="2017763"/>
          </a:xfrm>
          <a:prstGeom prst="rect">
            <a:avLst/>
          </a:prstGeom>
        </p:spPr>
      </p:pic>
    </p:spTree>
    <p:extLst>
      <p:ext uri="{BB962C8B-B14F-4D97-AF65-F5344CB8AC3E}">
        <p14:creationId xmlns:p14="http://schemas.microsoft.com/office/powerpoint/2010/main" val="3537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12">
            <a:extLst>
              <a:ext uri="{FF2B5EF4-FFF2-40B4-BE49-F238E27FC236}">
                <a16:creationId xmlns:a16="http://schemas.microsoft.com/office/drawing/2014/main" id="{093E0C5C-D8E0-419A-A660-57B22D5BD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063" y="1165338"/>
            <a:ext cx="280987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4">
            <a:extLst>
              <a:ext uri="{FF2B5EF4-FFF2-40B4-BE49-F238E27FC236}">
                <a16:creationId xmlns:a16="http://schemas.microsoft.com/office/drawing/2014/main" id="{5E9547A5-C4C2-4C54-B483-E8D2C62B2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165338"/>
            <a:ext cx="2808287"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21">
            <a:extLst>
              <a:ext uri="{FF2B5EF4-FFF2-40B4-BE49-F238E27FC236}">
                <a16:creationId xmlns:a16="http://schemas.microsoft.com/office/drawing/2014/main" id="{1C86F107-2282-4119-9CF0-213CDB46B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1165338"/>
            <a:ext cx="280828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p:txBody>
          <a:bodyPr/>
          <a:lstStyle/>
          <a:p>
            <a:r>
              <a:rPr lang="en-AU" altLang="en-US" dirty="0"/>
              <a:t>Which one is the best map?</a:t>
            </a:r>
          </a:p>
        </p:txBody>
      </p:sp>
      <p:sp>
        <p:nvSpPr>
          <p:cNvPr id="8" name="Rectangle 7">
            <a:extLst>
              <a:ext uri="{FF2B5EF4-FFF2-40B4-BE49-F238E27FC236}">
                <a16:creationId xmlns:a16="http://schemas.microsoft.com/office/drawing/2014/main" id="{A2186272-F2E6-4736-A9FF-935738D3B349}"/>
              </a:ext>
            </a:extLst>
          </p:cNvPr>
          <p:cNvSpPr/>
          <p:nvPr/>
        </p:nvSpPr>
        <p:spPr>
          <a:xfrm>
            <a:off x="1277998" y="4075523"/>
            <a:ext cx="61106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a:t>
            </a:r>
          </a:p>
        </p:txBody>
      </p:sp>
      <p:sp>
        <p:nvSpPr>
          <p:cNvPr id="9" name="Rectangle 8">
            <a:extLst>
              <a:ext uri="{FF2B5EF4-FFF2-40B4-BE49-F238E27FC236}">
                <a16:creationId xmlns:a16="http://schemas.microsoft.com/office/drawing/2014/main" id="{1F3A2117-BD94-4B65-96B0-357D1360BD19}"/>
              </a:ext>
            </a:extLst>
          </p:cNvPr>
          <p:cNvSpPr/>
          <p:nvPr/>
        </p:nvSpPr>
        <p:spPr>
          <a:xfrm>
            <a:off x="4276941" y="4075523"/>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B</a:t>
            </a:r>
          </a:p>
        </p:txBody>
      </p:sp>
      <p:sp>
        <p:nvSpPr>
          <p:cNvPr id="10" name="Rectangle 9">
            <a:extLst>
              <a:ext uri="{FF2B5EF4-FFF2-40B4-BE49-F238E27FC236}">
                <a16:creationId xmlns:a16="http://schemas.microsoft.com/office/drawing/2014/main" id="{FF5E0288-C3EF-470E-A85A-B8EB5BCE2330}"/>
              </a:ext>
            </a:extLst>
          </p:cNvPr>
          <p:cNvSpPr/>
          <p:nvPr/>
        </p:nvSpPr>
        <p:spPr>
          <a:xfrm>
            <a:off x="7274141" y="4076350"/>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a:t>
            </a:r>
          </a:p>
        </p:txBody>
      </p:sp>
      <p:sp>
        <p:nvSpPr>
          <p:cNvPr id="11" name="TextBox 10">
            <a:extLst>
              <a:ext uri="{FF2B5EF4-FFF2-40B4-BE49-F238E27FC236}">
                <a16:creationId xmlns:a16="http://schemas.microsoft.com/office/drawing/2014/main" id="{BB562EF1-B039-468A-A31C-EBE35ACE2BFE}"/>
              </a:ext>
            </a:extLst>
          </p:cNvPr>
          <p:cNvSpPr txBox="1"/>
          <p:nvPr/>
        </p:nvSpPr>
        <p:spPr>
          <a:xfrm>
            <a:off x="3486027" y="4955463"/>
            <a:ext cx="2216762" cy="369332"/>
          </a:xfrm>
          <a:prstGeom prst="rect">
            <a:avLst/>
          </a:prstGeom>
          <a:noFill/>
        </p:spPr>
        <p:txBody>
          <a:bodyPr wrap="none" rtlCol="0">
            <a:spAutoFit/>
          </a:bodyPr>
          <a:lstStyle/>
          <a:p>
            <a:pPr algn="ctr"/>
            <a:r>
              <a:rPr lang="en-AU" dirty="0"/>
              <a:t>What about this one?</a:t>
            </a:r>
          </a:p>
        </p:txBody>
      </p:sp>
      <p:sp>
        <p:nvSpPr>
          <p:cNvPr id="13" name="Footer Placeholder 1">
            <a:extLst>
              <a:ext uri="{FF2B5EF4-FFF2-40B4-BE49-F238E27FC236}">
                <a16:creationId xmlns:a16="http://schemas.microsoft.com/office/drawing/2014/main" id="{7CE7B890-9A09-452F-9864-E15F78876A9E}"/>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4" name="Slide Number Placeholder 4">
            <a:extLst>
              <a:ext uri="{FF2B5EF4-FFF2-40B4-BE49-F238E27FC236}">
                <a16:creationId xmlns:a16="http://schemas.microsoft.com/office/drawing/2014/main" id="{9E32CDE0-20DC-40E4-B3F8-8AA924E459DF}"/>
              </a:ext>
            </a:extLst>
          </p:cNvPr>
          <p:cNvSpPr>
            <a:spLocks noGrp="1" noChangeArrowheads="1"/>
          </p:cNvSpPr>
          <p:nvPr>
            <p:ph type="sldNum" sz="quarter" idx="11"/>
          </p:nvPr>
        </p:nvSpPr>
        <p:spPr bwMode="auto">
          <a:xfrm>
            <a:off x="330200" y="6503988"/>
            <a:ext cx="288925" cy="127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5</a:t>
            </a:fld>
            <a:r>
              <a:rPr lang="en-AU" altLang="en-US" sz="1400" dirty="0">
                <a:solidFill>
                  <a:schemeClr val="bg1"/>
                </a:solidFill>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The learning objective</a:t>
            </a:r>
          </a:p>
        </p:txBody>
      </p:sp>
      <p:sp>
        <p:nvSpPr>
          <p:cNvPr id="12291" name="Content Placeholder 2">
            <a:extLst>
              <a:ext uri="{FF2B5EF4-FFF2-40B4-BE49-F238E27FC236}">
                <a16:creationId xmlns:a16="http://schemas.microsoft.com/office/drawing/2014/main" id="{5CC93DBE-6711-4007-9BF9-DFBDABD9E07F}"/>
              </a:ext>
            </a:extLst>
          </p:cNvPr>
          <p:cNvSpPr>
            <a:spLocks noGrp="1"/>
          </p:cNvSpPr>
          <p:nvPr>
            <p:ph idx="1"/>
          </p:nvPr>
        </p:nvSpPr>
        <p:spPr/>
        <p:txBody>
          <a:bodyPr/>
          <a:lstStyle/>
          <a:p>
            <a:r>
              <a:rPr lang="en-AU" altLang="en-US" dirty="0"/>
              <a:t>We show that the expected risk has an upper bound that is the sum of:</a:t>
            </a:r>
          </a:p>
          <a:p>
            <a:pPr lvl="1"/>
            <a:r>
              <a:rPr lang="en-AU" altLang="en-US" dirty="0"/>
              <a:t>A data fit error term</a:t>
            </a:r>
          </a:p>
          <a:p>
            <a:pPr lvl="1"/>
            <a:r>
              <a:rPr lang="en-AU" altLang="en-US" dirty="0"/>
              <a:t>A model complexity term</a:t>
            </a:r>
          </a:p>
          <a:p>
            <a:pPr lvl="1"/>
            <a:r>
              <a:rPr lang="en-AU" altLang="en-US" dirty="0"/>
              <a:t>Some statistical junk</a:t>
            </a:r>
          </a:p>
        </p:txBody>
      </p:sp>
      <p:pic>
        <p:nvPicPr>
          <p:cNvPr id="8" name="Picture 7">
            <a:extLst>
              <a:ext uri="{FF2B5EF4-FFF2-40B4-BE49-F238E27FC236}">
                <a16:creationId xmlns:a16="http://schemas.microsoft.com/office/drawing/2014/main" id="{3DB9D3EC-B0C8-4D41-B4C4-523A2166BB47}"/>
              </a:ext>
            </a:extLst>
          </p:cNvPr>
          <p:cNvPicPr>
            <a:picLocks noChangeAspect="1"/>
          </p:cNvPicPr>
          <p:nvPr/>
        </p:nvPicPr>
        <p:blipFill>
          <a:blip r:embed="rId3"/>
          <a:stretch>
            <a:fillRect/>
          </a:stretch>
        </p:blipFill>
        <p:spPr>
          <a:xfrm>
            <a:off x="2051720" y="5466952"/>
            <a:ext cx="4716016" cy="749787"/>
          </a:xfrm>
          <a:prstGeom prst="rect">
            <a:avLst/>
          </a:prstGeom>
        </p:spPr>
      </p:pic>
      <p:sp>
        <p:nvSpPr>
          <p:cNvPr id="11" name="Footer Placeholder 1">
            <a:extLst>
              <a:ext uri="{FF2B5EF4-FFF2-40B4-BE49-F238E27FC236}">
                <a16:creationId xmlns:a16="http://schemas.microsoft.com/office/drawing/2014/main" id="{1691966E-9C1B-4EBF-B3C6-592DB77E41CB}"/>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2" name="Slide Number Placeholder 4">
            <a:extLst>
              <a:ext uri="{FF2B5EF4-FFF2-40B4-BE49-F238E27FC236}">
                <a16:creationId xmlns:a16="http://schemas.microsoft.com/office/drawing/2014/main" id="{7B2D63EF-C1F7-4F23-A894-E54736BD01A9}"/>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50</a:t>
            </a:fld>
            <a:r>
              <a:rPr lang="en-AU" altLang="en-US" sz="1400" dirty="0">
                <a:solidFill>
                  <a:schemeClr val="bg1"/>
                </a:solidFill>
              </a:rPr>
              <a:t>  |</a:t>
            </a:r>
          </a:p>
        </p:txBody>
      </p:sp>
      <p:pic>
        <p:nvPicPr>
          <p:cNvPr id="13" name="Picture 12">
            <a:extLst>
              <a:ext uri="{FF2B5EF4-FFF2-40B4-BE49-F238E27FC236}">
                <a16:creationId xmlns:a16="http://schemas.microsoft.com/office/drawing/2014/main" id="{DB781B74-C6F8-4211-86CF-5E90DA1CC43B}"/>
              </a:ext>
            </a:extLst>
          </p:cNvPr>
          <p:cNvPicPr>
            <a:picLocks noChangeAspect="1"/>
          </p:cNvPicPr>
          <p:nvPr/>
        </p:nvPicPr>
        <p:blipFill>
          <a:blip r:embed="rId4"/>
          <a:stretch>
            <a:fillRect/>
          </a:stretch>
        </p:blipFill>
        <p:spPr>
          <a:xfrm>
            <a:off x="1547664" y="3212976"/>
            <a:ext cx="5917620" cy="2017763"/>
          </a:xfrm>
          <a:prstGeom prst="rect">
            <a:avLst/>
          </a:prstGeom>
        </p:spPr>
      </p:pic>
    </p:spTree>
    <p:extLst>
      <p:ext uri="{BB962C8B-B14F-4D97-AF65-F5344CB8AC3E}">
        <p14:creationId xmlns:p14="http://schemas.microsoft.com/office/powerpoint/2010/main" val="3547330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EC9DAA-118C-4730-9DDC-80FC9F2401A1}"/>
              </a:ext>
            </a:extLst>
          </p:cNvPr>
          <p:cNvPicPr>
            <a:picLocks noChangeAspect="1"/>
          </p:cNvPicPr>
          <p:nvPr/>
        </p:nvPicPr>
        <p:blipFill>
          <a:blip r:embed="rId3"/>
          <a:stretch>
            <a:fillRect/>
          </a:stretch>
        </p:blipFill>
        <p:spPr>
          <a:xfrm>
            <a:off x="1547664" y="3212976"/>
            <a:ext cx="5917620" cy="2017763"/>
          </a:xfrm>
          <a:prstGeom prst="rect">
            <a:avLst/>
          </a:prstGeom>
        </p:spPr>
      </p:pic>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Batch Stochastic Gradient Updates</a:t>
            </a:r>
          </a:p>
        </p:txBody>
      </p:sp>
      <p:sp>
        <p:nvSpPr>
          <p:cNvPr id="12291" name="Content Placeholder 2">
            <a:extLst>
              <a:ext uri="{FF2B5EF4-FFF2-40B4-BE49-F238E27FC236}">
                <a16:creationId xmlns:a16="http://schemas.microsoft.com/office/drawing/2014/main" id="{5CC93DBE-6711-4007-9BF9-DFBDABD9E07F}"/>
              </a:ext>
            </a:extLst>
          </p:cNvPr>
          <p:cNvSpPr>
            <a:spLocks noGrp="1"/>
          </p:cNvSpPr>
          <p:nvPr>
            <p:ph idx="1"/>
          </p:nvPr>
        </p:nvSpPr>
        <p:spPr/>
        <p:txBody>
          <a:bodyPr/>
          <a:lstStyle/>
          <a:p>
            <a:r>
              <a:rPr lang="en-AU" altLang="en-US" dirty="0"/>
              <a:t>We show that the expected risk has an upper bound that is the sum of:</a:t>
            </a:r>
          </a:p>
          <a:p>
            <a:pPr lvl="1"/>
            <a:r>
              <a:rPr lang="en-AU" altLang="en-US" dirty="0"/>
              <a:t>A data fit error term</a:t>
            </a:r>
          </a:p>
          <a:p>
            <a:pPr lvl="1"/>
            <a:r>
              <a:rPr lang="en-AU" altLang="en-US" dirty="0"/>
              <a:t>A model complexity term</a:t>
            </a:r>
          </a:p>
          <a:p>
            <a:pPr lvl="1"/>
            <a:r>
              <a:rPr lang="en-AU" altLang="en-US" dirty="0"/>
              <a:t>Some statistical junk</a:t>
            </a:r>
          </a:p>
        </p:txBody>
      </p:sp>
      <p:sp>
        <p:nvSpPr>
          <p:cNvPr id="3" name="Rectangle 2">
            <a:extLst>
              <a:ext uri="{FF2B5EF4-FFF2-40B4-BE49-F238E27FC236}">
                <a16:creationId xmlns:a16="http://schemas.microsoft.com/office/drawing/2014/main" id="{607CF12E-EBDC-4F08-8F1D-0455248FD2AD}"/>
              </a:ext>
            </a:extLst>
          </p:cNvPr>
          <p:cNvSpPr/>
          <p:nvPr/>
        </p:nvSpPr>
        <p:spPr>
          <a:xfrm>
            <a:off x="3275856" y="3419941"/>
            <a:ext cx="3168352" cy="216024"/>
          </a:xfrm>
          <a:prstGeom prst="rect">
            <a:avLst/>
          </a:prstGeom>
          <a:no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ooter Placeholder 1">
            <a:extLst>
              <a:ext uri="{FF2B5EF4-FFF2-40B4-BE49-F238E27FC236}">
                <a16:creationId xmlns:a16="http://schemas.microsoft.com/office/drawing/2014/main" id="{C60FB80A-5751-4FBA-8E2C-E22905C7EAD1}"/>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2" name="Slide Number Placeholder 4">
            <a:extLst>
              <a:ext uri="{FF2B5EF4-FFF2-40B4-BE49-F238E27FC236}">
                <a16:creationId xmlns:a16="http://schemas.microsoft.com/office/drawing/2014/main" id="{402EEC2C-0277-4714-B8CF-2A827FB6CEBE}"/>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51</a:t>
            </a:fld>
            <a:r>
              <a:rPr lang="en-AU" altLang="en-US" sz="1400" dirty="0">
                <a:solidFill>
                  <a:schemeClr val="bg1"/>
                </a:solidFill>
              </a:rPr>
              <a:t>  |</a:t>
            </a:r>
          </a:p>
        </p:txBody>
      </p:sp>
      <p:pic>
        <p:nvPicPr>
          <p:cNvPr id="14" name="Picture 13">
            <a:extLst>
              <a:ext uri="{FF2B5EF4-FFF2-40B4-BE49-F238E27FC236}">
                <a16:creationId xmlns:a16="http://schemas.microsoft.com/office/drawing/2014/main" id="{5EAAAE26-BB79-4E66-A83F-EB60D48D9877}"/>
              </a:ext>
            </a:extLst>
          </p:cNvPr>
          <p:cNvPicPr>
            <a:picLocks noChangeAspect="1"/>
          </p:cNvPicPr>
          <p:nvPr/>
        </p:nvPicPr>
        <p:blipFill>
          <a:blip r:embed="rId4"/>
          <a:stretch>
            <a:fillRect/>
          </a:stretch>
        </p:blipFill>
        <p:spPr>
          <a:xfrm>
            <a:off x="2051720" y="5466952"/>
            <a:ext cx="4716016" cy="749787"/>
          </a:xfrm>
          <a:prstGeom prst="rect">
            <a:avLst/>
          </a:prstGeom>
        </p:spPr>
      </p:pic>
    </p:spTree>
    <p:extLst>
      <p:ext uri="{BB962C8B-B14F-4D97-AF65-F5344CB8AC3E}">
        <p14:creationId xmlns:p14="http://schemas.microsoft.com/office/powerpoint/2010/main" val="3506492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Learning Algorithm</a:t>
            </a:r>
          </a:p>
        </p:txBody>
      </p:sp>
      <p:pic>
        <p:nvPicPr>
          <p:cNvPr id="2" name="Picture 1">
            <a:extLst>
              <a:ext uri="{FF2B5EF4-FFF2-40B4-BE49-F238E27FC236}">
                <a16:creationId xmlns:a16="http://schemas.microsoft.com/office/drawing/2014/main" id="{2844D16B-4EA5-44C0-A265-7A02E79D61B4}"/>
              </a:ext>
            </a:extLst>
          </p:cNvPr>
          <p:cNvPicPr>
            <a:picLocks noChangeAspect="1"/>
          </p:cNvPicPr>
          <p:nvPr/>
        </p:nvPicPr>
        <p:blipFill>
          <a:blip r:embed="rId2"/>
          <a:stretch>
            <a:fillRect/>
          </a:stretch>
        </p:blipFill>
        <p:spPr>
          <a:xfrm>
            <a:off x="330200" y="1112256"/>
            <a:ext cx="8378371" cy="4887383"/>
          </a:xfrm>
          <a:prstGeom prst="rect">
            <a:avLst/>
          </a:prstGeom>
        </p:spPr>
      </p:pic>
      <p:sp>
        <p:nvSpPr>
          <p:cNvPr id="8" name="Footer Placeholder 1">
            <a:extLst>
              <a:ext uri="{FF2B5EF4-FFF2-40B4-BE49-F238E27FC236}">
                <a16:creationId xmlns:a16="http://schemas.microsoft.com/office/drawing/2014/main" id="{0E16662E-67A3-4EB2-8E4D-070CBA22B065}"/>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8F2FA969-4682-4C1A-A771-6DE602F307C8}"/>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52</a:t>
            </a:fld>
            <a:r>
              <a:rPr lang="en-AU" altLang="en-US" sz="1400" dirty="0">
                <a:solidFill>
                  <a:schemeClr val="bg1"/>
                </a:solidFill>
              </a:rPr>
              <a:t>  |</a:t>
            </a:r>
          </a:p>
        </p:txBody>
      </p:sp>
    </p:spTree>
    <p:extLst>
      <p:ext uri="{BB962C8B-B14F-4D97-AF65-F5344CB8AC3E}">
        <p14:creationId xmlns:p14="http://schemas.microsoft.com/office/powerpoint/2010/main" val="539731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Conditional Embedding Network</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F8FD38-05D5-4D34-B992-E5D693491A55}"/>
                  </a:ext>
                </a:extLst>
              </p:cNvPr>
              <p:cNvSpPr txBox="1"/>
              <p:nvPr/>
            </p:nvSpPr>
            <p:spPr>
              <a:xfrm>
                <a:off x="1115616" y="1153148"/>
                <a:ext cx="5662088" cy="6429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4000" b="0" i="1" smtClean="0">
                          <a:latin typeface="Cambria Math" panose="02040503050406030204" pitchFamily="18" charset="0"/>
                        </a:rPr>
                        <m:t>𝑘</m:t>
                      </m:r>
                      <m:d>
                        <m:dPr>
                          <m:ctrlPr>
                            <a:rPr lang="en-AU" sz="4000" b="0" i="1" smtClean="0">
                              <a:latin typeface="Cambria Math" panose="02040503050406030204" pitchFamily="18" charset="0"/>
                            </a:rPr>
                          </m:ctrlPr>
                        </m:dPr>
                        <m:e>
                          <m:r>
                            <a:rPr lang="en-AU" sz="4000" b="0" i="1" smtClean="0">
                              <a:latin typeface="Cambria Math" panose="02040503050406030204" pitchFamily="18" charset="0"/>
                            </a:rPr>
                            <m:t>𝑥</m:t>
                          </m:r>
                          <m:r>
                            <a:rPr lang="en-AU" sz="4000" b="0" i="1" smtClean="0">
                              <a:latin typeface="Cambria Math" panose="02040503050406030204" pitchFamily="18" charset="0"/>
                            </a:rPr>
                            <m:t>, </m:t>
                          </m:r>
                          <m:sSup>
                            <m:sSupPr>
                              <m:ctrlPr>
                                <a:rPr lang="en-AU" sz="4000" b="0" i="1" smtClean="0">
                                  <a:latin typeface="Cambria Math" panose="02040503050406030204" pitchFamily="18" charset="0"/>
                                </a:rPr>
                              </m:ctrlPr>
                            </m:sSupPr>
                            <m:e>
                              <m:r>
                                <a:rPr lang="en-AU" sz="4000" b="0" i="1" smtClean="0">
                                  <a:latin typeface="Cambria Math" panose="02040503050406030204" pitchFamily="18" charset="0"/>
                                </a:rPr>
                                <m:t>𝑥</m:t>
                              </m:r>
                            </m:e>
                            <m:sup>
                              <m:r>
                                <a:rPr lang="en-AU" sz="4000" b="0" i="1" smtClean="0">
                                  <a:latin typeface="Cambria Math" panose="02040503050406030204" pitchFamily="18" charset="0"/>
                                </a:rPr>
                                <m:t>′</m:t>
                              </m:r>
                            </m:sup>
                          </m:sSup>
                        </m:e>
                      </m:d>
                      <m:r>
                        <a:rPr lang="en-AU" sz="4000" b="0" i="1" smtClean="0">
                          <a:latin typeface="Cambria Math" panose="02040503050406030204" pitchFamily="18" charset="0"/>
                        </a:rPr>
                        <m:t>→</m:t>
                      </m:r>
                      <m:acc>
                        <m:accPr>
                          <m:chr m:val="̃"/>
                          <m:ctrlPr>
                            <a:rPr lang="en-AU" sz="4000" b="0" i="1" smtClean="0">
                              <a:latin typeface="Cambria Math" panose="02040503050406030204" pitchFamily="18" charset="0"/>
                            </a:rPr>
                          </m:ctrlPr>
                        </m:accPr>
                        <m:e>
                          <m:r>
                            <a:rPr lang="en-AU" sz="4000" b="0" i="1" smtClean="0">
                              <a:latin typeface="Cambria Math" panose="02040503050406030204" pitchFamily="18" charset="0"/>
                            </a:rPr>
                            <m:t>𝑘</m:t>
                          </m:r>
                        </m:e>
                      </m:acc>
                      <m:r>
                        <a:rPr lang="en-AU" sz="4000" b="0" i="1" smtClean="0">
                          <a:latin typeface="Cambria Math" panose="02040503050406030204" pitchFamily="18" charset="0"/>
                        </a:rPr>
                        <m:t> (</m:t>
                      </m:r>
                      <m:r>
                        <a:rPr lang="en-AU" sz="4000" i="1" smtClean="0">
                          <a:latin typeface="Cambria Math" panose="02040503050406030204" pitchFamily="18" charset="0"/>
                          <a:ea typeface="Cambria Math" panose="02040503050406030204" pitchFamily="18" charset="0"/>
                        </a:rPr>
                        <m:t>𝜑</m:t>
                      </m:r>
                      <m:d>
                        <m:dPr>
                          <m:ctrlPr>
                            <a:rPr lang="en-AU" sz="4000" i="1">
                              <a:latin typeface="Cambria Math" panose="02040503050406030204" pitchFamily="18" charset="0"/>
                              <a:ea typeface="Cambria Math" panose="02040503050406030204" pitchFamily="18" charset="0"/>
                            </a:rPr>
                          </m:ctrlPr>
                        </m:dPr>
                        <m:e>
                          <m:r>
                            <a:rPr lang="en-AU" sz="4000" i="1">
                              <a:latin typeface="Cambria Math" panose="02040503050406030204" pitchFamily="18" charset="0"/>
                              <a:ea typeface="Cambria Math" panose="02040503050406030204" pitchFamily="18" charset="0"/>
                            </a:rPr>
                            <m:t>𝑥</m:t>
                          </m:r>
                        </m:e>
                      </m:d>
                      <m:r>
                        <a:rPr lang="en-AU" sz="4000" b="0" i="1" smtClean="0">
                          <a:latin typeface="Cambria Math" panose="02040503050406030204" pitchFamily="18" charset="0"/>
                          <a:ea typeface="Cambria Math" panose="02040503050406030204" pitchFamily="18" charset="0"/>
                        </a:rPr>
                        <m:t>, </m:t>
                      </m:r>
                      <m:r>
                        <a:rPr lang="en-AU" sz="4000" b="0" i="1" smtClean="0">
                          <a:latin typeface="Cambria Math" panose="02040503050406030204" pitchFamily="18" charset="0"/>
                          <a:ea typeface="Cambria Math" panose="02040503050406030204" pitchFamily="18" charset="0"/>
                        </a:rPr>
                        <m:t>𝜑</m:t>
                      </m:r>
                      <m:d>
                        <m:dPr>
                          <m:ctrlPr>
                            <a:rPr lang="en-AU" sz="4000" b="0" i="1" smtClean="0">
                              <a:latin typeface="Cambria Math" panose="02040503050406030204" pitchFamily="18" charset="0"/>
                              <a:ea typeface="Cambria Math" panose="02040503050406030204" pitchFamily="18" charset="0"/>
                            </a:rPr>
                          </m:ctrlPr>
                        </m:dPr>
                        <m:e>
                          <m:sSup>
                            <m:sSupPr>
                              <m:ctrlPr>
                                <a:rPr lang="en-AU" sz="4000" b="0" i="1" smtClean="0">
                                  <a:latin typeface="Cambria Math" panose="02040503050406030204" pitchFamily="18" charset="0"/>
                                  <a:ea typeface="Cambria Math" panose="02040503050406030204" pitchFamily="18" charset="0"/>
                                </a:rPr>
                              </m:ctrlPr>
                            </m:sSupPr>
                            <m:e>
                              <m:r>
                                <a:rPr lang="en-AU" sz="4000" b="0" i="1" smtClean="0">
                                  <a:latin typeface="Cambria Math" panose="02040503050406030204" pitchFamily="18" charset="0"/>
                                  <a:ea typeface="Cambria Math" panose="02040503050406030204" pitchFamily="18" charset="0"/>
                                </a:rPr>
                                <m:t>𝑥</m:t>
                              </m:r>
                            </m:e>
                            <m:sup>
                              <m:r>
                                <a:rPr lang="en-AU" sz="4000" b="0" i="1" smtClean="0">
                                  <a:latin typeface="Cambria Math" panose="02040503050406030204" pitchFamily="18" charset="0"/>
                                  <a:ea typeface="Cambria Math" panose="02040503050406030204" pitchFamily="18" charset="0"/>
                                </a:rPr>
                                <m:t>′</m:t>
                              </m:r>
                            </m:sup>
                          </m:sSup>
                        </m:e>
                      </m:d>
                      <m:r>
                        <a:rPr lang="en-AU" sz="4000" b="0" i="1" smtClean="0">
                          <a:latin typeface="Cambria Math" panose="02040503050406030204" pitchFamily="18" charset="0"/>
                          <a:ea typeface="Cambria Math" panose="02040503050406030204" pitchFamily="18" charset="0"/>
                        </a:rPr>
                        <m:t>)</m:t>
                      </m:r>
                    </m:oMath>
                  </m:oMathPara>
                </a14:m>
                <a:endParaRPr lang="en-AU" sz="4000" dirty="0"/>
              </a:p>
            </p:txBody>
          </p:sp>
        </mc:Choice>
        <mc:Fallback xmlns="">
          <p:sp>
            <p:nvSpPr>
              <p:cNvPr id="2" name="TextBox 1">
                <a:extLst>
                  <a:ext uri="{FF2B5EF4-FFF2-40B4-BE49-F238E27FC236}">
                    <a16:creationId xmlns:a16="http://schemas.microsoft.com/office/drawing/2014/main" id="{58F8FD38-05D5-4D34-B992-E5D693491A55}"/>
                  </a:ext>
                </a:extLst>
              </p:cNvPr>
              <p:cNvSpPr txBox="1">
                <a:spLocks noRot="1" noChangeAspect="1" noMove="1" noResize="1" noEditPoints="1" noAdjustHandles="1" noChangeArrowheads="1" noChangeShapeType="1" noTextEdit="1"/>
              </p:cNvSpPr>
              <p:nvPr/>
            </p:nvSpPr>
            <p:spPr>
              <a:xfrm>
                <a:off x="1115616" y="1153148"/>
                <a:ext cx="5662088" cy="642933"/>
              </a:xfrm>
              <a:prstGeom prst="rect">
                <a:avLst/>
              </a:prstGeom>
              <a:blipFill>
                <a:blip r:embed="rId2"/>
                <a:stretch>
                  <a:fillRect/>
                </a:stretch>
              </a:blipFill>
            </p:spPr>
            <p:txBody>
              <a:bodyPr/>
              <a:lstStyle/>
              <a:p>
                <a:r>
                  <a:rPr lang="en-AU">
                    <a:noFill/>
                  </a:rPr>
                  <a:t> </a:t>
                </a:r>
              </a:p>
            </p:txBody>
          </p:sp>
        </mc:Fallback>
      </mc:AlternateContent>
      <p:cxnSp>
        <p:nvCxnSpPr>
          <p:cNvPr id="10" name="Straight Arrow Connector 9">
            <a:extLst>
              <a:ext uri="{FF2B5EF4-FFF2-40B4-BE49-F238E27FC236}">
                <a16:creationId xmlns:a16="http://schemas.microsoft.com/office/drawing/2014/main" id="{56609B58-86FF-4895-A96F-4834EE47A9E8}"/>
              </a:ext>
            </a:extLst>
          </p:cNvPr>
          <p:cNvCxnSpPr>
            <a:cxnSpLocks/>
            <a:stCxn id="8" idx="0"/>
          </p:cNvCxnSpPr>
          <p:nvPr/>
        </p:nvCxnSpPr>
        <p:spPr>
          <a:xfrm flipV="1">
            <a:off x="5426338" y="1794724"/>
            <a:ext cx="9758" cy="161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neural network">
            <a:extLst>
              <a:ext uri="{FF2B5EF4-FFF2-40B4-BE49-F238E27FC236}">
                <a16:creationId xmlns:a16="http://schemas.microsoft.com/office/drawing/2014/main" id="{B348B256-0E80-4229-A579-4046FFDA8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443" y="2059554"/>
            <a:ext cx="3816424" cy="20666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neural network">
            <a:extLst>
              <a:ext uri="{FF2B5EF4-FFF2-40B4-BE49-F238E27FC236}">
                <a16:creationId xmlns:a16="http://schemas.microsoft.com/office/drawing/2014/main" id="{15778FA5-8DD2-474B-BBA2-D650E2190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443" y="4229917"/>
            <a:ext cx="3816424" cy="20666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402655-81A3-4B58-A27F-FFC153ED3B6C}"/>
                  </a:ext>
                </a:extLst>
              </p:cNvPr>
              <p:cNvSpPr txBox="1"/>
              <p:nvPr/>
            </p:nvSpPr>
            <p:spPr>
              <a:xfrm>
                <a:off x="435805" y="2954381"/>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AU" dirty="0"/>
              </a:p>
            </p:txBody>
          </p:sp>
        </mc:Choice>
        <mc:Fallback xmlns="">
          <p:sp>
            <p:nvSpPr>
              <p:cNvPr id="6" name="TextBox 5">
                <a:extLst>
                  <a:ext uri="{FF2B5EF4-FFF2-40B4-BE49-F238E27FC236}">
                    <a16:creationId xmlns:a16="http://schemas.microsoft.com/office/drawing/2014/main" id="{93402655-81A3-4B58-A27F-FFC153ED3B6C}"/>
                  </a:ext>
                </a:extLst>
              </p:cNvPr>
              <p:cNvSpPr txBox="1">
                <a:spLocks noRot="1" noChangeAspect="1" noMove="1" noResize="1" noEditPoints="1" noAdjustHandles="1" noChangeArrowheads="1" noChangeShapeType="1" noTextEdit="1"/>
              </p:cNvSpPr>
              <p:nvPr/>
            </p:nvSpPr>
            <p:spPr>
              <a:xfrm>
                <a:off x="435805" y="2954381"/>
                <a:ext cx="183320" cy="276999"/>
              </a:xfrm>
              <a:prstGeom prst="rect">
                <a:avLst/>
              </a:prstGeom>
              <a:blipFill>
                <a:blip r:embed="rId4"/>
                <a:stretch>
                  <a:fillRect l="-19355" r="-967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2C6292-BFDA-4D63-A3E5-17087D877AB2}"/>
                  </a:ext>
                </a:extLst>
              </p:cNvPr>
              <p:cNvSpPr txBox="1"/>
              <p:nvPr/>
            </p:nvSpPr>
            <p:spPr>
              <a:xfrm>
                <a:off x="432612" y="5167435"/>
                <a:ext cx="257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𝑥</m:t>
                          </m:r>
                        </m:e>
                        <m:sup>
                          <m:r>
                            <a:rPr lang="en-AU" b="0" i="1" smtClean="0">
                              <a:latin typeface="Cambria Math" panose="02040503050406030204" pitchFamily="18" charset="0"/>
                            </a:rPr>
                            <m:t>′</m:t>
                          </m:r>
                        </m:sup>
                      </m:sSup>
                    </m:oMath>
                  </m:oMathPara>
                </a14:m>
                <a:endParaRPr lang="en-AU" dirty="0"/>
              </a:p>
            </p:txBody>
          </p:sp>
        </mc:Choice>
        <mc:Fallback xmlns="">
          <p:sp>
            <p:nvSpPr>
              <p:cNvPr id="14" name="TextBox 13">
                <a:extLst>
                  <a:ext uri="{FF2B5EF4-FFF2-40B4-BE49-F238E27FC236}">
                    <a16:creationId xmlns:a16="http://schemas.microsoft.com/office/drawing/2014/main" id="{0A2C6292-BFDA-4D63-A3E5-17087D877AB2}"/>
                  </a:ext>
                </a:extLst>
              </p:cNvPr>
              <p:cNvSpPr txBox="1">
                <a:spLocks noRot="1" noChangeAspect="1" noMove="1" noResize="1" noEditPoints="1" noAdjustHandles="1" noChangeArrowheads="1" noChangeShapeType="1" noTextEdit="1"/>
              </p:cNvSpPr>
              <p:nvPr/>
            </p:nvSpPr>
            <p:spPr>
              <a:xfrm>
                <a:off x="432612" y="5167435"/>
                <a:ext cx="257827" cy="276999"/>
              </a:xfrm>
              <a:prstGeom prst="rect">
                <a:avLst/>
              </a:prstGeom>
              <a:blipFill>
                <a:blip r:embed="rId5"/>
                <a:stretch>
                  <a:fillRect l="-14286" r="-2381"/>
                </a:stretch>
              </a:blipFill>
            </p:spPr>
            <p:txBody>
              <a:bodyPr/>
              <a:lstStyle/>
              <a:p>
                <a:r>
                  <a:rPr lang="en-AU">
                    <a:noFill/>
                  </a:rPr>
                  <a:t> </a:t>
                </a:r>
              </a:p>
            </p:txBody>
          </p:sp>
        </mc:Fallback>
      </mc:AlternateContent>
      <p:pic>
        <p:nvPicPr>
          <p:cNvPr id="12" name="Picture 11">
            <a:extLst>
              <a:ext uri="{FF2B5EF4-FFF2-40B4-BE49-F238E27FC236}">
                <a16:creationId xmlns:a16="http://schemas.microsoft.com/office/drawing/2014/main" id="{7B6CC356-DD6B-40A5-8F99-0DEB67709896}"/>
              </a:ext>
            </a:extLst>
          </p:cNvPr>
          <p:cNvPicPr>
            <a:picLocks noChangeAspect="1"/>
          </p:cNvPicPr>
          <p:nvPr/>
        </p:nvPicPr>
        <p:blipFill>
          <a:blip r:embed="rId6"/>
          <a:stretch>
            <a:fillRect/>
          </a:stretch>
        </p:blipFill>
        <p:spPr>
          <a:xfrm>
            <a:off x="1095159" y="4593765"/>
            <a:ext cx="55439" cy="88508"/>
          </a:xfrm>
          <a:prstGeom prst="rect">
            <a:avLst/>
          </a:prstGeom>
        </p:spPr>
      </p:pic>
      <p:pic>
        <p:nvPicPr>
          <p:cNvPr id="17" name="Picture 16">
            <a:extLst>
              <a:ext uri="{FF2B5EF4-FFF2-40B4-BE49-F238E27FC236}">
                <a16:creationId xmlns:a16="http://schemas.microsoft.com/office/drawing/2014/main" id="{630DBD26-2CE8-4E8C-9278-09EA5F110057}"/>
              </a:ext>
            </a:extLst>
          </p:cNvPr>
          <p:cNvPicPr>
            <a:picLocks noChangeAspect="1"/>
          </p:cNvPicPr>
          <p:nvPr/>
        </p:nvPicPr>
        <p:blipFill>
          <a:blip r:embed="rId6"/>
          <a:stretch>
            <a:fillRect/>
          </a:stretch>
        </p:blipFill>
        <p:spPr>
          <a:xfrm>
            <a:off x="1095159" y="4953177"/>
            <a:ext cx="55439" cy="88508"/>
          </a:xfrm>
          <a:prstGeom prst="rect">
            <a:avLst/>
          </a:prstGeom>
        </p:spPr>
      </p:pic>
      <p:pic>
        <p:nvPicPr>
          <p:cNvPr id="18" name="Picture 17">
            <a:extLst>
              <a:ext uri="{FF2B5EF4-FFF2-40B4-BE49-F238E27FC236}">
                <a16:creationId xmlns:a16="http://schemas.microsoft.com/office/drawing/2014/main" id="{0EDBA0E1-E438-44EC-A815-C17CC2BBFABE}"/>
              </a:ext>
            </a:extLst>
          </p:cNvPr>
          <p:cNvPicPr>
            <a:picLocks noChangeAspect="1"/>
          </p:cNvPicPr>
          <p:nvPr/>
        </p:nvPicPr>
        <p:blipFill>
          <a:blip r:embed="rId6"/>
          <a:stretch>
            <a:fillRect/>
          </a:stretch>
        </p:blipFill>
        <p:spPr>
          <a:xfrm>
            <a:off x="1096007" y="5351686"/>
            <a:ext cx="55439" cy="88508"/>
          </a:xfrm>
          <a:prstGeom prst="rect">
            <a:avLst/>
          </a:prstGeom>
        </p:spPr>
      </p:pic>
      <p:pic>
        <p:nvPicPr>
          <p:cNvPr id="19" name="Picture 18">
            <a:extLst>
              <a:ext uri="{FF2B5EF4-FFF2-40B4-BE49-F238E27FC236}">
                <a16:creationId xmlns:a16="http://schemas.microsoft.com/office/drawing/2014/main" id="{B7E77BC6-6E36-4577-8DD0-2A631F0B2CBA}"/>
              </a:ext>
            </a:extLst>
          </p:cNvPr>
          <p:cNvPicPr>
            <a:picLocks noChangeAspect="1"/>
          </p:cNvPicPr>
          <p:nvPr/>
        </p:nvPicPr>
        <p:blipFill>
          <a:blip r:embed="rId6"/>
          <a:stretch>
            <a:fillRect/>
          </a:stretch>
        </p:blipFill>
        <p:spPr>
          <a:xfrm>
            <a:off x="1095158" y="5722489"/>
            <a:ext cx="55439" cy="88508"/>
          </a:xfrm>
          <a:prstGeom prst="rect">
            <a:avLst/>
          </a:prstGeom>
        </p:spPr>
      </p:pic>
      <p:pic>
        <p:nvPicPr>
          <p:cNvPr id="20" name="Picture 19">
            <a:extLst>
              <a:ext uri="{FF2B5EF4-FFF2-40B4-BE49-F238E27FC236}">
                <a16:creationId xmlns:a16="http://schemas.microsoft.com/office/drawing/2014/main" id="{B99D8660-0F5B-4F65-967E-4F1113663A59}"/>
              </a:ext>
            </a:extLst>
          </p:cNvPr>
          <p:cNvPicPr>
            <a:picLocks noChangeAspect="1"/>
          </p:cNvPicPr>
          <p:nvPr/>
        </p:nvPicPr>
        <p:blipFill>
          <a:blip r:embed="rId6"/>
          <a:stretch>
            <a:fillRect/>
          </a:stretch>
        </p:blipFill>
        <p:spPr>
          <a:xfrm>
            <a:off x="4787840" y="4785278"/>
            <a:ext cx="55439" cy="88508"/>
          </a:xfrm>
          <a:prstGeom prst="rect">
            <a:avLst/>
          </a:prstGeom>
        </p:spPr>
      </p:pic>
      <p:pic>
        <p:nvPicPr>
          <p:cNvPr id="21" name="Picture 20">
            <a:extLst>
              <a:ext uri="{FF2B5EF4-FFF2-40B4-BE49-F238E27FC236}">
                <a16:creationId xmlns:a16="http://schemas.microsoft.com/office/drawing/2014/main" id="{9505E0DF-447A-4BAA-A3DF-4C87260CEB51}"/>
              </a:ext>
            </a:extLst>
          </p:cNvPr>
          <p:cNvPicPr>
            <a:picLocks noChangeAspect="1"/>
          </p:cNvPicPr>
          <p:nvPr/>
        </p:nvPicPr>
        <p:blipFill>
          <a:blip r:embed="rId6"/>
          <a:stretch>
            <a:fillRect/>
          </a:stretch>
        </p:blipFill>
        <p:spPr>
          <a:xfrm>
            <a:off x="4787839" y="5153383"/>
            <a:ext cx="55439" cy="88508"/>
          </a:xfrm>
          <a:prstGeom prst="rect">
            <a:avLst/>
          </a:prstGeom>
        </p:spPr>
      </p:pic>
      <p:pic>
        <p:nvPicPr>
          <p:cNvPr id="22" name="Picture 21">
            <a:extLst>
              <a:ext uri="{FF2B5EF4-FFF2-40B4-BE49-F238E27FC236}">
                <a16:creationId xmlns:a16="http://schemas.microsoft.com/office/drawing/2014/main" id="{6EE1D05E-817B-4EA8-9FA2-0E4050CA5D3A}"/>
              </a:ext>
            </a:extLst>
          </p:cNvPr>
          <p:cNvPicPr>
            <a:picLocks noChangeAspect="1"/>
          </p:cNvPicPr>
          <p:nvPr/>
        </p:nvPicPr>
        <p:blipFill>
          <a:blip r:embed="rId6"/>
          <a:stretch>
            <a:fillRect/>
          </a:stretch>
        </p:blipFill>
        <p:spPr>
          <a:xfrm>
            <a:off x="4787838" y="5521488"/>
            <a:ext cx="55439" cy="88508"/>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BFAD20-019A-48FF-BA4E-B79954635384}"/>
                  </a:ext>
                </a:extLst>
              </p:cNvPr>
              <p:cNvSpPr txBox="1"/>
              <p:nvPr/>
            </p:nvSpPr>
            <p:spPr>
              <a:xfrm>
                <a:off x="5140185" y="2956782"/>
                <a:ext cx="5369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𝜑</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d>
                    </m:oMath>
                  </m:oMathPara>
                </a14:m>
                <a:endParaRPr lang="en-AU" dirty="0"/>
              </a:p>
            </p:txBody>
          </p:sp>
        </mc:Choice>
        <mc:Fallback xmlns="">
          <p:sp>
            <p:nvSpPr>
              <p:cNvPr id="23" name="TextBox 22">
                <a:extLst>
                  <a:ext uri="{FF2B5EF4-FFF2-40B4-BE49-F238E27FC236}">
                    <a16:creationId xmlns:a16="http://schemas.microsoft.com/office/drawing/2014/main" id="{C2BFAD20-019A-48FF-BA4E-B79954635384}"/>
                  </a:ext>
                </a:extLst>
              </p:cNvPr>
              <p:cNvSpPr txBox="1">
                <a:spLocks noRot="1" noChangeAspect="1" noMove="1" noResize="1" noEditPoints="1" noAdjustHandles="1" noChangeArrowheads="1" noChangeShapeType="1" noTextEdit="1"/>
              </p:cNvSpPr>
              <p:nvPr/>
            </p:nvSpPr>
            <p:spPr>
              <a:xfrm>
                <a:off x="5140185" y="2956782"/>
                <a:ext cx="536942" cy="276999"/>
              </a:xfrm>
              <a:prstGeom prst="rect">
                <a:avLst/>
              </a:prstGeom>
              <a:blipFill>
                <a:blip r:embed="rId7"/>
                <a:stretch>
                  <a:fillRect l="-10227" b="-26667"/>
                </a:stretch>
              </a:blipFill>
            </p:spPr>
            <p:txBody>
              <a:bodyPr/>
              <a:lstStyle/>
              <a:p>
                <a:r>
                  <a:rPr lang="en-AU">
                    <a:noFill/>
                  </a:rPr>
                  <a:t> </a:t>
                </a:r>
              </a:p>
            </p:txBody>
          </p:sp>
        </mc:Fallback>
      </mc:AlternateContent>
      <p:pic>
        <p:nvPicPr>
          <p:cNvPr id="13" name="Picture 12">
            <a:extLst>
              <a:ext uri="{FF2B5EF4-FFF2-40B4-BE49-F238E27FC236}">
                <a16:creationId xmlns:a16="http://schemas.microsoft.com/office/drawing/2014/main" id="{03456CAC-69AD-4C5C-B0AB-ED47650F6067}"/>
              </a:ext>
            </a:extLst>
          </p:cNvPr>
          <p:cNvPicPr>
            <a:picLocks noChangeAspect="1"/>
          </p:cNvPicPr>
          <p:nvPr/>
        </p:nvPicPr>
        <p:blipFill>
          <a:blip r:embed="rId8"/>
          <a:stretch>
            <a:fillRect/>
          </a:stretch>
        </p:blipFill>
        <p:spPr>
          <a:xfrm>
            <a:off x="683446" y="2173790"/>
            <a:ext cx="478913" cy="1746126"/>
          </a:xfrm>
          <a:prstGeom prst="rect">
            <a:avLst/>
          </a:prstGeom>
        </p:spPr>
      </p:pic>
      <p:pic>
        <p:nvPicPr>
          <p:cNvPr id="25" name="Picture 24">
            <a:extLst>
              <a:ext uri="{FF2B5EF4-FFF2-40B4-BE49-F238E27FC236}">
                <a16:creationId xmlns:a16="http://schemas.microsoft.com/office/drawing/2014/main" id="{B3794B2B-505A-4687-9FF8-D3734A53B6E4}"/>
              </a:ext>
            </a:extLst>
          </p:cNvPr>
          <p:cNvPicPr>
            <a:picLocks noChangeAspect="1"/>
          </p:cNvPicPr>
          <p:nvPr/>
        </p:nvPicPr>
        <p:blipFill>
          <a:blip r:embed="rId8"/>
          <a:stretch>
            <a:fillRect/>
          </a:stretch>
        </p:blipFill>
        <p:spPr>
          <a:xfrm>
            <a:off x="683446" y="4333625"/>
            <a:ext cx="478913" cy="1746126"/>
          </a:xfrm>
          <a:prstGeom prst="rect">
            <a:avLst/>
          </a:prstGeom>
        </p:spPr>
      </p:pic>
      <p:pic>
        <p:nvPicPr>
          <p:cNvPr id="26" name="Picture 25">
            <a:extLst>
              <a:ext uri="{FF2B5EF4-FFF2-40B4-BE49-F238E27FC236}">
                <a16:creationId xmlns:a16="http://schemas.microsoft.com/office/drawing/2014/main" id="{D791E9CB-BE5E-4482-8B36-6B8D13437A15}"/>
              </a:ext>
            </a:extLst>
          </p:cNvPr>
          <p:cNvPicPr>
            <a:picLocks noChangeAspect="1"/>
          </p:cNvPicPr>
          <p:nvPr/>
        </p:nvPicPr>
        <p:blipFill>
          <a:blip r:embed="rId8"/>
          <a:stretch>
            <a:fillRect/>
          </a:stretch>
        </p:blipFill>
        <p:spPr>
          <a:xfrm>
            <a:off x="4615696" y="2072722"/>
            <a:ext cx="478913" cy="1746126"/>
          </a:xfrm>
          <a:prstGeom prst="rect">
            <a:avLst/>
          </a:prstGeom>
        </p:spPr>
      </p:pic>
      <p:cxnSp>
        <p:nvCxnSpPr>
          <p:cNvPr id="4" name="Straight Arrow Connector 3">
            <a:extLst>
              <a:ext uri="{FF2B5EF4-FFF2-40B4-BE49-F238E27FC236}">
                <a16:creationId xmlns:a16="http://schemas.microsoft.com/office/drawing/2014/main" id="{DEF922DB-F12F-4A64-8C47-F3BFEA92BE2D}"/>
              </a:ext>
            </a:extLst>
          </p:cNvPr>
          <p:cNvCxnSpPr>
            <a:cxnSpLocks/>
            <a:stCxn id="8" idx="0"/>
          </p:cNvCxnSpPr>
          <p:nvPr/>
        </p:nvCxnSpPr>
        <p:spPr>
          <a:xfrm flipH="1" flipV="1">
            <a:off x="4283968" y="1768701"/>
            <a:ext cx="1142370" cy="18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58E7F8-B3F7-4108-B85D-0C58596EDB86}"/>
              </a:ext>
            </a:extLst>
          </p:cNvPr>
          <p:cNvSpPr txBox="1"/>
          <p:nvPr/>
        </p:nvSpPr>
        <p:spPr>
          <a:xfrm>
            <a:off x="4094190" y="1955846"/>
            <a:ext cx="2664296" cy="369332"/>
          </a:xfrm>
          <a:prstGeom prst="rect">
            <a:avLst/>
          </a:prstGeom>
          <a:noFill/>
        </p:spPr>
        <p:txBody>
          <a:bodyPr wrap="square" rtlCol="0">
            <a:spAutoFit/>
          </a:bodyPr>
          <a:lstStyle/>
          <a:p>
            <a:r>
              <a:rPr lang="en-AU" dirty="0">
                <a:solidFill>
                  <a:srgbClr val="00CC66"/>
                </a:solidFill>
              </a:rPr>
              <a:t>Use a neural network here</a:t>
            </a:r>
          </a:p>
        </p:txBody>
      </p:sp>
      <p:pic>
        <p:nvPicPr>
          <p:cNvPr id="27" name="Picture 26">
            <a:extLst>
              <a:ext uri="{FF2B5EF4-FFF2-40B4-BE49-F238E27FC236}">
                <a16:creationId xmlns:a16="http://schemas.microsoft.com/office/drawing/2014/main" id="{E5DEEBD3-63E3-48D8-8806-E3BF3019D6CF}"/>
              </a:ext>
            </a:extLst>
          </p:cNvPr>
          <p:cNvPicPr>
            <a:picLocks noChangeAspect="1"/>
          </p:cNvPicPr>
          <p:nvPr/>
        </p:nvPicPr>
        <p:blipFill>
          <a:blip r:embed="rId8"/>
          <a:stretch>
            <a:fillRect/>
          </a:stretch>
        </p:blipFill>
        <p:spPr>
          <a:xfrm>
            <a:off x="4603820" y="4432871"/>
            <a:ext cx="478913" cy="1746126"/>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D990797-2C88-4F57-A7E2-37E284A44C97}"/>
                  </a:ext>
                </a:extLst>
              </p:cNvPr>
              <p:cNvSpPr txBox="1"/>
              <p:nvPr/>
            </p:nvSpPr>
            <p:spPr>
              <a:xfrm>
                <a:off x="5143217" y="5167435"/>
                <a:ext cx="611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𝜑</m:t>
                      </m:r>
                      <m:d>
                        <m:dPr>
                          <m:ctrlPr>
                            <a:rPr lang="en-AU" i="1">
                              <a:latin typeface="Cambria Math" panose="02040503050406030204" pitchFamily="18" charset="0"/>
                              <a:ea typeface="Cambria Math" panose="02040503050406030204" pitchFamily="18" charset="0"/>
                            </a:rPr>
                          </m:ctrlPr>
                        </m:dPr>
                        <m:e>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𝑥</m:t>
                              </m:r>
                            </m:e>
                            <m:sup>
                              <m:r>
                                <a:rPr lang="en-AU" i="1">
                                  <a:latin typeface="Cambria Math" panose="02040503050406030204" pitchFamily="18" charset="0"/>
                                  <a:ea typeface="Cambria Math" panose="02040503050406030204" pitchFamily="18" charset="0"/>
                                </a:rPr>
                                <m:t>′</m:t>
                              </m:r>
                            </m:sup>
                          </m:sSup>
                        </m:e>
                      </m:d>
                    </m:oMath>
                  </m:oMathPara>
                </a14:m>
                <a:endParaRPr lang="en-AU" dirty="0"/>
              </a:p>
            </p:txBody>
          </p:sp>
        </mc:Choice>
        <mc:Fallback xmlns="">
          <p:sp>
            <p:nvSpPr>
              <p:cNvPr id="28" name="TextBox 27">
                <a:extLst>
                  <a:ext uri="{FF2B5EF4-FFF2-40B4-BE49-F238E27FC236}">
                    <a16:creationId xmlns:a16="http://schemas.microsoft.com/office/drawing/2014/main" id="{1D990797-2C88-4F57-A7E2-37E284A44C97}"/>
                  </a:ext>
                </a:extLst>
              </p:cNvPr>
              <p:cNvSpPr txBox="1">
                <a:spLocks noRot="1" noChangeAspect="1" noMove="1" noResize="1" noEditPoints="1" noAdjustHandles="1" noChangeArrowheads="1" noChangeShapeType="1" noTextEdit="1"/>
              </p:cNvSpPr>
              <p:nvPr/>
            </p:nvSpPr>
            <p:spPr>
              <a:xfrm>
                <a:off x="5143217" y="5167435"/>
                <a:ext cx="611449" cy="276999"/>
              </a:xfrm>
              <a:prstGeom prst="rect">
                <a:avLst/>
              </a:prstGeom>
              <a:blipFill>
                <a:blip r:embed="rId9"/>
                <a:stretch>
                  <a:fillRect l="-9000" b="-266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E6929EA-A762-4037-98EA-24BA5B4E8C56}"/>
                  </a:ext>
                </a:extLst>
              </p:cNvPr>
              <p:cNvSpPr txBox="1"/>
              <p:nvPr/>
            </p:nvSpPr>
            <p:spPr>
              <a:xfrm>
                <a:off x="907590" y="2377489"/>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𝑥</m:t>
                          </m:r>
                        </m:e>
                        <m:sub>
                          <m:r>
                            <a:rPr lang="en-AU" b="0" i="1" smtClean="0">
                              <a:latin typeface="Cambria Math" panose="02040503050406030204" pitchFamily="18" charset="0"/>
                            </a:rPr>
                            <m:t>1</m:t>
                          </m:r>
                        </m:sub>
                      </m:sSub>
                    </m:oMath>
                  </m:oMathPara>
                </a14:m>
                <a:endParaRPr lang="en-AU" dirty="0"/>
              </a:p>
            </p:txBody>
          </p:sp>
        </mc:Choice>
        <mc:Fallback xmlns="">
          <p:sp>
            <p:nvSpPr>
              <p:cNvPr id="29" name="TextBox 28">
                <a:extLst>
                  <a:ext uri="{FF2B5EF4-FFF2-40B4-BE49-F238E27FC236}">
                    <a16:creationId xmlns:a16="http://schemas.microsoft.com/office/drawing/2014/main" id="{AE6929EA-A762-4037-98EA-24BA5B4E8C56}"/>
                  </a:ext>
                </a:extLst>
              </p:cNvPr>
              <p:cNvSpPr txBox="1">
                <a:spLocks noRot="1" noChangeAspect="1" noMove="1" noResize="1" noEditPoints="1" noAdjustHandles="1" noChangeArrowheads="1" noChangeShapeType="1" noTextEdit="1"/>
              </p:cNvSpPr>
              <p:nvPr/>
            </p:nvSpPr>
            <p:spPr>
              <a:xfrm>
                <a:off x="907590" y="2377489"/>
                <a:ext cx="276101" cy="276999"/>
              </a:xfrm>
              <a:prstGeom prst="rect">
                <a:avLst/>
              </a:prstGeom>
              <a:blipFill>
                <a:blip r:embed="rId10"/>
                <a:stretch>
                  <a:fillRect l="-13333" r="-6667"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EF0411-F04B-47FC-B5F0-FCF0E25326D7}"/>
                  </a:ext>
                </a:extLst>
              </p:cNvPr>
              <p:cNvSpPr txBox="1"/>
              <p:nvPr/>
            </p:nvSpPr>
            <p:spPr>
              <a:xfrm>
                <a:off x="907590" y="3472108"/>
                <a:ext cx="296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𝑥</m:t>
                          </m:r>
                        </m:e>
                        <m:sub>
                          <m:r>
                            <a:rPr lang="en-AU" b="0" i="1" smtClean="0">
                              <a:latin typeface="Cambria Math" panose="02040503050406030204" pitchFamily="18" charset="0"/>
                            </a:rPr>
                            <m:t>𝑑</m:t>
                          </m:r>
                        </m:sub>
                      </m:sSub>
                    </m:oMath>
                  </m:oMathPara>
                </a14:m>
                <a:endParaRPr lang="en-AU" dirty="0"/>
              </a:p>
            </p:txBody>
          </p:sp>
        </mc:Choice>
        <mc:Fallback xmlns="">
          <p:sp>
            <p:nvSpPr>
              <p:cNvPr id="30" name="TextBox 29">
                <a:extLst>
                  <a:ext uri="{FF2B5EF4-FFF2-40B4-BE49-F238E27FC236}">
                    <a16:creationId xmlns:a16="http://schemas.microsoft.com/office/drawing/2014/main" id="{E2EF0411-F04B-47FC-B5F0-FCF0E25326D7}"/>
                  </a:ext>
                </a:extLst>
              </p:cNvPr>
              <p:cNvSpPr txBox="1">
                <a:spLocks noRot="1" noChangeAspect="1" noMove="1" noResize="1" noEditPoints="1" noAdjustHandles="1" noChangeArrowheads="1" noChangeShapeType="1" noTextEdit="1"/>
              </p:cNvSpPr>
              <p:nvPr/>
            </p:nvSpPr>
            <p:spPr>
              <a:xfrm>
                <a:off x="907590" y="3472108"/>
                <a:ext cx="296363" cy="276999"/>
              </a:xfrm>
              <a:prstGeom prst="rect">
                <a:avLst/>
              </a:prstGeom>
              <a:blipFill>
                <a:blip r:embed="rId11"/>
                <a:stretch>
                  <a:fillRect l="-12500" r="-8333" b="-1777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7E4AD11-3FF5-41DA-BB28-BFEC9D4E0A1B}"/>
                  </a:ext>
                </a:extLst>
              </p:cNvPr>
              <p:cNvSpPr txBox="1"/>
              <p:nvPr/>
            </p:nvSpPr>
            <p:spPr>
              <a:xfrm>
                <a:off x="963600" y="2933273"/>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1" name="TextBox 30">
                <a:extLst>
                  <a:ext uri="{FF2B5EF4-FFF2-40B4-BE49-F238E27FC236}">
                    <a16:creationId xmlns:a16="http://schemas.microsoft.com/office/drawing/2014/main" id="{27E4AD11-3FF5-41DA-BB28-BFEC9D4E0A1B}"/>
                  </a:ext>
                </a:extLst>
              </p:cNvPr>
              <p:cNvSpPr txBox="1">
                <a:spLocks noRot="1" noChangeAspect="1" noMove="1" noResize="1" noEditPoints="1" noAdjustHandles="1" noChangeArrowheads="1" noChangeShapeType="1" noTextEdit="1"/>
              </p:cNvSpPr>
              <p:nvPr/>
            </p:nvSpPr>
            <p:spPr>
              <a:xfrm>
                <a:off x="963600" y="2933273"/>
                <a:ext cx="125034" cy="276999"/>
              </a:xfrm>
              <a:prstGeom prst="rect">
                <a:avLst/>
              </a:prstGeom>
              <a:blipFill>
                <a:blip r:embed="rId12"/>
                <a:stretch>
                  <a:fillRect l="-42857" r="-38095" b="-434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A017CA6-E792-4233-BEF6-9A88D5F47B50}"/>
                  </a:ext>
                </a:extLst>
              </p:cNvPr>
              <p:cNvSpPr txBox="1"/>
              <p:nvPr/>
            </p:nvSpPr>
            <p:spPr>
              <a:xfrm>
                <a:off x="903832" y="4556621"/>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b="0" i="1" smtClean="0">
                              <a:latin typeface="Cambria Math" panose="02040503050406030204" pitchFamily="18" charset="0"/>
                            </a:rPr>
                          </m:ctrlPr>
                        </m:sSubSupPr>
                        <m:e>
                          <m:r>
                            <a:rPr lang="en-AU" b="0" i="1" smtClean="0">
                              <a:latin typeface="Cambria Math" panose="02040503050406030204" pitchFamily="18" charset="0"/>
                            </a:rPr>
                            <m:t>𝑥</m:t>
                          </m:r>
                        </m:e>
                        <m:sub>
                          <m:r>
                            <a:rPr lang="en-AU" b="0" i="1" smtClean="0">
                              <a:latin typeface="Cambria Math" panose="02040503050406030204" pitchFamily="18" charset="0"/>
                            </a:rPr>
                            <m:t>1</m:t>
                          </m:r>
                        </m:sub>
                        <m:sup>
                          <m:r>
                            <a:rPr lang="en-AU" b="0" i="1" smtClean="0">
                              <a:latin typeface="Cambria Math" panose="02040503050406030204" pitchFamily="18" charset="0"/>
                            </a:rPr>
                            <m:t>′</m:t>
                          </m:r>
                        </m:sup>
                      </m:sSubSup>
                    </m:oMath>
                  </m:oMathPara>
                </a14:m>
                <a:endParaRPr lang="en-AU" dirty="0"/>
              </a:p>
            </p:txBody>
          </p:sp>
        </mc:Choice>
        <mc:Fallback xmlns="">
          <p:sp>
            <p:nvSpPr>
              <p:cNvPr id="32" name="TextBox 31">
                <a:extLst>
                  <a:ext uri="{FF2B5EF4-FFF2-40B4-BE49-F238E27FC236}">
                    <a16:creationId xmlns:a16="http://schemas.microsoft.com/office/drawing/2014/main" id="{5A017CA6-E792-4233-BEF6-9A88D5F47B50}"/>
                  </a:ext>
                </a:extLst>
              </p:cNvPr>
              <p:cNvSpPr txBox="1">
                <a:spLocks noRot="1" noChangeAspect="1" noMove="1" noResize="1" noEditPoints="1" noAdjustHandles="1" noChangeArrowheads="1" noChangeShapeType="1" noTextEdit="1"/>
              </p:cNvSpPr>
              <p:nvPr/>
            </p:nvSpPr>
            <p:spPr>
              <a:xfrm>
                <a:off x="903832" y="4556621"/>
                <a:ext cx="276101" cy="276999"/>
              </a:xfrm>
              <a:prstGeom prst="rect">
                <a:avLst/>
              </a:prstGeom>
              <a:blipFill>
                <a:blip r:embed="rId13"/>
                <a:stretch>
                  <a:fillRect l="-13043" r="-6522" b="-17391"/>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F9E0EF7-6B9F-4492-8535-D40035FCB9DF}"/>
                  </a:ext>
                </a:extLst>
              </p:cNvPr>
              <p:cNvSpPr txBox="1"/>
              <p:nvPr/>
            </p:nvSpPr>
            <p:spPr>
              <a:xfrm>
                <a:off x="903832" y="5651240"/>
                <a:ext cx="296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AU" i="1" smtClean="0">
                              <a:latin typeface="Cambria Math" panose="02040503050406030204" pitchFamily="18" charset="0"/>
                            </a:rPr>
                          </m:ctrlPr>
                        </m:sSubSupPr>
                        <m:e>
                          <m:r>
                            <a:rPr lang="en-AU" i="1">
                              <a:latin typeface="Cambria Math" panose="02040503050406030204" pitchFamily="18" charset="0"/>
                            </a:rPr>
                            <m:t>𝑥</m:t>
                          </m:r>
                        </m:e>
                        <m:sub>
                          <m:r>
                            <a:rPr lang="en-AU" b="0" i="1" smtClean="0">
                              <a:latin typeface="Cambria Math" panose="02040503050406030204" pitchFamily="18" charset="0"/>
                            </a:rPr>
                            <m:t>𝑑</m:t>
                          </m:r>
                        </m:sub>
                        <m:sup>
                          <m:r>
                            <a:rPr lang="en-AU" i="1">
                              <a:latin typeface="Cambria Math" panose="02040503050406030204" pitchFamily="18" charset="0"/>
                            </a:rPr>
                            <m:t>′</m:t>
                          </m:r>
                        </m:sup>
                      </m:sSubSup>
                    </m:oMath>
                  </m:oMathPara>
                </a14:m>
                <a:endParaRPr lang="en-AU" dirty="0"/>
              </a:p>
            </p:txBody>
          </p:sp>
        </mc:Choice>
        <mc:Fallback xmlns="">
          <p:sp>
            <p:nvSpPr>
              <p:cNvPr id="33" name="TextBox 32">
                <a:extLst>
                  <a:ext uri="{FF2B5EF4-FFF2-40B4-BE49-F238E27FC236}">
                    <a16:creationId xmlns:a16="http://schemas.microsoft.com/office/drawing/2014/main" id="{9F9E0EF7-6B9F-4492-8535-D40035FCB9DF}"/>
                  </a:ext>
                </a:extLst>
              </p:cNvPr>
              <p:cNvSpPr txBox="1">
                <a:spLocks noRot="1" noChangeAspect="1" noMove="1" noResize="1" noEditPoints="1" noAdjustHandles="1" noChangeArrowheads="1" noChangeShapeType="1" noTextEdit="1"/>
              </p:cNvSpPr>
              <p:nvPr/>
            </p:nvSpPr>
            <p:spPr>
              <a:xfrm>
                <a:off x="903832" y="5651240"/>
                <a:ext cx="296363" cy="276999"/>
              </a:xfrm>
              <a:prstGeom prst="rect">
                <a:avLst/>
              </a:prstGeom>
              <a:blipFill>
                <a:blip r:embed="rId14"/>
                <a:stretch>
                  <a:fillRect l="-12245" r="-6122" b="-20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8B1391D-4DA8-4C91-9ACB-D188829604AD}"/>
                  </a:ext>
                </a:extLst>
              </p:cNvPr>
              <p:cNvSpPr txBox="1"/>
              <p:nvPr/>
            </p:nvSpPr>
            <p:spPr>
              <a:xfrm>
                <a:off x="959842" y="5112405"/>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4" name="TextBox 33">
                <a:extLst>
                  <a:ext uri="{FF2B5EF4-FFF2-40B4-BE49-F238E27FC236}">
                    <a16:creationId xmlns:a16="http://schemas.microsoft.com/office/drawing/2014/main" id="{D8B1391D-4DA8-4C91-9ACB-D188829604AD}"/>
                  </a:ext>
                </a:extLst>
              </p:cNvPr>
              <p:cNvSpPr txBox="1">
                <a:spLocks noRot="1" noChangeAspect="1" noMove="1" noResize="1" noEditPoints="1" noAdjustHandles="1" noChangeArrowheads="1" noChangeShapeType="1" noTextEdit="1"/>
              </p:cNvSpPr>
              <p:nvPr/>
            </p:nvSpPr>
            <p:spPr>
              <a:xfrm>
                <a:off x="959842" y="5112405"/>
                <a:ext cx="125034" cy="276999"/>
              </a:xfrm>
              <a:prstGeom prst="rect">
                <a:avLst/>
              </a:prstGeom>
              <a:blipFill>
                <a:blip r:embed="rId15"/>
                <a:stretch>
                  <a:fillRect l="-42857" r="-38095" b="-66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2E50374-850E-4AE0-971C-E73B10A104D2}"/>
                  </a:ext>
                </a:extLst>
              </p:cNvPr>
              <p:cNvSpPr txBox="1"/>
              <p:nvPr/>
            </p:nvSpPr>
            <p:spPr>
              <a:xfrm>
                <a:off x="4628447" y="2566825"/>
                <a:ext cx="6423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i="1" smtClean="0">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𝜑</m:t>
                          </m:r>
                        </m:e>
                        <m:sup>
                          <m:r>
                            <a:rPr lang="en-AU" b="0" i="1" smtClean="0">
                              <a:latin typeface="Cambria Math" panose="02040503050406030204" pitchFamily="18" charset="0"/>
                              <a:ea typeface="Cambria Math" panose="02040503050406030204" pitchFamily="18" charset="0"/>
                            </a:rPr>
                            <m:t>1</m:t>
                          </m:r>
                        </m:sup>
                      </m:sSup>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r>
                        <a:rPr lang="en-AU" b="0" i="1"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5" name="TextBox 34">
                <a:extLst>
                  <a:ext uri="{FF2B5EF4-FFF2-40B4-BE49-F238E27FC236}">
                    <a16:creationId xmlns:a16="http://schemas.microsoft.com/office/drawing/2014/main" id="{E2E50374-850E-4AE0-971C-E73B10A104D2}"/>
                  </a:ext>
                </a:extLst>
              </p:cNvPr>
              <p:cNvSpPr txBox="1">
                <a:spLocks noRot="1" noChangeAspect="1" noMove="1" noResize="1" noEditPoints="1" noAdjustHandles="1" noChangeArrowheads="1" noChangeShapeType="1" noTextEdit="1"/>
              </p:cNvSpPr>
              <p:nvPr/>
            </p:nvSpPr>
            <p:spPr>
              <a:xfrm>
                <a:off x="4628447" y="2566825"/>
                <a:ext cx="642355" cy="276999"/>
              </a:xfrm>
              <a:prstGeom prst="rect">
                <a:avLst/>
              </a:prstGeom>
              <a:blipFill>
                <a:blip r:embed="rId16"/>
                <a:stretch>
                  <a:fillRect l="-8491" t="-4348" r="-12264" b="-3260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F49AE68-F916-4AAC-B0E2-59FBCC42D4F2}"/>
                  </a:ext>
                </a:extLst>
              </p:cNvPr>
              <p:cNvSpPr txBox="1"/>
              <p:nvPr/>
            </p:nvSpPr>
            <p:spPr>
              <a:xfrm>
                <a:off x="4615696" y="3299043"/>
                <a:ext cx="6573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i="1" smtClean="0">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𝜑</m:t>
                          </m:r>
                        </m:e>
                        <m:sup>
                          <m:r>
                            <a:rPr lang="en-AU" b="0" i="1" smtClean="0">
                              <a:latin typeface="Cambria Math" panose="02040503050406030204" pitchFamily="18" charset="0"/>
                              <a:ea typeface="Cambria Math" panose="02040503050406030204" pitchFamily="18" charset="0"/>
                            </a:rPr>
                            <m:t>𝑝</m:t>
                          </m:r>
                        </m:sup>
                      </m:sSup>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6" name="TextBox 35">
                <a:extLst>
                  <a:ext uri="{FF2B5EF4-FFF2-40B4-BE49-F238E27FC236}">
                    <a16:creationId xmlns:a16="http://schemas.microsoft.com/office/drawing/2014/main" id="{7F49AE68-F916-4AAC-B0E2-59FBCC42D4F2}"/>
                  </a:ext>
                </a:extLst>
              </p:cNvPr>
              <p:cNvSpPr txBox="1">
                <a:spLocks noRot="1" noChangeAspect="1" noMove="1" noResize="1" noEditPoints="1" noAdjustHandles="1" noChangeArrowheads="1" noChangeShapeType="1" noTextEdit="1"/>
              </p:cNvSpPr>
              <p:nvPr/>
            </p:nvSpPr>
            <p:spPr>
              <a:xfrm>
                <a:off x="4615696" y="3299043"/>
                <a:ext cx="657359" cy="276999"/>
              </a:xfrm>
              <a:prstGeom prst="rect">
                <a:avLst/>
              </a:prstGeom>
              <a:blipFill>
                <a:blip r:embed="rId17"/>
                <a:stretch>
                  <a:fillRect l="-8333" t="-2174" r="-12037" b="-3260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2C1ACB8-CCAD-4F66-8F1F-A90764883B02}"/>
                  </a:ext>
                </a:extLst>
              </p:cNvPr>
              <p:cNvSpPr txBox="1"/>
              <p:nvPr/>
            </p:nvSpPr>
            <p:spPr>
              <a:xfrm>
                <a:off x="4670676" y="2974687"/>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7" name="TextBox 36">
                <a:extLst>
                  <a:ext uri="{FF2B5EF4-FFF2-40B4-BE49-F238E27FC236}">
                    <a16:creationId xmlns:a16="http://schemas.microsoft.com/office/drawing/2014/main" id="{82C1ACB8-CCAD-4F66-8F1F-A90764883B02}"/>
                  </a:ext>
                </a:extLst>
              </p:cNvPr>
              <p:cNvSpPr txBox="1">
                <a:spLocks noRot="1" noChangeAspect="1" noMove="1" noResize="1" noEditPoints="1" noAdjustHandles="1" noChangeArrowheads="1" noChangeShapeType="1" noTextEdit="1"/>
              </p:cNvSpPr>
              <p:nvPr/>
            </p:nvSpPr>
            <p:spPr>
              <a:xfrm>
                <a:off x="4670676" y="2974687"/>
                <a:ext cx="125034" cy="276999"/>
              </a:xfrm>
              <a:prstGeom prst="rect">
                <a:avLst/>
              </a:prstGeom>
              <a:blipFill>
                <a:blip r:embed="rId18"/>
                <a:stretch>
                  <a:fillRect l="-42857" r="-38095" b="-66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0CC1E78-6507-49B7-8112-E1B027FC2BDC}"/>
                  </a:ext>
                </a:extLst>
              </p:cNvPr>
              <p:cNvSpPr txBox="1"/>
              <p:nvPr/>
            </p:nvSpPr>
            <p:spPr>
              <a:xfrm>
                <a:off x="4613828" y="4740232"/>
                <a:ext cx="716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𝜑</m:t>
                          </m:r>
                        </m:e>
                        <m:sup>
                          <m:r>
                            <a:rPr lang="en-AU" i="1">
                              <a:latin typeface="Cambria Math" panose="02040503050406030204" pitchFamily="18" charset="0"/>
                              <a:ea typeface="Cambria Math" panose="02040503050406030204" pitchFamily="18" charset="0"/>
                            </a:rPr>
                            <m:t>1</m:t>
                          </m:r>
                        </m:sup>
                      </m:sSup>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rPr>
                          </m:ctrlPr>
                        </m:sSupPr>
                        <m:e>
                          <m:r>
                            <a:rPr lang="en-AU" i="1">
                              <a:latin typeface="Cambria Math" panose="02040503050406030204" pitchFamily="18" charset="0"/>
                            </a:rPr>
                            <m:t>𝑥</m:t>
                          </m:r>
                        </m:e>
                        <m:sup>
                          <m:r>
                            <a:rPr lang="en-AU" i="1">
                              <a:latin typeface="Cambria Math" panose="02040503050406030204" pitchFamily="18" charset="0"/>
                            </a:rPr>
                            <m:t>′</m:t>
                          </m:r>
                        </m:sup>
                      </m:sSup>
                      <m:r>
                        <a:rPr lang="en-AU" i="1">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8" name="TextBox 37">
                <a:extLst>
                  <a:ext uri="{FF2B5EF4-FFF2-40B4-BE49-F238E27FC236}">
                    <a16:creationId xmlns:a16="http://schemas.microsoft.com/office/drawing/2014/main" id="{F0CC1E78-6507-49B7-8112-E1B027FC2BDC}"/>
                  </a:ext>
                </a:extLst>
              </p:cNvPr>
              <p:cNvSpPr txBox="1">
                <a:spLocks noRot="1" noChangeAspect="1" noMove="1" noResize="1" noEditPoints="1" noAdjustHandles="1" noChangeArrowheads="1" noChangeShapeType="1" noTextEdit="1"/>
              </p:cNvSpPr>
              <p:nvPr/>
            </p:nvSpPr>
            <p:spPr>
              <a:xfrm>
                <a:off x="4613828" y="4740232"/>
                <a:ext cx="716863" cy="276999"/>
              </a:xfrm>
              <a:prstGeom prst="rect">
                <a:avLst/>
              </a:prstGeom>
              <a:blipFill>
                <a:blip r:embed="rId19"/>
                <a:stretch>
                  <a:fillRect l="-7692" t="-4444" r="-12821" b="-3555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6094283-18E0-4ECB-BD9C-D42E31AE4E30}"/>
                  </a:ext>
                </a:extLst>
              </p:cNvPr>
              <p:cNvSpPr txBox="1"/>
              <p:nvPr/>
            </p:nvSpPr>
            <p:spPr>
              <a:xfrm>
                <a:off x="4603820" y="5489744"/>
                <a:ext cx="7318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AU" i="1" smtClean="0">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𝜑</m:t>
                          </m:r>
                        </m:e>
                        <m:sup>
                          <m:r>
                            <a:rPr lang="en-AU" b="0" i="1" smtClean="0">
                              <a:latin typeface="Cambria Math" panose="02040503050406030204" pitchFamily="18" charset="0"/>
                              <a:ea typeface="Cambria Math" panose="02040503050406030204" pitchFamily="18" charset="0"/>
                            </a:rPr>
                            <m:t>𝑝</m:t>
                          </m:r>
                        </m:sup>
                      </m:sSup>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rPr>
                          </m:ctrlPr>
                        </m:sSupPr>
                        <m:e>
                          <m:r>
                            <a:rPr lang="en-AU" i="1">
                              <a:latin typeface="Cambria Math" panose="02040503050406030204" pitchFamily="18" charset="0"/>
                            </a:rPr>
                            <m:t>𝑥</m:t>
                          </m:r>
                        </m:e>
                        <m:sup>
                          <m:r>
                            <a:rPr lang="en-AU" i="1">
                              <a:latin typeface="Cambria Math" panose="02040503050406030204" pitchFamily="18" charset="0"/>
                            </a:rPr>
                            <m:t>′</m:t>
                          </m:r>
                        </m:sup>
                      </m:sSup>
                      <m:r>
                        <a:rPr lang="en-AU" i="1">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39" name="TextBox 38">
                <a:extLst>
                  <a:ext uri="{FF2B5EF4-FFF2-40B4-BE49-F238E27FC236}">
                    <a16:creationId xmlns:a16="http://schemas.microsoft.com/office/drawing/2014/main" id="{E6094283-18E0-4ECB-BD9C-D42E31AE4E30}"/>
                  </a:ext>
                </a:extLst>
              </p:cNvPr>
              <p:cNvSpPr txBox="1">
                <a:spLocks noRot="1" noChangeAspect="1" noMove="1" noResize="1" noEditPoints="1" noAdjustHandles="1" noChangeArrowheads="1" noChangeShapeType="1" noTextEdit="1"/>
              </p:cNvSpPr>
              <p:nvPr/>
            </p:nvSpPr>
            <p:spPr>
              <a:xfrm>
                <a:off x="4603820" y="5489744"/>
                <a:ext cx="731867" cy="276999"/>
              </a:xfrm>
              <a:prstGeom prst="rect">
                <a:avLst/>
              </a:prstGeom>
              <a:blipFill>
                <a:blip r:embed="rId20"/>
                <a:stretch>
                  <a:fillRect l="-7500" t="-4444" r="-11667" b="-3555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DA8138A-F6C7-4DD7-9348-774A0A393B7E}"/>
                  </a:ext>
                </a:extLst>
              </p:cNvPr>
              <p:cNvSpPr txBox="1"/>
              <p:nvPr/>
            </p:nvSpPr>
            <p:spPr>
              <a:xfrm>
                <a:off x="4664838" y="5153383"/>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m:t>
                      </m:r>
                    </m:oMath>
                  </m:oMathPara>
                </a14:m>
                <a:endParaRPr lang="en-AU" dirty="0"/>
              </a:p>
            </p:txBody>
          </p:sp>
        </mc:Choice>
        <mc:Fallback xmlns="">
          <p:sp>
            <p:nvSpPr>
              <p:cNvPr id="40" name="TextBox 39">
                <a:extLst>
                  <a:ext uri="{FF2B5EF4-FFF2-40B4-BE49-F238E27FC236}">
                    <a16:creationId xmlns:a16="http://schemas.microsoft.com/office/drawing/2014/main" id="{6DA8138A-F6C7-4DD7-9348-774A0A393B7E}"/>
                  </a:ext>
                </a:extLst>
              </p:cNvPr>
              <p:cNvSpPr txBox="1">
                <a:spLocks noRot="1" noChangeAspect="1" noMove="1" noResize="1" noEditPoints="1" noAdjustHandles="1" noChangeArrowheads="1" noChangeShapeType="1" noTextEdit="1"/>
              </p:cNvSpPr>
              <p:nvPr/>
            </p:nvSpPr>
            <p:spPr>
              <a:xfrm>
                <a:off x="4664838" y="5153383"/>
                <a:ext cx="125034" cy="276999"/>
              </a:xfrm>
              <a:prstGeom prst="rect">
                <a:avLst/>
              </a:prstGeom>
              <a:blipFill>
                <a:blip r:embed="rId21"/>
                <a:stretch>
                  <a:fillRect l="-42857" r="-38095" b="-4348"/>
                </a:stretch>
              </a:blipFill>
            </p:spPr>
            <p:txBody>
              <a:bodyPr/>
              <a:lstStyle/>
              <a:p>
                <a:r>
                  <a:rPr lang="en-AU">
                    <a:noFill/>
                  </a:rPr>
                  <a:t> </a:t>
                </a:r>
              </a:p>
            </p:txBody>
          </p:sp>
        </mc:Fallback>
      </mc:AlternateContent>
      <p:cxnSp>
        <p:nvCxnSpPr>
          <p:cNvPr id="41" name="Straight Arrow Connector 40">
            <a:extLst>
              <a:ext uri="{FF2B5EF4-FFF2-40B4-BE49-F238E27FC236}">
                <a16:creationId xmlns:a16="http://schemas.microsoft.com/office/drawing/2014/main" id="{4E25083F-67E4-4DD4-ACC2-00B4EC3A8E66}"/>
              </a:ext>
            </a:extLst>
          </p:cNvPr>
          <p:cNvCxnSpPr>
            <a:cxnSpLocks/>
            <a:stCxn id="23" idx="3"/>
          </p:cNvCxnSpPr>
          <p:nvPr/>
        </p:nvCxnSpPr>
        <p:spPr>
          <a:xfrm>
            <a:off x="5677127" y="3095282"/>
            <a:ext cx="801394" cy="768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FEEF6D-7603-42FB-852B-D53AE52CA664}"/>
              </a:ext>
            </a:extLst>
          </p:cNvPr>
          <p:cNvCxnSpPr>
            <a:cxnSpLocks/>
            <a:stCxn id="28" idx="3"/>
          </p:cNvCxnSpPr>
          <p:nvPr/>
        </p:nvCxnSpPr>
        <p:spPr>
          <a:xfrm flipV="1">
            <a:off x="5754666" y="4229918"/>
            <a:ext cx="731848" cy="1076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0C5EAC9C-0DB5-47E7-8E6F-E47C790881CF}"/>
                  </a:ext>
                </a:extLst>
              </p:cNvPr>
              <p:cNvSpPr/>
              <p:nvPr/>
            </p:nvSpPr>
            <p:spPr>
              <a:xfrm>
                <a:off x="6470678" y="3892406"/>
                <a:ext cx="370935" cy="3816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AU" i="1">
                              <a:latin typeface="Cambria Math" panose="02040503050406030204" pitchFamily="18" charset="0"/>
                            </a:rPr>
                          </m:ctrlPr>
                        </m:accPr>
                        <m:e>
                          <m:r>
                            <a:rPr lang="en-AU" i="1">
                              <a:latin typeface="Cambria Math" panose="02040503050406030204" pitchFamily="18" charset="0"/>
                            </a:rPr>
                            <m:t>𝑘</m:t>
                          </m:r>
                        </m:e>
                      </m:acc>
                    </m:oMath>
                  </m:oMathPara>
                </a14:m>
                <a:endParaRPr lang="en-AU" dirty="0"/>
              </a:p>
            </p:txBody>
          </p:sp>
        </mc:Choice>
        <mc:Fallback xmlns="">
          <p:sp>
            <p:nvSpPr>
              <p:cNvPr id="44" name="Rectangle 43">
                <a:extLst>
                  <a:ext uri="{FF2B5EF4-FFF2-40B4-BE49-F238E27FC236}">
                    <a16:creationId xmlns:a16="http://schemas.microsoft.com/office/drawing/2014/main" id="{0C5EAC9C-0DB5-47E7-8E6F-E47C790881CF}"/>
                  </a:ext>
                </a:extLst>
              </p:cNvPr>
              <p:cNvSpPr>
                <a:spLocks noRot="1" noChangeAspect="1" noMove="1" noResize="1" noEditPoints="1" noAdjustHandles="1" noChangeArrowheads="1" noChangeShapeType="1" noTextEdit="1"/>
              </p:cNvSpPr>
              <p:nvPr/>
            </p:nvSpPr>
            <p:spPr>
              <a:xfrm>
                <a:off x="6470678" y="3892406"/>
                <a:ext cx="370935" cy="381643"/>
              </a:xfrm>
              <a:prstGeom prst="rect">
                <a:avLst/>
              </a:prstGeom>
              <a:blipFill>
                <a:blip r:embed="rId22"/>
                <a:stretch>
                  <a:fillRect t="-4839" r="-983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0ED7451-257E-4001-8BA8-A1C6CE8298E7}"/>
                  </a:ext>
                </a:extLst>
              </p:cNvPr>
              <p:cNvSpPr txBox="1"/>
              <p:nvPr/>
            </p:nvSpPr>
            <p:spPr>
              <a:xfrm>
                <a:off x="6012160" y="4755467"/>
                <a:ext cx="3186737" cy="1489639"/>
              </a:xfrm>
              <a:prstGeom prst="rect">
                <a:avLst/>
              </a:prstGeom>
              <a:noFill/>
            </p:spPr>
            <p:txBody>
              <a:bodyPr wrap="square" rtlCol="0">
                <a:spAutoFit/>
              </a:bodyPr>
              <a:lstStyle/>
              <a:p>
                <a:r>
                  <a:rPr lang="en-AU" dirty="0">
                    <a:solidFill>
                      <a:srgbClr val="00CC66"/>
                    </a:solidFill>
                  </a:rPr>
                  <a:t>The kernel hyperparameters of </a:t>
                </a:r>
                <a14:m>
                  <m:oMath xmlns:m="http://schemas.openxmlformats.org/officeDocument/2006/math">
                    <m:acc>
                      <m:accPr>
                        <m:chr m:val="̃"/>
                        <m:ctrlPr>
                          <a:rPr lang="en-AU" i="1">
                            <a:latin typeface="Cambria Math" panose="02040503050406030204" pitchFamily="18" charset="0"/>
                          </a:rPr>
                        </m:ctrlPr>
                      </m:accPr>
                      <m:e>
                        <m:r>
                          <a:rPr lang="en-AU" i="1">
                            <a:latin typeface="Cambria Math" panose="02040503050406030204" pitchFamily="18" charset="0"/>
                          </a:rPr>
                          <m:t>𝑘</m:t>
                        </m:r>
                      </m:e>
                    </m:acc>
                  </m:oMath>
                </a14:m>
                <a:r>
                  <a:rPr lang="en-AU" dirty="0">
                    <a:solidFill>
                      <a:srgbClr val="00CC66"/>
                    </a:solidFill>
                  </a:rPr>
                  <a:t> and the neural network weights and biases of </a:t>
                </a:r>
                <a14:m>
                  <m:oMath xmlns:m="http://schemas.openxmlformats.org/officeDocument/2006/math">
                    <m:r>
                      <a:rPr lang="en-AU" i="1">
                        <a:latin typeface="Cambria Math" panose="02040503050406030204" pitchFamily="18" charset="0"/>
                        <a:ea typeface="Cambria Math" panose="02040503050406030204" pitchFamily="18" charset="0"/>
                      </a:rPr>
                      <m:t>𝜑</m:t>
                    </m:r>
                  </m:oMath>
                </a14:m>
                <a:r>
                  <a:rPr lang="en-AU" dirty="0">
                    <a:solidFill>
                      <a:srgbClr val="00CC66"/>
                    </a:solidFill>
                  </a:rPr>
                  <a:t> now both become part of the kernel hyperparameters of </a:t>
                </a:r>
                <a14:m>
                  <m:oMath xmlns:m="http://schemas.openxmlformats.org/officeDocument/2006/math">
                    <m:r>
                      <a:rPr lang="en-AU" i="1">
                        <a:latin typeface="Cambria Math" panose="02040503050406030204" pitchFamily="18" charset="0"/>
                      </a:rPr>
                      <m:t>𝑘</m:t>
                    </m:r>
                  </m:oMath>
                </a14:m>
                <a:r>
                  <a:rPr lang="en-AU" dirty="0">
                    <a:solidFill>
                      <a:srgbClr val="00CC66"/>
                    </a:solidFill>
                  </a:rPr>
                  <a:t> </a:t>
                </a:r>
              </a:p>
            </p:txBody>
          </p:sp>
        </mc:Choice>
        <mc:Fallback xmlns="">
          <p:sp>
            <p:nvSpPr>
              <p:cNvPr id="51" name="TextBox 50">
                <a:extLst>
                  <a:ext uri="{FF2B5EF4-FFF2-40B4-BE49-F238E27FC236}">
                    <a16:creationId xmlns:a16="http://schemas.microsoft.com/office/drawing/2014/main" id="{B0ED7451-257E-4001-8BA8-A1C6CE8298E7}"/>
                  </a:ext>
                </a:extLst>
              </p:cNvPr>
              <p:cNvSpPr txBox="1">
                <a:spLocks noRot="1" noChangeAspect="1" noMove="1" noResize="1" noEditPoints="1" noAdjustHandles="1" noChangeArrowheads="1" noChangeShapeType="1" noTextEdit="1"/>
              </p:cNvSpPr>
              <p:nvPr/>
            </p:nvSpPr>
            <p:spPr>
              <a:xfrm>
                <a:off x="6012160" y="4755467"/>
                <a:ext cx="3186737" cy="1489639"/>
              </a:xfrm>
              <a:prstGeom prst="rect">
                <a:avLst/>
              </a:prstGeom>
              <a:blipFill>
                <a:blip r:embed="rId25"/>
                <a:stretch>
                  <a:fillRect l="-1530" t="-2049" r="-382" b="-5738"/>
                </a:stretch>
              </a:blipFill>
            </p:spPr>
            <p:txBody>
              <a:bodyPr/>
              <a:lstStyle/>
              <a:p>
                <a:r>
                  <a:rPr lang="en-AU">
                    <a:noFill/>
                  </a:rPr>
                  <a:t> </a:t>
                </a:r>
              </a:p>
            </p:txBody>
          </p:sp>
        </mc:Fallback>
      </mc:AlternateContent>
      <p:sp>
        <p:nvSpPr>
          <p:cNvPr id="45" name="Footer Placeholder 1">
            <a:extLst>
              <a:ext uri="{FF2B5EF4-FFF2-40B4-BE49-F238E27FC236}">
                <a16:creationId xmlns:a16="http://schemas.microsoft.com/office/drawing/2014/main" id="{18E5B678-8EBE-41AD-ADE6-0C3EBC202079}"/>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46" name="Slide Number Placeholder 4">
            <a:extLst>
              <a:ext uri="{FF2B5EF4-FFF2-40B4-BE49-F238E27FC236}">
                <a16:creationId xmlns:a16="http://schemas.microsoft.com/office/drawing/2014/main" id="{C8BD94FD-14EB-430A-817A-DD14FA640A39}"/>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53</a:t>
            </a:fld>
            <a:r>
              <a:rPr lang="en-AU" altLang="en-US" sz="1400" dirty="0">
                <a:solidFill>
                  <a:schemeClr val="bg1"/>
                </a:solidFill>
              </a:rPr>
              <a:t>  |</a:t>
            </a:r>
          </a:p>
        </p:txBody>
      </p:sp>
    </p:spTree>
    <p:extLst>
      <p:ext uri="{BB962C8B-B14F-4D97-AF65-F5344CB8AC3E}">
        <p14:creationId xmlns:p14="http://schemas.microsoft.com/office/powerpoint/2010/main" val="519485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a:extLst>
              <a:ext uri="{FF2B5EF4-FFF2-40B4-BE49-F238E27FC236}">
                <a16:creationId xmlns:a16="http://schemas.microsoft.com/office/drawing/2014/main" id="{63477745-9C72-4A06-A4FB-A0411A48E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1238250"/>
            <a:ext cx="43815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E7A42764-751A-49A9-847D-BC6D1528F80C}"/>
              </a:ext>
            </a:extLst>
          </p:cNvPr>
          <p:cNvSpPr txBox="1">
            <a:spLocks/>
          </p:cNvSpPr>
          <p:nvPr/>
        </p:nvSpPr>
        <p:spPr>
          <a:xfrm>
            <a:off x="358775" y="274638"/>
            <a:ext cx="7021513" cy="852487"/>
          </a:xfrm>
          <a:prstGeom prst="rect">
            <a:avLst/>
          </a:prstGeom>
        </p:spPr>
        <p:txBody>
          <a:bodyPr/>
          <a:lstStyle>
            <a:lvl1pPr algn="l" rtl="0" eaLnBrk="0" fontAlgn="base" hangingPunct="0">
              <a:spcBef>
                <a:spcPct val="0"/>
              </a:spcBef>
              <a:spcAft>
                <a:spcPct val="0"/>
              </a:spcAft>
              <a:defRPr sz="3600" b="1" kern="1200">
                <a:solidFill>
                  <a:schemeClr val="tx1"/>
                </a:solidFill>
                <a:latin typeface="+mj-lt"/>
                <a:ea typeface="MS PGothic" pitchFamily="34" charset="-128"/>
                <a:cs typeface="MS PGothic" charset="0"/>
              </a:defRPr>
            </a:lvl1pPr>
            <a:lvl2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2pPr>
            <a:lvl3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3pPr>
            <a:lvl4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4pPr>
            <a:lvl5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5pPr>
            <a:lvl6pPr marL="457200" algn="l" rtl="0" fontAlgn="base">
              <a:spcBef>
                <a:spcPct val="0"/>
              </a:spcBef>
              <a:spcAft>
                <a:spcPct val="0"/>
              </a:spcAft>
              <a:defRPr sz="3600" b="1">
                <a:solidFill>
                  <a:schemeClr val="tx1"/>
                </a:solidFill>
                <a:latin typeface="Calibri" charset="0"/>
                <a:ea typeface="ＭＳ Ｐゴシック" charset="0"/>
                <a:cs typeface="ＭＳ Ｐゴシック" charset="0"/>
              </a:defRPr>
            </a:lvl6pPr>
            <a:lvl7pPr marL="914400" algn="l" rtl="0" fontAlgn="base">
              <a:spcBef>
                <a:spcPct val="0"/>
              </a:spcBef>
              <a:spcAft>
                <a:spcPct val="0"/>
              </a:spcAft>
              <a:defRPr sz="3600" b="1">
                <a:solidFill>
                  <a:schemeClr val="tx1"/>
                </a:solidFill>
                <a:latin typeface="Calibri" charset="0"/>
                <a:ea typeface="ＭＳ Ｐゴシック" charset="0"/>
                <a:cs typeface="ＭＳ Ｐゴシック" charset="0"/>
              </a:defRPr>
            </a:lvl7pPr>
            <a:lvl8pPr marL="1371600" algn="l" rtl="0" fontAlgn="base">
              <a:spcBef>
                <a:spcPct val="0"/>
              </a:spcBef>
              <a:spcAft>
                <a:spcPct val="0"/>
              </a:spcAft>
              <a:defRPr sz="3600" b="1">
                <a:solidFill>
                  <a:schemeClr val="tx1"/>
                </a:solidFill>
                <a:latin typeface="Calibri" charset="0"/>
                <a:ea typeface="ＭＳ Ｐゴシック" charset="0"/>
                <a:cs typeface="ＭＳ Ｐゴシック" charset="0"/>
              </a:defRPr>
            </a:lvl8pPr>
            <a:lvl9pPr marL="1828800" algn="l" rtl="0" fontAlgn="base">
              <a:spcBef>
                <a:spcPct val="0"/>
              </a:spcBef>
              <a:spcAft>
                <a:spcPct val="0"/>
              </a:spcAft>
              <a:defRPr sz="3600" b="1">
                <a:solidFill>
                  <a:schemeClr val="tx1"/>
                </a:solidFill>
                <a:latin typeface="Calibri" charset="0"/>
                <a:ea typeface="ＭＳ Ｐゴシック" charset="0"/>
                <a:cs typeface="ＭＳ Ｐゴシック" charset="0"/>
              </a:defRPr>
            </a:lvl9pPr>
          </a:lstStyle>
          <a:p>
            <a:r>
              <a:rPr lang="en-AU" altLang="en-US" dirty="0"/>
              <a:t>Toy Example: Three Tailed Spiral</a:t>
            </a:r>
          </a:p>
        </p:txBody>
      </p:sp>
      <p:sp>
        <p:nvSpPr>
          <p:cNvPr id="8" name="Footer Placeholder 1">
            <a:extLst>
              <a:ext uri="{FF2B5EF4-FFF2-40B4-BE49-F238E27FC236}">
                <a16:creationId xmlns:a16="http://schemas.microsoft.com/office/drawing/2014/main" id="{2316447F-31DA-4076-BB87-4E301D2A5F5C}"/>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9" name="Slide Number Placeholder 4">
            <a:extLst>
              <a:ext uri="{FF2B5EF4-FFF2-40B4-BE49-F238E27FC236}">
                <a16:creationId xmlns:a16="http://schemas.microsoft.com/office/drawing/2014/main" id="{F09DB71A-63F0-452C-909C-54BF8C2E0DCC}"/>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54</a:t>
            </a:fld>
            <a:r>
              <a:rPr lang="en-AU" altLang="en-US" sz="1400" dirty="0">
                <a:solidFill>
                  <a:schemeClr val="bg1"/>
                </a:solidFill>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a:extLst>
              <a:ext uri="{FF2B5EF4-FFF2-40B4-BE49-F238E27FC236}">
                <a16:creationId xmlns:a16="http://schemas.microsoft.com/office/drawing/2014/main" id="{6CD4FEAF-D461-4A86-9653-6082E06C44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250" y="1238250"/>
            <a:ext cx="43815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spiral_all.avi">
            <a:hlinkClick r:id="" action="ppaction://media"/>
            <a:extLst>
              <a:ext uri="{FF2B5EF4-FFF2-40B4-BE49-F238E27FC236}">
                <a16:creationId xmlns:a16="http://schemas.microsoft.com/office/drawing/2014/main" id="{ED332F48-D7D6-41F6-A945-7B913DFF1D33}"/>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2381250" y="1238250"/>
            <a:ext cx="43815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F88DAE86-FA4C-4ADC-9E4C-BB92B19B558D}"/>
              </a:ext>
            </a:extLst>
          </p:cNvPr>
          <p:cNvSpPr txBox="1">
            <a:spLocks/>
          </p:cNvSpPr>
          <p:nvPr/>
        </p:nvSpPr>
        <p:spPr>
          <a:xfrm>
            <a:off x="358775" y="274638"/>
            <a:ext cx="7021513" cy="852487"/>
          </a:xfrm>
          <a:prstGeom prst="rect">
            <a:avLst/>
          </a:prstGeom>
        </p:spPr>
        <p:txBody>
          <a:bodyPr/>
          <a:lstStyle>
            <a:lvl1pPr algn="l" rtl="0" eaLnBrk="0" fontAlgn="base" hangingPunct="0">
              <a:spcBef>
                <a:spcPct val="0"/>
              </a:spcBef>
              <a:spcAft>
                <a:spcPct val="0"/>
              </a:spcAft>
              <a:defRPr sz="3600" b="1" kern="1200">
                <a:solidFill>
                  <a:schemeClr val="tx1"/>
                </a:solidFill>
                <a:latin typeface="+mj-lt"/>
                <a:ea typeface="MS PGothic" pitchFamily="34" charset="-128"/>
                <a:cs typeface="MS PGothic" charset="0"/>
              </a:defRPr>
            </a:lvl1pPr>
            <a:lvl2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2pPr>
            <a:lvl3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3pPr>
            <a:lvl4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4pPr>
            <a:lvl5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5pPr>
            <a:lvl6pPr marL="457200" algn="l" rtl="0" fontAlgn="base">
              <a:spcBef>
                <a:spcPct val="0"/>
              </a:spcBef>
              <a:spcAft>
                <a:spcPct val="0"/>
              </a:spcAft>
              <a:defRPr sz="3600" b="1">
                <a:solidFill>
                  <a:schemeClr val="tx1"/>
                </a:solidFill>
                <a:latin typeface="Calibri" charset="0"/>
                <a:ea typeface="ＭＳ Ｐゴシック" charset="0"/>
                <a:cs typeface="ＭＳ Ｐゴシック" charset="0"/>
              </a:defRPr>
            </a:lvl6pPr>
            <a:lvl7pPr marL="914400" algn="l" rtl="0" fontAlgn="base">
              <a:spcBef>
                <a:spcPct val="0"/>
              </a:spcBef>
              <a:spcAft>
                <a:spcPct val="0"/>
              </a:spcAft>
              <a:defRPr sz="3600" b="1">
                <a:solidFill>
                  <a:schemeClr val="tx1"/>
                </a:solidFill>
                <a:latin typeface="Calibri" charset="0"/>
                <a:ea typeface="ＭＳ Ｐゴシック" charset="0"/>
                <a:cs typeface="ＭＳ Ｐゴシック" charset="0"/>
              </a:defRPr>
            </a:lvl7pPr>
            <a:lvl8pPr marL="1371600" algn="l" rtl="0" fontAlgn="base">
              <a:spcBef>
                <a:spcPct val="0"/>
              </a:spcBef>
              <a:spcAft>
                <a:spcPct val="0"/>
              </a:spcAft>
              <a:defRPr sz="3600" b="1">
                <a:solidFill>
                  <a:schemeClr val="tx1"/>
                </a:solidFill>
                <a:latin typeface="Calibri" charset="0"/>
                <a:ea typeface="ＭＳ Ｐゴシック" charset="0"/>
                <a:cs typeface="ＭＳ Ｐゴシック" charset="0"/>
              </a:defRPr>
            </a:lvl8pPr>
            <a:lvl9pPr marL="1828800" algn="l" rtl="0" fontAlgn="base">
              <a:spcBef>
                <a:spcPct val="0"/>
              </a:spcBef>
              <a:spcAft>
                <a:spcPct val="0"/>
              </a:spcAft>
              <a:defRPr sz="3600" b="1">
                <a:solidFill>
                  <a:schemeClr val="tx1"/>
                </a:solidFill>
                <a:latin typeface="Calibri" charset="0"/>
                <a:ea typeface="ＭＳ Ｐゴシック" charset="0"/>
                <a:cs typeface="ＭＳ Ｐゴシック" charset="0"/>
              </a:defRPr>
            </a:lvl9pPr>
          </a:lstStyle>
          <a:p>
            <a:r>
              <a:rPr lang="en-AU" altLang="en-US" dirty="0"/>
              <a:t>Toy Example: Three Tailed Spiral</a:t>
            </a:r>
          </a:p>
        </p:txBody>
      </p:sp>
      <p:sp>
        <p:nvSpPr>
          <p:cNvPr id="9" name="Footer Placeholder 1">
            <a:extLst>
              <a:ext uri="{FF2B5EF4-FFF2-40B4-BE49-F238E27FC236}">
                <a16:creationId xmlns:a16="http://schemas.microsoft.com/office/drawing/2014/main" id="{1AEB6AA1-0875-48A5-812E-2AD1D0A74580}"/>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0" name="Slide Number Placeholder 4">
            <a:extLst>
              <a:ext uri="{FF2B5EF4-FFF2-40B4-BE49-F238E27FC236}">
                <a16:creationId xmlns:a16="http://schemas.microsoft.com/office/drawing/2014/main" id="{61376149-A89F-4A2A-9604-DAE97E5C7858}"/>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55</a:t>
            </a:fld>
            <a:r>
              <a:rPr lang="en-AU" altLang="en-US" sz="1400" dirty="0">
                <a:solidFill>
                  <a:schemeClr val="bg1"/>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a:extLst>
              <a:ext uri="{FF2B5EF4-FFF2-40B4-BE49-F238E27FC236}">
                <a16:creationId xmlns:a16="http://schemas.microsoft.com/office/drawing/2014/main" id="{748217BD-CF53-4BF5-BC2A-39A65C69A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063" y="1139825"/>
            <a:ext cx="3597275"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a:extLst>
              <a:ext uri="{FF2B5EF4-FFF2-40B4-BE49-F238E27FC236}">
                <a16:creationId xmlns:a16="http://schemas.microsoft.com/office/drawing/2014/main" id="{95713DDE-A32A-4D37-B719-510DA17F9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663" y="1139825"/>
            <a:ext cx="3597275"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5">
            <a:extLst>
              <a:ext uri="{FF2B5EF4-FFF2-40B4-BE49-F238E27FC236}">
                <a16:creationId xmlns:a16="http://schemas.microsoft.com/office/drawing/2014/main" id="{29912DB8-FF0D-4B42-A45C-D393D645E2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663" y="4752975"/>
            <a:ext cx="4129087"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6">
            <a:extLst>
              <a:ext uri="{FF2B5EF4-FFF2-40B4-BE49-F238E27FC236}">
                <a16:creationId xmlns:a16="http://schemas.microsoft.com/office/drawing/2014/main" id="{6B92F91F-3105-4BDD-A29C-C7CDE4ACAD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752975"/>
            <a:ext cx="4097338"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Box 2">
            <a:extLst>
              <a:ext uri="{FF2B5EF4-FFF2-40B4-BE49-F238E27FC236}">
                <a16:creationId xmlns:a16="http://schemas.microsoft.com/office/drawing/2014/main" id="{B6B94473-4ECE-467D-82B7-5A4A5F253356}"/>
              </a:ext>
            </a:extLst>
          </p:cNvPr>
          <p:cNvSpPr txBox="1">
            <a:spLocks noChangeArrowheads="1"/>
          </p:cNvSpPr>
          <p:nvPr/>
        </p:nvSpPr>
        <p:spPr bwMode="auto">
          <a:xfrm>
            <a:off x="330200" y="752475"/>
            <a:ext cx="3024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AU" altLang="en-US">
                <a:solidFill>
                  <a:srgbClr val="FF0000"/>
                </a:solidFill>
              </a:rPr>
              <a:t>Initially Overfitted Model</a:t>
            </a:r>
          </a:p>
        </p:txBody>
      </p:sp>
      <p:sp>
        <p:nvSpPr>
          <p:cNvPr id="16393" name="TextBox 8">
            <a:extLst>
              <a:ext uri="{FF2B5EF4-FFF2-40B4-BE49-F238E27FC236}">
                <a16:creationId xmlns:a16="http://schemas.microsoft.com/office/drawing/2014/main" id="{6BEECB2E-4DD0-4190-8A4D-E0A60680B6EF}"/>
              </a:ext>
            </a:extLst>
          </p:cNvPr>
          <p:cNvSpPr txBox="1">
            <a:spLocks noChangeArrowheads="1"/>
          </p:cNvSpPr>
          <p:nvPr/>
        </p:nvSpPr>
        <p:spPr bwMode="auto">
          <a:xfrm>
            <a:off x="4932363" y="752475"/>
            <a:ext cx="3024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AU" altLang="en-US">
                <a:solidFill>
                  <a:srgbClr val="00B050"/>
                </a:solidFill>
              </a:rPr>
              <a:t>Initially Underfitted Model</a:t>
            </a:r>
          </a:p>
        </p:txBody>
      </p:sp>
      <p:sp>
        <p:nvSpPr>
          <p:cNvPr id="10" name="Title 1">
            <a:extLst>
              <a:ext uri="{FF2B5EF4-FFF2-40B4-BE49-F238E27FC236}">
                <a16:creationId xmlns:a16="http://schemas.microsoft.com/office/drawing/2014/main" id="{C65417DD-8416-4504-8BEA-D20D3357F689}"/>
              </a:ext>
            </a:extLst>
          </p:cNvPr>
          <p:cNvSpPr txBox="1">
            <a:spLocks/>
          </p:cNvSpPr>
          <p:nvPr/>
        </p:nvSpPr>
        <p:spPr>
          <a:xfrm>
            <a:off x="358775" y="274638"/>
            <a:ext cx="7021513" cy="852487"/>
          </a:xfrm>
          <a:prstGeom prst="rect">
            <a:avLst/>
          </a:prstGeom>
        </p:spPr>
        <p:txBody>
          <a:bodyPr/>
          <a:lstStyle>
            <a:lvl1pPr algn="l" rtl="0" eaLnBrk="0" fontAlgn="base" hangingPunct="0">
              <a:spcBef>
                <a:spcPct val="0"/>
              </a:spcBef>
              <a:spcAft>
                <a:spcPct val="0"/>
              </a:spcAft>
              <a:defRPr sz="3600" b="1" kern="1200">
                <a:solidFill>
                  <a:schemeClr val="tx1"/>
                </a:solidFill>
                <a:latin typeface="+mj-lt"/>
                <a:ea typeface="MS PGothic" pitchFamily="34" charset="-128"/>
                <a:cs typeface="MS PGothic" charset="0"/>
              </a:defRPr>
            </a:lvl1pPr>
            <a:lvl2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2pPr>
            <a:lvl3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3pPr>
            <a:lvl4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4pPr>
            <a:lvl5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5pPr>
            <a:lvl6pPr marL="457200" algn="l" rtl="0" fontAlgn="base">
              <a:spcBef>
                <a:spcPct val="0"/>
              </a:spcBef>
              <a:spcAft>
                <a:spcPct val="0"/>
              </a:spcAft>
              <a:defRPr sz="3600" b="1">
                <a:solidFill>
                  <a:schemeClr val="tx1"/>
                </a:solidFill>
                <a:latin typeface="Calibri" charset="0"/>
                <a:ea typeface="ＭＳ Ｐゴシック" charset="0"/>
                <a:cs typeface="ＭＳ Ｐゴシック" charset="0"/>
              </a:defRPr>
            </a:lvl6pPr>
            <a:lvl7pPr marL="914400" algn="l" rtl="0" fontAlgn="base">
              <a:spcBef>
                <a:spcPct val="0"/>
              </a:spcBef>
              <a:spcAft>
                <a:spcPct val="0"/>
              </a:spcAft>
              <a:defRPr sz="3600" b="1">
                <a:solidFill>
                  <a:schemeClr val="tx1"/>
                </a:solidFill>
                <a:latin typeface="Calibri" charset="0"/>
                <a:ea typeface="ＭＳ Ｐゴシック" charset="0"/>
                <a:cs typeface="ＭＳ Ｐゴシック" charset="0"/>
              </a:defRPr>
            </a:lvl7pPr>
            <a:lvl8pPr marL="1371600" algn="l" rtl="0" fontAlgn="base">
              <a:spcBef>
                <a:spcPct val="0"/>
              </a:spcBef>
              <a:spcAft>
                <a:spcPct val="0"/>
              </a:spcAft>
              <a:defRPr sz="3600" b="1">
                <a:solidFill>
                  <a:schemeClr val="tx1"/>
                </a:solidFill>
                <a:latin typeface="Calibri" charset="0"/>
                <a:ea typeface="ＭＳ Ｐゴシック" charset="0"/>
                <a:cs typeface="ＭＳ Ｐゴシック" charset="0"/>
              </a:defRPr>
            </a:lvl8pPr>
            <a:lvl9pPr marL="1828800" algn="l" rtl="0" fontAlgn="base">
              <a:spcBef>
                <a:spcPct val="0"/>
              </a:spcBef>
              <a:spcAft>
                <a:spcPct val="0"/>
              </a:spcAft>
              <a:defRPr sz="3600" b="1">
                <a:solidFill>
                  <a:schemeClr val="tx1"/>
                </a:solidFill>
                <a:latin typeface="Calibri" charset="0"/>
                <a:ea typeface="ＭＳ Ｐゴシック" charset="0"/>
                <a:cs typeface="ＭＳ Ｐゴシック" charset="0"/>
              </a:defRPr>
            </a:lvl9pPr>
          </a:lstStyle>
          <a:p>
            <a:r>
              <a:rPr lang="en-AU" altLang="en-US" dirty="0"/>
              <a:t>Toy Example: Non-Separable Iris</a:t>
            </a:r>
          </a:p>
        </p:txBody>
      </p:sp>
      <p:sp>
        <p:nvSpPr>
          <p:cNvPr id="12" name="Footer Placeholder 1">
            <a:extLst>
              <a:ext uri="{FF2B5EF4-FFF2-40B4-BE49-F238E27FC236}">
                <a16:creationId xmlns:a16="http://schemas.microsoft.com/office/drawing/2014/main" id="{3AF88244-F4DC-4F21-A875-C691A60EDBEA}"/>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3" name="Slide Number Placeholder 4">
            <a:extLst>
              <a:ext uri="{FF2B5EF4-FFF2-40B4-BE49-F238E27FC236}">
                <a16:creationId xmlns:a16="http://schemas.microsoft.com/office/drawing/2014/main" id="{2D4D470B-480E-4C68-B183-2CAC87DC3DD9}"/>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56</a:t>
            </a:fld>
            <a:r>
              <a:rPr lang="en-AU" altLang="en-US" sz="1400" dirty="0">
                <a:solidFill>
                  <a:schemeClr val="bg1"/>
                </a:solidFill>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a:extLst>
              <a:ext uri="{FF2B5EF4-FFF2-40B4-BE49-F238E27FC236}">
                <a16:creationId xmlns:a16="http://schemas.microsoft.com/office/drawing/2014/main" id="{F5CCD1AF-E942-48A7-B2A2-D1FA020BAC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075" y="1141413"/>
            <a:ext cx="3597275"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ris_all.mp4">
            <a:hlinkClick r:id="" action="ppaction://media"/>
            <a:extLst>
              <a:ext uri="{FF2B5EF4-FFF2-40B4-BE49-F238E27FC236}">
                <a16:creationId xmlns:a16="http://schemas.microsoft.com/office/drawing/2014/main" id="{D79D8936-AF0D-4663-9A7A-87CF79B7DC07}"/>
              </a:ext>
            </a:extLst>
          </p:cNvPr>
          <p:cNvPicPr>
            <a:picLocks noChangeArrowheads="1"/>
          </p:cNvPicPr>
          <p:nvPr>
            <a:videoFile r:link="rId2"/>
            <p:extLst>
              <p:ext uri="{DAA4B4D4-6D71-4841-9C94-3DE7FCFB9230}">
                <p14:media xmlns:p14="http://schemas.microsoft.com/office/powerpoint/2010/main" r:link="rId1"/>
              </p:ext>
            </p:extLst>
          </p:nvPr>
        </p:nvPicPr>
        <p:blipFill>
          <a:blip r:embed="rId8">
            <a:extLst>
              <a:ext uri="{28A0092B-C50C-407E-A947-70E740481C1C}">
                <a14:useLocalDpi xmlns:a14="http://schemas.microsoft.com/office/drawing/2010/main" val="0"/>
              </a:ext>
            </a:extLst>
          </a:blip>
          <a:srcRect/>
          <a:stretch>
            <a:fillRect/>
          </a:stretch>
        </p:blipFill>
        <p:spPr bwMode="auto">
          <a:xfrm>
            <a:off x="473075" y="1135063"/>
            <a:ext cx="359727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7">
            <a:extLst>
              <a:ext uri="{FF2B5EF4-FFF2-40B4-BE49-F238E27FC236}">
                <a16:creationId xmlns:a16="http://schemas.microsoft.com/office/drawing/2014/main" id="{8ECA3E6D-8244-47F4-8D55-8FD486FA6B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7300" y="1139825"/>
            <a:ext cx="36004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ris_all.mp4">
            <a:hlinkClick r:id="" action="ppaction://media"/>
            <a:extLst>
              <a:ext uri="{FF2B5EF4-FFF2-40B4-BE49-F238E27FC236}">
                <a16:creationId xmlns:a16="http://schemas.microsoft.com/office/drawing/2014/main" id="{7927DA3F-65D5-4A8E-B4E9-593E5F11FCCA}"/>
              </a:ext>
            </a:extLst>
          </p:cNvPr>
          <p:cNvPicPr>
            <a:picLocks noChangeArrowheads="1"/>
          </p:cNvPicPr>
          <p:nvPr>
            <a:videoFile r:link="rId4"/>
            <p:extLst>
              <p:ext uri="{DAA4B4D4-6D71-4841-9C94-3DE7FCFB9230}">
                <p14:media xmlns:p14="http://schemas.microsoft.com/office/powerpoint/2010/main" r:link="rId3"/>
              </p:ext>
            </p:extLst>
          </p:nvPr>
        </p:nvPicPr>
        <p:blipFill>
          <a:blip r:embed="rId10">
            <a:extLst>
              <a:ext uri="{28A0092B-C50C-407E-A947-70E740481C1C}">
                <a14:useLocalDpi xmlns:a14="http://schemas.microsoft.com/office/drawing/2010/main" val="0"/>
              </a:ext>
            </a:extLst>
          </a:blip>
          <a:srcRect/>
          <a:stretch>
            <a:fillRect/>
          </a:stretch>
        </p:blipFill>
        <p:spPr bwMode="auto">
          <a:xfrm>
            <a:off x="5067300" y="1141413"/>
            <a:ext cx="3597275"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20">
            <a:extLst>
              <a:ext uri="{FF2B5EF4-FFF2-40B4-BE49-F238E27FC236}">
                <a16:creationId xmlns:a16="http://schemas.microsoft.com/office/drawing/2014/main" id="{202C0B39-0870-443A-A71E-1420C77C6A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4663" y="4752975"/>
            <a:ext cx="4129087"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1">
            <a:extLst>
              <a:ext uri="{FF2B5EF4-FFF2-40B4-BE49-F238E27FC236}">
                <a16:creationId xmlns:a16="http://schemas.microsoft.com/office/drawing/2014/main" id="{FB98C964-46DC-4058-99EB-EF7FFF5DC91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4752975"/>
            <a:ext cx="4097338"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TextBox 22">
            <a:extLst>
              <a:ext uri="{FF2B5EF4-FFF2-40B4-BE49-F238E27FC236}">
                <a16:creationId xmlns:a16="http://schemas.microsoft.com/office/drawing/2014/main" id="{AC7EFE45-AF51-4FA8-A819-5D6846BD64B6}"/>
              </a:ext>
            </a:extLst>
          </p:cNvPr>
          <p:cNvSpPr txBox="1">
            <a:spLocks noChangeArrowheads="1"/>
          </p:cNvSpPr>
          <p:nvPr/>
        </p:nvSpPr>
        <p:spPr bwMode="auto">
          <a:xfrm>
            <a:off x="330200" y="752475"/>
            <a:ext cx="3024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AU" altLang="en-US">
                <a:solidFill>
                  <a:srgbClr val="FF0000"/>
                </a:solidFill>
              </a:rPr>
              <a:t>Initially Overfitted Model</a:t>
            </a:r>
          </a:p>
        </p:txBody>
      </p:sp>
      <p:sp>
        <p:nvSpPr>
          <p:cNvPr id="18443" name="TextBox 23">
            <a:extLst>
              <a:ext uri="{FF2B5EF4-FFF2-40B4-BE49-F238E27FC236}">
                <a16:creationId xmlns:a16="http://schemas.microsoft.com/office/drawing/2014/main" id="{F085B6B2-AE36-477E-BD1C-5170AD277ACB}"/>
              </a:ext>
            </a:extLst>
          </p:cNvPr>
          <p:cNvSpPr txBox="1">
            <a:spLocks noChangeArrowheads="1"/>
          </p:cNvSpPr>
          <p:nvPr/>
        </p:nvSpPr>
        <p:spPr bwMode="auto">
          <a:xfrm>
            <a:off x="4932363" y="752475"/>
            <a:ext cx="3024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AU" altLang="en-US">
                <a:solidFill>
                  <a:srgbClr val="00B050"/>
                </a:solidFill>
              </a:rPr>
              <a:t>Initially Underfitted Model</a:t>
            </a:r>
          </a:p>
        </p:txBody>
      </p:sp>
      <p:sp>
        <p:nvSpPr>
          <p:cNvPr id="12" name="Title 1">
            <a:extLst>
              <a:ext uri="{FF2B5EF4-FFF2-40B4-BE49-F238E27FC236}">
                <a16:creationId xmlns:a16="http://schemas.microsoft.com/office/drawing/2014/main" id="{8855075F-652A-4FA0-B89F-AC23219978E0}"/>
              </a:ext>
            </a:extLst>
          </p:cNvPr>
          <p:cNvSpPr txBox="1">
            <a:spLocks/>
          </p:cNvSpPr>
          <p:nvPr/>
        </p:nvSpPr>
        <p:spPr>
          <a:xfrm>
            <a:off x="358775" y="274638"/>
            <a:ext cx="7021513" cy="852487"/>
          </a:xfrm>
          <a:prstGeom prst="rect">
            <a:avLst/>
          </a:prstGeom>
        </p:spPr>
        <p:txBody>
          <a:bodyPr/>
          <a:lstStyle>
            <a:lvl1pPr algn="l" rtl="0" eaLnBrk="0" fontAlgn="base" hangingPunct="0">
              <a:spcBef>
                <a:spcPct val="0"/>
              </a:spcBef>
              <a:spcAft>
                <a:spcPct val="0"/>
              </a:spcAft>
              <a:defRPr sz="3600" b="1" kern="1200">
                <a:solidFill>
                  <a:schemeClr val="tx1"/>
                </a:solidFill>
                <a:latin typeface="+mj-lt"/>
                <a:ea typeface="MS PGothic" pitchFamily="34" charset="-128"/>
                <a:cs typeface="MS PGothic" charset="0"/>
              </a:defRPr>
            </a:lvl1pPr>
            <a:lvl2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2pPr>
            <a:lvl3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3pPr>
            <a:lvl4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4pPr>
            <a:lvl5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5pPr>
            <a:lvl6pPr marL="457200" algn="l" rtl="0" fontAlgn="base">
              <a:spcBef>
                <a:spcPct val="0"/>
              </a:spcBef>
              <a:spcAft>
                <a:spcPct val="0"/>
              </a:spcAft>
              <a:defRPr sz="3600" b="1">
                <a:solidFill>
                  <a:schemeClr val="tx1"/>
                </a:solidFill>
                <a:latin typeface="Calibri" charset="0"/>
                <a:ea typeface="ＭＳ Ｐゴシック" charset="0"/>
                <a:cs typeface="ＭＳ Ｐゴシック" charset="0"/>
              </a:defRPr>
            </a:lvl6pPr>
            <a:lvl7pPr marL="914400" algn="l" rtl="0" fontAlgn="base">
              <a:spcBef>
                <a:spcPct val="0"/>
              </a:spcBef>
              <a:spcAft>
                <a:spcPct val="0"/>
              </a:spcAft>
              <a:defRPr sz="3600" b="1">
                <a:solidFill>
                  <a:schemeClr val="tx1"/>
                </a:solidFill>
                <a:latin typeface="Calibri" charset="0"/>
                <a:ea typeface="ＭＳ Ｐゴシック" charset="0"/>
                <a:cs typeface="ＭＳ Ｐゴシック" charset="0"/>
              </a:defRPr>
            </a:lvl7pPr>
            <a:lvl8pPr marL="1371600" algn="l" rtl="0" fontAlgn="base">
              <a:spcBef>
                <a:spcPct val="0"/>
              </a:spcBef>
              <a:spcAft>
                <a:spcPct val="0"/>
              </a:spcAft>
              <a:defRPr sz="3600" b="1">
                <a:solidFill>
                  <a:schemeClr val="tx1"/>
                </a:solidFill>
                <a:latin typeface="Calibri" charset="0"/>
                <a:ea typeface="ＭＳ Ｐゴシック" charset="0"/>
                <a:cs typeface="ＭＳ Ｐゴシック" charset="0"/>
              </a:defRPr>
            </a:lvl8pPr>
            <a:lvl9pPr marL="1828800" algn="l" rtl="0" fontAlgn="base">
              <a:spcBef>
                <a:spcPct val="0"/>
              </a:spcBef>
              <a:spcAft>
                <a:spcPct val="0"/>
              </a:spcAft>
              <a:defRPr sz="3600" b="1">
                <a:solidFill>
                  <a:schemeClr val="tx1"/>
                </a:solidFill>
                <a:latin typeface="Calibri" charset="0"/>
                <a:ea typeface="ＭＳ Ｐゴシック" charset="0"/>
                <a:cs typeface="ＭＳ Ｐゴシック" charset="0"/>
              </a:defRPr>
            </a:lvl9pPr>
          </a:lstStyle>
          <a:p>
            <a:r>
              <a:rPr lang="en-AU" altLang="en-US" dirty="0"/>
              <a:t>Toy Example: Non-Separable Iris</a:t>
            </a:r>
          </a:p>
        </p:txBody>
      </p:sp>
      <p:sp>
        <p:nvSpPr>
          <p:cNvPr id="14" name="Footer Placeholder 1">
            <a:extLst>
              <a:ext uri="{FF2B5EF4-FFF2-40B4-BE49-F238E27FC236}">
                <a16:creationId xmlns:a16="http://schemas.microsoft.com/office/drawing/2014/main" id="{F48BAE90-FFA8-43B9-AAD8-7502783AA63C}"/>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6" name="Slide Number Placeholder 4">
            <a:extLst>
              <a:ext uri="{FF2B5EF4-FFF2-40B4-BE49-F238E27FC236}">
                <a16:creationId xmlns:a16="http://schemas.microsoft.com/office/drawing/2014/main" id="{AF2AAEEC-BFA8-4F0D-A69B-B8C292C3B0BE}"/>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57</a:t>
            </a:fld>
            <a:r>
              <a:rPr lang="en-AU" altLang="en-US" sz="1400" dirty="0">
                <a:solidFill>
                  <a:schemeClr val="bg1"/>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6700" fill="hold"/>
                                        <p:tgtEl>
                                          <p:spTgt spid="6"/>
                                        </p:tgtEl>
                                      </p:cBhvr>
                                    </p:cmd>
                                  </p:childTnLst>
                                </p:cTn>
                              </p:par>
                              <p:par>
                                <p:cTn id="7" presetID="1" presetClass="mediacall" presetSubtype="0" fill="hold" nodeType="withEffect">
                                  <p:stCondLst>
                                    <p:cond delay="0"/>
                                  </p:stCondLst>
                                  <p:childTnLst>
                                    <p:cmd type="call" cmd="playFrom(0.0)">
                                      <p:cBhvr>
                                        <p:cTn id="8" dur="167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2" presetClass="mediacall" presetSubtype="0" fill="hold" nodeType="with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seq concurrent="1" nextAc="seek">
              <p:cTn id="15" restart="whenNotActive" fill="hold" evtFilter="cancelBubble" nodeType="interactiveSeq">
                <p:stCondLst>
                  <p:cond evt="onClick" delay="0">
                    <p:tgtEl>
                      <p:spTgt spid="15"/>
                    </p:tgtEl>
                  </p:cond>
                </p:stCondLst>
                <p:endSync evt="end" delay="0">
                  <p:rtn val="all"/>
                </p:endSync>
                <p:childTnLst>
                  <p:par>
                    <p:cTn id="16" fill="hold" nodeType="clickPar">
                      <p:stCondLst>
                        <p:cond delay="0"/>
                      </p:stCondLst>
                      <p:childTnLst>
                        <p:par>
                          <p:cTn id="17" fill="hold" nodeType="withGroup">
                            <p:stCondLst>
                              <p:cond delay="0"/>
                            </p:stCondLst>
                            <p:childTnLst>
                              <p:par>
                                <p:cTn id="18" presetID="2" presetClass="mediacall" presetSubtype="0" fill="hold" nodeType="withEffect">
                                  <p:stCondLst>
                                    <p:cond delay="0"/>
                                  </p:stCondLst>
                                  <p:childTnLst>
                                    <p:cmd type="call" cmd="togglePause">
                                      <p:cBhvr>
                                        <p:cTn id="19" dur="1" fill="hold"/>
                                        <p:tgtEl>
                                          <p:spTgt spid="15"/>
                                        </p:tgtEl>
                                      </p:cBhvr>
                                    </p:cmd>
                                  </p:childTnLst>
                                </p:cTn>
                              </p:par>
                            </p:childTnLst>
                          </p:cTn>
                        </p:par>
                      </p:childTnLst>
                    </p:cTn>
                  </p:par>
                </p:childTnLst>
              </p:cTn>
              <p:nextCondLst>
                <p:cond evt="onClick" delay="0">
                  <p:tgtEl>
                    <p:spTgt spid="15"/>
                  </p:tgtEl>
                </p:cond>
              </p:nextCondLst>
            </p:seq>
            <p:video>
              <p:cMediaNode vol="80000" showWhenStopped="0">
                <p:cTn id="20" repeatCount="indefinite" fill="hold" display="0">
                  <p:stCondLst>
                    <p:cond delay="indefinite"/>
                  </p:stCondLst>
                </p:cTn>
                <p:tgtEl>
                  <p:spTgt spid="15"/>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a:extLst>
              <a:ext uri="{FF2B5EF4-FFF2-40B4-BE49-F238E27FC236}">
                <a16:creationId xmlns:a16="http://schemas.microsoft.com/office/drawing/2014/main" id="{F1CB7CFB-F23F-467D-A3E0-28E9D85A7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63" y="1139825"/>
            <a:ext cx="3597275"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4">
            <a:extLst>
              <a:ext uri="{FF2B5EF4-FFF2-40B4-BE49-F238E27FC236}">
                <a16:creationId xmlns:a16="http://schemas.microsoft.com/office/drawing/2014/main" id="{B554419A-B4B0-4DD2-8D6A-F5D2DD882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888" y="1138238"/>
            <a:ext cx="36004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7">
            <a:extLst>
              <a:ext uri="{FF2B5EF4-FFF2-40B4-BE49-F238E27FC236}">
                <a16:creationId xmlns:a16="http://schemas.microsoft.com/office/drawing/2014/main" id="{BC3D4EC0-8729-43E3-9C77-71BB8C5BE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663" y="4752975"/>
            <a:ext cx="4129087"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8">
            <a:extLst>
              <a:ext uri="{FF2B5EF4-FFF2-40B4-BE49-F238E27FC236}">
                <a16:creationId xmlns:a16="http://schemas.microsoft.com/office/drawing/2014/main" id="{4A0F0139-9B4F-4093-965A-2CEEC7810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752975"/>
            <a:ext cx="4097338"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Box 9">
            <a:extLst>
              <a:ext uri="{FF2B5EF4-FFF2-40B4-BE49-F238E27FC236}">
                <a16:creationId xmlns:a16="http://schemas.microsoft.com/office/drawing/2014/main" id="{74A64F9A-A1AB-41A2-9FAB-40BF06ED617E}"/>
              </a:ext>
            </a:extLst>
          </p:cNvPr>
          <p:cNvSpPr txBox="1">
            <a:spLocks noChangeArrowheads="1"/>
          </p:cNvSpPr>
          <p:nvPr/>
        </p:nvSpPr>
        <p:spPr bwMode="auto">
          <a:xfrm>
            <a:off x="330200" y="752475"/>
            <a:ext cx="3024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AU" altLang="en-US">
                <a:solidFill>
                  <a:srgbClr val="FF0000"/>
                </a:solidFill>
              </a:rPr>
              <a:t>Initially Overfitted Model</a:t>
            </a:r>
          </a:p>
        </p:txBody>
      </p:sp>
      <p:sp>
        <p:nvSpPr>
          <p:cNvPr id="20489" name="TextBox 10">
            <a:extLst>
              <a:ext uri="{FF2B5EF4-FFF2-40B4-BE49-F238E27FC236}">
                <a16:creationId xmlns:a16="http://schemas.microsoft.com/office/drawing/2014/main" id="{0FC5834E-2035-4E59-8637-E9BFA96DBE4F}"/>
              </a:ext>
            </a:extLst>
          </p:cNvPr>
          <p:cNvSpPr txBox="1">
            <a:spLocks noChangeArrowheads="1"/>
          </p:cNvSpPr>
          <p:nvPr/>
        </p:nvSpPr>
        <p:spPr bwMode="auto">
          <a:xfrm>
            <a:off x="4932363" y="752475"/>
            <a:ext cx="3024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AU" altLang="en-US">
                <a:solidFill>
                  <a:srgbClr val="00B050"/>
                </a:solidFill>
              </a:rPr>
              <a:t>Initially Underfitted Model</a:t>
            </a:r>
          </a:p>
        </p:txBody>
      </p:sp>
      <p:sp>
        <p:nvSpPr>
          <p:cNvPr id="10" name="Title 1">
            <a:extLst>
              <a:ext uri="{FF2B5EF4-FFF2-40B4-BE49-F238E27FC236}">
                <a16:creationId xmlns:a16="http://schemas.microsoft.com/office/drawing/2014/main" id="{5A92E545-C4D3-46F1-B645-758EE00094A7}"/>
              </a:ext>
            </a:extLst>
          </p:cNvPr>
          <p:cNvSpPr txBox="1">
            <a:spLocks/>
          </p:cNvSpPr>
          <p:nvPr/>
        </p:nvSpPr>
        <p:spPr>
          <a:xfrm>
            <a:off x="358775" y="274638"/>
            <a:ext cx="7021513" cy="852487"/>
          </a:xfrm>
          <a:prstGeom prst="rect">
            <a:avLst/>
          </a:prstGeom>
        </p:spPr>
        <p:txBody>
          <a:bodyPr/>
          <a:lstStyle>
            <a:lvl1pPr algn="l" rtl="0" eaLnBrk="0" fontAlgn="base" hangingPunct="0">
              <a:spcBef>
                <a:spcPct val="0"/>
              </a:spcBef>
              <a:spcAft>
                <a:spcPct val="0"/>
              </a:spcAft>
              <a:defRPr sz="3600" b="1" kern="1200">
                <a:solidFill>
                  <a:schemeClr val="tx1"/>
                </a:solidFill>
                <a:latin typeface="+mj-lt"/>
                <a:ea typeface="MS PGothic" pitchFamily="34" charset="-128"/>
                <a:cs typeface="MS PGothic" charset="0"/>
              </a:defRPr>
            </a:lvl1pPr>
            <a:lvl2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2pPr>
            <a:lvl3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3pPr>
            <a:lvl4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4pPr>
            <a:lvl5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5pPr>
            <a:lvl6pPr marL="457200" algn="l" rtl="0" fontAlgn="base">
              <a:spcBef>
                <a:spcPct val="0"/>
              </a:spcBef>
              <a:spcAft>
                <a:spcPct val="0"/>
              </a:spcAft>
              <a:defRPr sz="3600" b="1">
                <a:solidFill>
                  <a:schemeClr val="tx1"/>
                </a:solidFill>
                <a:latin typeface="Calibri" charset="0"/>
                <a:ea typeface="ＭＳ Ｐゴシック" charset="0"/>
                <a:cs typeface="ＭＳ Ｐゴシック" charset="0"/>
              </a:defRPr>
            </a:lvl6pPr>
            <a:lvl7pPr marL="914400" algn="l" rtl="0" fontAlgn="base">
              <a:spcBef>
                <a:spcPct val="0"/>
              </a:spcBef>
              <a:spcAft>
                <a:spcPct val="0"/>
              </a:spcAft>
              <a:defRPr sz="3600" b="1">
                <a:solidFill>
                  <a:schemeClr val="tx1"/>
                </a:solidFill>
                <a:latin typeface="Calibri" charset="0"/>
                <a:ea typeface="ＭＳ Ｐゴシック" charset="0"/>
                <a:cs typeface="ＭＳ Ｐゴシック" charset="0"/>
              </a:defRPr>
            </a:lvl7pPr>
            <a:lvl8pPr marL="1371600" algn="l" rtl="0" fontAlgn="base">
              <a:spcBef>
                <a:spcPct val="0"/>
              </a:spcBef>
              <a:spcAft>
                <a:spcPct val="0"/>
              </a:spcAft>
              <a:defRPr sz="3600" b="1">
                <a:solidFill>
                  <a:schemeClr val="tx1"/>
                </a:solidFill>
                <a:latin typeface="Calibri" charset="0"/>
                <a:ea typeface="ＭＳ Ｐゴシック" charset="0"/>
                <a:cs typeface="ＭＳ Ｐゴシック" charset="0"/>
              </a:defRPr>
            </a:lvl8pPr>
            <a:lvl9pPr marL="1828800" algn="l" rtl="0" fontAlgn="base">
              <a:spcBef>
                <a:spcPct val="0"/>
              </a:spcBef>
              <a:spcAft>
                <a:spcPct val="0"/>
              </a:spcAft>
              <a:defRPr sz="3600" b="1">
                <a:solidFill>
                  <a:schemeClr val="tx1"/>
                </a:solidFill>
                <a:latin typeface="Calibri" charset="0"/>
                <a:ea typeface="ＭＳ Ｐゴシック" charset="0"/>
                <a:cs typeface="ＭＳ Ｐゴシック" charset="0"/>
              </a:defRPr>
            </a:lvl9pPr>
          </a:lstStyle>
          <a:p>
            <a:r>
              <a:rPr lang="en-AU" altLang="en-US" dirty="0"/>
              <a:t>Toy Example: Non-Separable Iris</a:t>
            </a:r>
          </a:p>
        </p:txBody>
      </p:sp>
      <p:sp>
        <p:nvSpPr>
          <p:cNvPr id="12" name="Footer Placeholder 1">
            <a:extLst>
              <a:ext uri="{FF2B5EF4-FFF2-40B4-BE49-F238E27FC236}">
                <a16:creationId xmlns:a16="http://schemas.microsoft.com/office/drawing/2014/main" id="{3CF7A70C-4F70-4EAD-9282-CB2E92520CE2}"/>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3" name="Slide Number Placeholder 4">
            <a:extLst>
              <a:ext uri="{FF2B5EF4-FFF2-40B4-BE49-F238E27FC236}">
                <a16:creationId xmlns:a16="http://schemas.microsoft.com/office/drawing/2014/main" id="{D174012A-1C24-4040-A7F4-B83751527D69}"/>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58</a:t>
            </a:fld>
            <a:r>
              <a:rPr lang="en-AU" altLang="en-US" sz="1400" dirty="0">
                <a:solidFill>
                  <a:schemeClr val="bg1"/>
                </a:solidFill>
              </a:rPr>
              <a:t>  |</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Benchmarking with UCI Datasets</a:t>
            </a:r>
          </a:p>
        </p:txBody>
      </p:sp>
      <p:pic>
        <p:nvPicPr>
          <p:cNvPr id="2" name="Picture 1">
            <a:extLst>
              <a:ext uri="{FF2B5EF4-FFF2-40B4-BE49-F238E27FC236}">
                <a16:creationId xmlns:a16="http://schemas.microsoft.com/office/drawing/2014/main" id="{21189262-1429-44D2-96E7-C816D4BA6C2C}"/>
              </a:ext>
            </a:extLst>
          </p:cNvPr>
          <p:cNvPicPr>
            <a:picLocks noChangeAspect="1"/>
          </p:cNvPicPr>
          <p:nvPr/>
        </p:nvPicPr>
        <p:blipFill>
          <a:blip r:embed="rId2"/>
          <a:stretch>
            <a:fillRect/>
          </a:stretch>
        </p:blipFill>
        <p:spPr>
          <a:xfrm>
            <a:off x="586096" y="2060848"/>
            <a:ext cx="8178293" cy="3102672"/>
          </a:xfrm>
          <a:prstGeom prst="rect">
            <a:avLst/>
          </a:prstGeom>
        </p:spPr>
      </p:pic>
      <p:sp>
        <p:nvSpPr>
          <p:cNvPr id="6" name="TextBox 5">
            <a:extLst>
              <a:ext uri="{FF2B5EF4-FFF2-40B4-BE49-F238E27FC236}">
                <a16:creationId xmlns:a16="http://schemas.microsoft.com/office/drawing/2014/main" id="{2376121F-3C14-4211-922A-F845BD592FAE}"/>
              </a:ext>
            </a:extLst>
          </p:cNvPr>
          <p:cNvSpPr txBox="1"/>
          <p:nvPr/>
        </p:nvSpPr>
        <p:spPr>
          <a:xfrm>
            <a:off x="586096" y="5440698"/>
            <a:ext cx="3240360" cy="646331"/>
          </a:xfrm>
          <a:prstGeom prst="rect">
            <a:avLst/>
          </a:prstGeom>
          <a:noFill/>
        </p:spPr>
        <p:txBody>
          <a:bodyPr wrap="square" rtlCol="0">
            <a:spAutoFit/>
          </a:bodyPr>
          <a:lstStyle/>
          <a:p>
            <a:r>
              <a:rPr lang="en-AU" dirty="0">
                <a:solidFill>
                  <a:srgbClr val="00CC66"/>
                </a:solidFill>
              </a:rPr>
              <a:t>Best Performing Algorithms Reported on the UCI repository </a:t>
            </a:r>
          </a:p>
        </p:txBody>
      </p:sp>
      <p:sp>
        <p:nvSpPr>
          <p:cNvPr id="9" name="Footer Placeholder 1">
            <a:extLst>
              <a:ext uri="{FF2B5EF4-FFF2-40B4-BE49-F238E27FC236}">
                <a16:creationId xmlns:a16="http://schemas.microsoft.com/office/drawing/2014/main" id="{E6E4188D-D56A-4EC8-AFD3-6B7B21E63B1F}"/>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3F0A8EE9-71CE-4F65-B39A-5E0B85509D26}"/>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59</a:t>
            </a:fld>
            <a:r>
              <a:rPr lang="en-AU" altLang="en-US" sz="1400" dirty="0">
                <a:solidFill>
                  <a:schemeClr val="bg1"/>
                </a:solidFill>
              </a:rPr>
              <a:t>  |</a:t>
            </a:r>
          </a:p>
        </p:txBody>
      </p:sp>
      <p:cxnSp>
        <p:nvCxnSpPr>
          <p:cNvPr id="4" name="Straight Arrow Connector 3">
            <a:extLst>
              <a:ext uri="{FF2B5EF4-FFF2-40B4-BE49-F238E27FC236}">
                <a16:creationId xmlns:a16="http://schemas.microsoft.com/office/drawing/2014/main" id="{035FB3D3-A00B-4386-A2CF-2E43E3430424}"/>
              </a:ext>
            </a:extLst>
          </p:cNvPr>
          <p:cNvCxnSpPr/>
          <p:nvPr/>
        </p:nvCxnSpPr>
        <p:spPr>
          <a:xfrm flipH="1" flipV="1">
            <a:off x="1043608" y="5163520"/>
            <a:ext cx="144016" cy="281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488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ABB2B9AA-DCF6-42BA-84E6-64F23892D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2" y="1172815"/>
            <a:ext cx="2808289" cy="28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
            <a:extLst>
              <a:ext uri="{FF2B5EF4-FFF2-40B4-BE49-F238E27FC236}">
                <a16:creationId xmlns:a16="http://schemas.microsoft.com/office/drawing/2014/main" id="{3791B5E7-63F2-4532-86A9-34FA089DE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9" y="1169502"/>
            <a:ext cx="2803524" cy="28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4">
            <a:extLst>
              <a:ext uri="{FF2B5EF4-FFF2-40B4-BE49-F238E27FC236}">
                <a16:creationId xmlns:a16="http://schemas.microsoft.com/office/drawing/2014/main" id="{A7C9037E-0E60-40A2-A930-2F2455F29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945" y="1164737"/>
            <a:ext cx="2813051" cy="281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a:xfrm>
            <a:off x="358775" y="262606"/>
            <a:ext cx="7021513" cy="852487"/>
          </a:xfrm>
        </p:spPr>
        <p:txBody>
          <a:bodyPr/>
          <a:lstStyle/>
          <a:p>
            <a:r>
              <a:rPr lang="en-AU" altLang="en-US" dirty="0"/>
              <a:t>Which one is the best map?</a:t>
            </a:r>
          </a:p>
        </p:txBody>
      </p:sp>
      <p:sp>
        <p:nvSpPr>
          <p:cNvPr id="17" name="Footer Placeholder 1">
            <a:extLst>
              <a:ext uri="{FF2B5EF4-FFF2-40B4-BE49-F238E27FC236}">
                <a16:creationId xmlns:a16="http://schemas.microsoft.com/office/drawing/2014/main" id="{4CF50D82-CF5B-42B2-B310-6A3F243E7791}"/>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8" name="Slide Number Placeholder 4">
            <a:extLst>
              <a:ext uri="{FF2B5EF4-FFF2-40B4-BE49-F238E27FC236}">
                <a16:creationId xmlns:a16="http://schemas.microsoft.com/office/drawing/2014/main" id="{2BD5B314-3DDE-4DF6-B1BA-E9252C99DA26}"/>
              </a:ext>
            </a:extLst>
          </p:cNvPr>
          <p:cNvSpPr>
            <a:spLocks noGrp="1" noChangeArrowheads="1"/>
          </p:cNvSpPr>
          <p:nvPr>
            <p:ph type="sldNum" sz="quarter" idx="11"/>
          </p:nvPr>
        </p:nvSpPr>
        <p:spPr bwMode="auto">
          <a:xfrm>
            <a:off x="330200" y="6503988"/>
            <a:ext cx="288925" cy="127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6</a:t>
            </a:fld>
            <a:r>
              <a:rPr lang="en-AU" altLang="en-US" sz="1400" dirty="0">
                <a:solidFill>
                  <a:schemeClr val="bg1"/>
                </a:solidFill>
              </a:rPr>
              <a:t>  |</a:t>
            </a:r>
          </a:p>
        </p:txBody>
      </p:sp>
      <p:sp>
        <p:nvSpPr>
          <p:cNvPr id="25" name="Rectangle 24">
            <a:extLst>
              <a:ext uri="{FF2B5EF4-FFF2-40B4-BE49-F238E27FC236}">
                <a16:creationId xmlns:a16="http://schemas.microsoft.com/office/drawing/2014/main" id="{8F11F1F3-0D94-435B-A478-B38502709FFC}"/>
              </a:ext>
            </a:extLst>
          </p:cNvPr>
          <p:cNvSpPr/>
          <p:nvPr/>
        </p:nvSpPr>
        <p:spPr>
          <a:xfrm>
            <a:off x="1277998" y="4075523"/>
            <a:ext cx="61106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a:t>
            </a:r>
          </a:p>
        </p:txBody>
      </p:sp>
      <p:sp>
        <p:nvSpPr>
          <p:cNvPr id="26" name="Rectangle 25">
            <a:extLst>
              <a:ext uri="{FF2B5EF4-FFF2-40B4-BE49-F238E27FC236}">
                <a16:creationId xmlns:a16="http://schemas.microsoft.com/office/drawing/2014/main" id="{44994E8B-BDA4-4EF1-8AB8-D8472E6AB8CA}"/>
              </a:ext>
            </a:extLst>
          </p:cNvPr>
          <p:cNvSpPr/>
          <p:nvPr/>
        </p:nvSpPr>
        <p:spPr>
          <a:xfrm>
            <a:off x="4276941" y="4075523"/>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B</a:t>
            </a:r>
          </a:p>
        </p:txBody>
      </p:sp>
      <p:sp>
        <p:nvSpPr>
          <p:cNvPr id="27" name="Rectangle 26">
            <a:extLst>
              <a:ext uri="{FF2B5EF4-FFF2-40B4-BE49-F238E27FC236}">
                <a16:creationId xmlns:a16="http://schemas.microsoft.com/office/drawing/2014/main" id="{B6F839E9-3997-4FF9-927B-C16255340B0A}"/>
              </a:ext>
            </a:extLst>
          </p:cNvPr>
          <p:cNvSpPr/>
          <p:nvPr/>
        </p:nvSpPr>
        <p:spPr>
          <a:xfrm>
            <a:off x="7274141" y="4076350"/>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a:t>
            </a:r>
          </a:p>
        </p:txBody>
      </p:sp>
      <p:sp>
        <p:nvSpPr>
          <p:cNvPr id="28" name="TextBox 27">
            <a:extLst>
              <a:ext uri="{FF2B5EF4-FFF2-40B4-BE49-F238E27FC236}">
                <a16:creationId xmlns:a16="http://schemas.microsoft.com/office/drawing/2014/main" id="{8CF3B39F-91BB-4AC6-A89E-BC196F7F34CD}"/>
              </a:ext>
            </a:extLst>
          </p:cNvPr>
          <p:cNvSpPr txBox="1"/>
          <p:nvPr/>
        </p:nvSpPr>
        <p:spPr>
          <a:xfrm>
            <a:off x="1312227" y="4955463"/>
            <a:ext cx="6564362" cy="369332"/>
          </a:xfrm>
          <a:prstGeom prst="rect">
            <a:avLst/>
          </a:prstGeom>
          <a:noFill/>
        </p:spPr>
        <p:txBody>
          <a:bodyPr wrap="none" rtlCol="0">
            <a:spAutoFit/>
          </a:bodyPr>
          <a:lstStyle/>
          <a:p>
            <a:pPr algn="ctr"/>
            <a:r>
              <a:rPr lang="en-AU" dirty="0"/>
              <a:t>The middle one has the best generalization in terms of test accuracy</a:t>
            </a:r>
          </a:p>
        </p:txBody>
      </p:sp>
      <p:pic>
        <p:nvPicPr>
          <p:cNvPr id="29" name="Picture 28">
            <a:extLst>
              <a:ext uri="{FF2B5EF4-FFF2-40B4-BE49-F238E27FC236}">
                <a16:creationId xmlns:a16="http://schemas.microsoft.com/office/drawing/2014/main" id="{9DA8D62B-18B2-4B6A-9EAB-EF41C05FBD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7497" y="3830749"/>
            <a:ext cx="617892" cy="617892"/>
          </a:xfrm>
          <a:prstGeom prst="rect">
            <a:avLst/>
          </a:prstGeom>
        </p:spPr>
      </p:pic>
    </p:spTree>
    <p:extLst>
      <p:ext uri="{BB962C8B-B14F-4D97-AF65-F5344CB8AC3E}">
        <p14:creationId xmlns:p14="http://schemas.microsoft.com/office/powerpoint/2010/main" val="61698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Learning MNIST Pixel Relevance</a:t>
            </a:r>
          </a:p>
        </p:txBody>
      </p:sp>
      <p:pic>
        <p:nvPicPr>
          <p:cNvPr id="2" name="Picture 1">
            <a:extLst>
              <a:ext uri="{FF2B5EF4-FFF2-40B4-BE49-F238E27FC236}">
                <a16:creationId xmlns:a16="http://schemas.microsoft.com/office/drawing/2014/main" id="{971C40D5-7A23-4792-AAA8-0DF8EE33F8BD}"/>
              </a:ext>
            </a:extLst>
          </p:cNvPr>
          <p:cNvPicPr>
            <a:picLocks noChangeAspect="1"/>
          </p:cNvPicPr>
          <p:nvPr/>
        </p:nvPicPr>
        <p:blipFill>
          <a:blip r:embed="rId2"/>
          <a:stretch>
            <a:fillRect/>
          </a:stretch>
        </p:blipFill>
        <p:spPr>
          <a:xfrm>
            <a:off x="467544" y="3212976"/>
            <a:ext cx="8100392" cy="3029003"/>
          </a:xfrm>
          <a:prstGeom prst="rect">
            <a:avLst/>
          </a:prstGeom>
        </p:spPr>
      </p:pic>
      <p:sp>
        <p:nvSpPr>
          <p:cNvPr id="9" name="Footer Placeholder 1">
            <a:extLst>
              <a:ext uri="{FF2B5EF4-FFF2-40B4-BE49-F238E27FC236}">
                <a16:creationId xmlns:a16="http://schemas.microsoft.com/office/drawing/2014/main" id="{63729F99-10E9-4B88-AAFF-60A072969011}"/>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0" name="Slide Number Placeholder 4">
            <a:extLst>
              <a:ext uri="{FF2B5EF4-FFF2-40B4-BE49-F238E27FC236}">
                <a16:creationId xmlns:a16="http://schemas.microsoft.com/office/drawing/2014/main" id="{68E97C53-025B-4DB6-BED3-593ECE1728DD}"/>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60</a:t>
            </a:fld>
            <a:r>
              <a:rPr lang="en-AU" altLang="en-US" sz="1400" dirty="0">
                <a:solidFill>
                  <a:schemeClr val="bg1"/>
                </a:solidFill>
              </a:rPr>
              <a:t>  |</a:t>
            </a:r>
          </a:p>
        </p:txBody>
      </p:sp>
      <p:pic>
        <p:nvPicPr>
          <p:cNvPr id="4" name="Picture 3">
            <a:extLst>
              <a:ext uri="{FF2B5EF4-FFF2-40B4-BE49-F238E27FC236}">
                <a16:creationId xmlns:a16="http://schemas.microsoft.com/office/drawing/2014/main" id="{A0BEC9C5-E0D2-4CA1-B4C6-AC071FB14665}"/>
              </a:ext>
            </a:extLst>
          </p:cNvPr>
          <p:cNvPicPr>
            <a:picLocks noChangeAspect="1"/>
          </p:cNvPicPr>
          <p:nvPr/>
        </p:nvPicPr>
        <p:blipFill>
          <a:blip r:embed="rId3"/>
          <a:stretch>
            <a:fillRect/>
          </a:stretch>
        </p:blipFill>
        <p:spPr>
          <a:xfrm>
            <a:off x="386662" y="1772816"/>
            <a:ext cx="8370676" cy="945001"/>
          </a:xfrm>
          <a:prstGeom prst="rect">
            <a:avLst/>
          </a:prstGeom>
        </p:spPr>
      </p:pic>
    </p:spTree>
    <p:extLst>
      <p:ext uri="{BB962C8B-B14F-4D97-AF65-F5344CB8AC3E}">
        <p14:creationId xmlns:p14="http://schemas.microsoft.com/office/powerpoint/2010/main" val="2004619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Conditional Embedding Network</a:t>
            </a:r>
          </a:p>
        </p:txBody>
      </p:sp>
      <p:pic>
        <p:nvPicPr>
          <p:cNvPr id="2" name="Picture 1">
            <a:extLst>
              <a:ext uri="{FF2B5EF4-FFF2-40B4-BE49-F238E27FC236}">
                <a16:creationId xmlns:a16="http://schemas.microsoft.com/office/drawing/2014/main" id="{8F907CF7-FF50-4657-A556-C6B327288BA7}"/>
              </a:ext>
            </a:extLst>
          </p:cNvPr>
          <p:cNvPicPr>
            <a:picLocks noChangeAspect="1"/>
          </p:cNvPicPr>
          <p:nvPr/>
        </p:nvPicPr>
        <p:blipFill>
          <a:blip r:embed="rId2"/>
          <a:stretch>
            <a:fillRect/>
          </a:stretch>
        </p:blipFill>
        <p:spPr>
          <a:xfrm>
            <a:off x="358775" y="2060848"/>
            <a:ext cx="8461698" cy="3170716"/>
          </a:xfrm>
          <a:prstGeom prst="rect">
            <a:avLst/>
          </a:prstGeom>
        </p:spPr>
      </p:pic>
      <p:sp>
        <p:nvSpPr>
          <p:cNvPr id="8" name="Footer Placeholder 1">
            <a:extLst>
              <a:ext uri="{FF2B5EF4-FFF2-40B4-BE49-F238E27FC236}">
                <a16:creationId xmlns:a16="http://schemas.microsoft.com/office/drawing/2014/main" id="{FEFFC796-B6D1-4647-B459-A1BB17BB65E3}"/>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D5F6FCB2-0041-4A3D-AF99-206666817700}"/>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61</a:t>
            </a:fld>
            <a:r>
              <a:rPr lang="en-AU" altLang="en-US" sz="1400" dirty="0">
                <a:solidFill>
                  <a:schemeClr val="bg1"/>
                </a:solidFill>
              </a:rPr>
              <a:t>  |</a:t>
            </a:r>
          </a:p>
        </p:txBody>
      </p:sp>
    </p:spTree>
    <p:extLst>
      <p:ext uri="{BB962C8B-B14F-4D97-AF65-F5344CB8AC3E}">
        <p14:creationId xmlns:p14="http://schemas.microsoft.com/office/powerpoint/2010/main" val="467824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Summary</a:t>
            </a:r>
          </a:p>
        </p:txBody>
      </p:sp>
      <p:sp>
        <p:nvSpPr>
          <p:cNvPr id="6" name="Footer Placeholder 1">
            <a:extLst>
              <a:ext uri="{FF2B5EF4-FFF2-40B4-BE49-F238E27FC236}">
                <a16:creationId xmlns:a16="http://schemas.microsoft.com/office/drawing/2014/main" id="{068D130B-58A8-4EC9-A5A5-3542C0DCECF8}"/>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16C7CE4B-1573-458F-9E47-F198425E53BA}"/>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62</a:t>
            </a:fld>
            <a:r>
              <a:rPr lang="en-AU" altLang="en-US" sz="1400" dirty="0">
                <a:solidFill>
                  <a:schemeClr val="bg1"/>
                </a:solidFill>
              </a:rPr>
              <a:t>  |</a:t>
            </a:r>
          </a:p>
        </p:txBody>
      </p:sp>
      <p:sp>
        <p:nvSpPr>
          <p:cNvPr id="5" name="Content Placeholder 2">
            <a:extLst>
              <a:ext uri="{FF2B5EF4-FFF2-40B4-BE49-F238E27FC236}">
                <a16:creationId xmlns:a16="http://schemas.microsoft.com/office/drawing/2014/main" id="{29D2F183-17A7-4886-B8AB-DDA8BD5AE01D}"/>
              </a:ext>
            </a:extLst>
          </p:cNvPr>
          <p:cNvSpPr>
            <a:spLocks noGrp="1"/>
          </p:cNvSpPr>
          <p:nvPr>
            <p:ph idx="1"/>
          </p:nvPr>
        </p:nvSpPr>
        <p:spPr>
          <a:xfrm>
            <a:off x="358775" y="1268413"/>
            <a:ext cx="8461375" cy="4573587"/>
          </a:xfrm>
        </p:spPr>
        <p:txBody>
          <a:bodyPr/>
          <a:lstStyle/>
          <a:p>
            <a:r>
              <a:rPr lang="en-AU" altLang="en-US" dirty="0">
                <a:solidFill>
                  <a:schemeClr val="accent2">
                    <a:lumMod val="75000"/>
                  </a:schemeClr>
                </a:solidFill>
              </a:rPr>
              <a:t>Conditional mean embeddings provide a coherent and consistent model for multiclass probabilistic classification</a:t>
            </a:r>
          </a:p>
          <a:p>
            <a:r>
              <a:rPr lang="en-AU" altLang="en-US" dirty="0">
                <a:solidFill>
                  <a:srgbClr val="FFC000"/>
                </a:solidFill>
              </a:rPr>
              <a:t>But, like most kernel algorithms, hyperparameter learning is very difficult especially if you want to ensure good generalization</a:t>
            </a:r>
          </a:p>
          <a:p>
            <a:r>
              <a:rPr lang="en-AU" altLang="en-US" dirty="0">
                <a:solidFill>
                  <a:srgbClr val="00B0F0"/>
                </a:solidFill>
              </a:rPr>
              <a:t>Using Rademacher complexities, we prove learning theoretic bounds for the generalization risk (expected loss)</a:t>
            </a:r>
          </a:p>
          <a:p>
            <a:r>
              <a:rPr lang="en-AU" altLang="en-US" dirty="0">
                <a:solidFill>
                  <a:srgbClr val="0070C0"/>
                </a:solidFill>
              </a:rPr>
              <a:t>We use these bounds to:</a:t>
            </a:r>
          </a:p>
          <a:p>
            <a:pPr lvl="1"/>
            <a:r>
              <a:rPr lang="en-AU" altLang="en-US" dirty="0">
                <a:solidFill>
                  <a:srgbClr val="0070C0"/>
                </a:solidFill>
              </a:rPr>
              <a:t>Derive a new data-dependent complexity measure, the Rademacher complexity bound (RCB) for particular hyperparameter choices</a:t>
            </a:r>
          </a:p>
          <a:p>
            <a:pPr lvl="1"/>
            <a:r>
              <a:rPr lang="en-AU" altLang="en-US" dirty="0">
                <a:solidFill>
                  <a:srgbClr val="0070C0"/>
                </a:solidFill>
              </a:rPr>
              <a:t>Propose a hyperparameter learning objective that balances data fit and model complexity</a:t>
            </a:r>
          </a:p>
          <a:p>
            <a:r>
              <a:rPr lang="en-AU" altLang="en-US" dirty="0">
                <a:solidFill>
                  <a:srgbClr val="0070C0"/>
                </a:solidFill>
              </a:rPr>
              <a:t>We extend the method to:</a:t>
            </a:r>
          </a:p>
          <a:p>
            <a:pPr lvl="1"/>
            <a:r>
              <a:rPr lang="en-AU" altLang="en-US" dirty="0">
                <a:solidFill>
                  <a:srgbClr val="0070C0"/>
                </a:solidFill>
              </a:rPr>
              <a:t>Only require batch stochastic gradient updates for learning</a:t>
            </a:r>
          </a:p>
          <a:p>
            <a:pPr lvl="1"/>
            <a:r>
              <a:rPr lang="en-AU" altLang="en-US" dirty="0">
                <a:solidFill>
                  <a:srgbClr val="0070C0"/>
                </a:solidFill>
              </a:rPr>
              <a:t>Learn deep neural network weights as hyperparameters</a:t>
            </a:r>
          </a:p>
          <a:p>
            <a:pPr lvl="1"/>
            <a:endParaRPr lang="en-AU" altLang="en-US" dirty="0">
              <a:solidFill>
                <a:srgbClr val="0070C0"/>
              </a:solidFill>
            </a:endParaRPr>
          </a:p>
          <a:p>
            <a:endParaRPr lang="en-AU" altLang="en-US" dirty="0">
              <a:solidFill>
                <a:srgbClr val="0070C0"/>
              </a:solidFill>
            </a:endParaRPr>
          </a:p>
          <a:p>
            <a:pPr lvl="1"/>
            <a:endParaRPr lang="en-AU" altLang="en-US" dirty="0">
              <a:solidFill>
                <a:srgbClr val="0070C0"/>
              </a:solidFill>
            </a:endParaRPr>
          </a:p>
        </p:txBody>
      </p:sp>
    </p:spTree>
    <p:extLst>
      <p:ext uri="{BB962C8B-B14F-4D97-AF65-F5344CB8AC3E}">
        <p14:creationId xmlns:p14="http://schemas.microsoft.com/office/powerpoint/2010/main" val="166671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667D949-38CB-47FF-9744-9DF6FE125A27}"/>
              </a:ext>
            </a:extLst>
          </p:cNvPr>
          <p:cNvSpPr>
            <a:spLocks noGrp="1"/>
          </p:cNvSpPr>
          <p:nvPr>
            <p:ph type="title"/>
          </p:nvPr>
        </p:nvSpPr>
        <p:spPr/>
        <p:txBody>
          <a:bodyPr/>
          <a:lstStyle/>
          <a:p>
            <a:r>
              <a:rPr lang="en-AU" altLang="en-US" dirty="0"/>
              <a:t>What I learned</a:t>
            </a:r>
          </a:p>
        </p:txBody>
      </p:sp>
      <p:sp>
        <p:nvSpPr>
          <p:cNvPr id="6" name="Footer Placeholder 1">
            <a:extLst>
              <a:ext uri="{FF2B5EF4-FFF2-40B4-BE49-F238E27FC236}">
                <a16:creationId xmlns:a16="http://schemas.microsoft.com/office/drawing/2014/main" id="{068D130B-58A8-4EC9-A5A5-3542C0DCECF8}"/>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7" name="Slide Number Placeholder 4">
            <a:extLst>
              <a:ext uri="{FF2B5EF4-FFF2-40B4-BE49-F238E27FC236}">
                <a16:creationId xmlns:a16="http://schemas.microsoft.com/office/drawing/2014/main" id="{16C7CE4B-1573-458F-9E47-F198425E53BA}"/>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63</a:t>
            </a:fld>
            <a:r>
              <a:rPr lang="en-AU" altLang="en-US" sz="1400" dirty="0">
                <a:solidFill>
                  <a:schemeClr val="bg1"/>
                </a:solidFill>
              </a:rPr>
              <a:t>  |</a:t>
            </a:r>
          </a:p>
        </p:txBody>
      </p:sp>
      <p:sp>
        <p:nvSpPr>
          <p:cNvPr id="5" name="Content Placeholder 2">
            <a:extLst>
              <a:ext uri="{FF2B5EF4-FFF2-40B4-BE49-F238E27FC236}">
                <a16:creationId xmlns:a16="http://schemas.microsoft.com/office/drawing/2014/main" id="{29D2F183-17A7-4886-B8AB-DDA8BD5AE01D}"/>
              </a:ext>
            </a:extLst>
          </p:cNvPr>
          <p:cNvSpPr>
            <a:spLocks noGrp="1"/>
          </p:cNvSpPr>
          <p:nvPr>
            <p:ph idx="1"/>
          </p:nvPr>
        </p:nvSpPr>
        <p:spPr>
          <a:xfrm>
            <a:off x="358775" y="1296636"/>
            <a:ext cx="8605713" cy="4573587"/>
          </a:xfrm>
        </p:spPr>
        <p:txBody>
          <a:bodyPr/>
          <a:lstStyle/>
          <a:p>
            <a:r>
              <a:rPr lang="en-AU" altLang="en-US" dirty="0">
                <a:solidFill>
                  <a:srgbClr val="0070C0"/>
                </a:solidFill>
              </a:rPr>
              <a:t>Hyperparameter learning is very important! It is not enough to say “it converges in the limit of infinite data”.</a:t>
            </a:r>
          </a:p>
          <a:p>
            <a:endParaRPr lang="en-AU" altLang="en-US" dirty="0">
              <a:solidFill>
                <a:srgbClr val="0070C0"/>
              </a:solidFill>
            </a:endParaRPr>
          </a:p>
          <a:p>
            <a:r>
              <a:rPr lang="en-AU" altLang="en-US" dirty="0">
                <a:solidFill>
                  <a:srgbClr val="0070C0"/>
                </a:solidFill>
              </a:rPr>
              <a:t>Conditional mean embeddings are great in multiclass settings</a:t>
            </a:r>
          </a:p>
          <a:p>
            <a:endParaRPr lang="en-AU" altLang="en-US" dirty="0">
              <a:solidFill>
                <a:srgbClr val="0070C0"/>
              </a:solidFill>
            </a:endParaRPr>
          </a:p>
          <a:p>
            <a:r>
              <a:rPr lang="en-AU" altLang="en-US" dirty="0">
                <a:solidFill>
                  <a:srgbClr val="0070C0"/>
                </a:solidFill>
              </a:rPr>
              <a:t>Model complexity </a:t>
            </a:r>
            <a:r>
              <a:rPr lang="en-AU" altLang="en-US" i="1" dirty="0">
                <a:solidFill>
                  <a:srgbClr val="0070C0"/>
                </a:solidFill>
              </a:rPr>
              <a:t>for particular choices of hyperparameters</a:t>
            </a:r>
            <a:r>
              <a:rPr lang="en-AU" altLang="en-US" dirty="0">
                <a:solidFill>
                  <a:srgbClr val="0070C0"/>
                </a:solidFill>
              </a:rPr>
              <a:t> is crucial for both performance and interpretability</a:t>
            </a:r>
          </a:p>
          <a:p>
            <a:endParaRPr lang="en-AU" altLang="en-US" dirty="0">
              <a:solidFill>
                <a:srgbClr val="0070C0"/>
              </a:solidFill>
            </a:endParaRPr>
          </a:p>
          <a:p>
            <a:r>
              <a:rPr lang="en-AU" altLang="en-US" dirty="0">
                <a:solidFill>
                  <a:srgbClr val="0070C0"/>
                </a:solidFill>
              </a:rPr>
              <a:t>Learning theoretic bounds can be used to establish validity of batch stochastic gradient updates</a:t>
            </a:r>
          </a:p>
          <a:p>
            <a:endParaRPr lang="en-AU" altLang="en-US" dirty="0">
              <a:solidFill>
                <a:srgbClr val="0070C0"/>
              </a:solidFill>
            </a:endParaRPr>
          </a:p>
          <a:p>
            <a:r>
              <a:rPr lang="en-AU" altLang="en-US" dirty="0">
                <a:solidFill>
                  <a:srgbClr val="0070C0"/>
                </a:solidFill>
              </a:rPr>
              <a:t>Let us not see it as kernels </a:t>
            </a:r>
            <a:r>
              <a:rPr lang="en-AU" altLang="en-US" dirty="0" err="1">
                <a:solidFill>
                  <a:srgbClr val="0070C0"/>
                </a:solidFill>
              </a:rPr>
              <a:t>v.s</a:t>
            </a:r>
            <a:r>
              <a:rPr lang="en-AU" altLang="en-US" dirty="0">
                <a:solidFill>
                  <a:srgbClr val="0070C0"/>
                </a:solidFill>
              </a:rPr>
              <a:t>. neural networks – why not both?</a:t>
            </a:r>
          </a:p>
          <a:p>
            <a:pPr lvl="1"/>
            <a:endParaRPr lang="en-AU" altLang="en-US" dirty="0">
              <a:solidFill>
                <a:srgbClr val="0070C0"/>
              </a:solidFill>
            </a:endParaRPr>
          </a:p>
          <a:p>
            <a:endParaRPr lang="en-AU" altLang="en-US" dirty="0">
              <a:solidFill>
                <a:srgbClr val="0070C0"/>
              </a:solidFill>
            </a:endParaRPr>
          </a:p>
          <a:p>
            <a:pPr lvl="1"/>
            <a:endParaRPr lang="en-AU" altLang="en-US" dirty="0">
              <a:solidFill>
                <a:srgbClr val="0070C0"/>
              </a:solidFill>
            </a:endParaRPr>
          </a:p>
        </p:txBody>
      </p:sp>
    </p:spTree>
    <p:extLst>
      <p:ext uri="{BB962C8B-B14F-4D97-AF65-F5344CB8AC3E}">
        <p14:creationId xmlns:p14="http://schemas.microsoft.com/office/powerpoint/2010/main" val="1358333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a:extLst>
              <a:ext uri="{FF2B5EF4-FFF2-40B4-BE49-F238E27FC236}">
                <a16:creationId xmlns:a16="http://schemas.microsoft.com/office/drawing/2014/main" id="{F5CCD1AF-E942-48A7-B2A2-D1FA020BAC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075" y="1141413"/>
            <a:ext cx="3597275"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ris_all.mp4">
            <a:hlinkClick r:id="" action="ppaction://media"/>
            <a:extLst>
              <a:ext uri="{FF2B5EF4-FFF2-40B4-BE49-F238E27FC236}">
                <a16:creationId xmlns:a16="http://schemas.microsoft.com/office/drawing/2014/main" id="{D79D8936-AF0D-4663-9A7A-87CF79B7DC07}"/>
              </a:ext>
            </a:extLst>
          </p:cNvPr>
          <p:cNvPicPr>
            <a:picLocks noChangeArrowheads="1"/>
          </p:cNvPicPr>
          <p:nvPr>
            <a:videoFile r:link="rId2"/>
            <p:extLst>
              <p:ext uri="{DAA4B4D4-6D71-4841-9C94-3DE7FCFB9230}">
                <p14:media xmlns:p14="http://schemas.microsoft.com/office/powerpoint/2010/main" r:link="rId1"/>
              </p:ext>
            </p:extLst>
          </p:nvPr>
        </p:nvPicPr>
        <p:blipFill>
          <a:blip r:embed="rId8">
            <a:extLst>
              <a:ext uri="{28A0092B-C50C-407E-A947-70E740481C1C}">
                <a14:useLocalDpi xmlns:a14="http://schemas.microsoft.com/office/drawing/2010/main" val="0"/>
              </a:ext>
            </a:extLst>
          </a:blip>
          <a:srcRect/>
          <a:stretch>
            <a:fillRect/>
          </a:stretch>
        </p:blipFill>
        <p:spPr bwMode="auto">
          <a:xfrm>
            <a:off x="473075" y="1135063"/>
            <a:ext cx="359727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7">
            <a:extLst>
              <a:ext uri="{FF2B5EF4-FFF2-40B4-BE49-F238E27FC236}">
                <a16:creationId xmlns:a16="http://schemas.microsoft.com/office/drawing/2014/main" id="{8ECA3E6D-8244-47F4-8D55-8FD486FA6B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7300" y="1139825"/>
            <a:ext cx="36004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ris_all.mp4">
            <a:hlinkClick r:id="" action="ppaction://media"/>
            <a:extLst>
              <a:ext uri="{FF2B5EF4-FFF2-40B4-BE49-F238E27FC236}">
                <a16:creationId xmlns:a16="http://schemas.microsoft.com/office/drawing/2014/main" id="{7927DA3F-65D5-4A8E-B4E9-593E5F11FCCA}"/>
              </a:ext>
            </a:extLst>
          </p:cNvPr>
          <p:cNvPicPr>
            <a:picLocks noChangeArrowheads="1"/>
          </p:cNvPicPr>
          <p:nvPr>
            <a:videoFile r:link="rId4"/>
            <p:extLst>
              <p:ext uri="{DAA4B4D4-6D71-4841-9C94-3DE7FCFB9230}">
                <p14:media xmlns:p14="http://schemas.microsoft.com/office/powerpoint/2010/main" r:link="rId3"/>
              </p:ext>
            </p:extLst>
          </p:nvPr>
        </p:nvPicPr>
        <p:blipFill>
          <a:blip r:embed="rId10">
            <a:extLst>
              <a:ext uri="{28A0092B-C50C-407E-A947-70E740481C1C}">
                <a14:useLocalDpi xmlns:a14="http://schemas.microsoft.com/office/drawing/2010/main" val="0"/>
              </a:ext>
            </a:extLst>
          </a:blip>
          <a:srcRect/>
          <a:stretch>
            <a:fillRect/>
          </a:stretch>
        </p:blipFill>
        <p:spPr bwMode="auto">
          <a:xfrm>
            <a:off x="5067300" y="1141413"/>
            <a:ext cx="3597275"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8855075F-652A-4FA0-B89F-AC23219978E0}"/>
              </a:ext>
            </a:extLst>
          </p:cNvPr>
          <p:cNvSpPr txBox="1">
            <a:spLocks/>
          </p:cNvSpPr>
          <p:nvPr/>
        </p:nvSpPr>
        <p:spPr>
          <a:xfrm>
            <a:off x="358775" y="274638"/>
            <a:ext cx="7021513" cy="852487"/>
          </a:xfrm>
          <a:prstGeom prst="rect">
            <a:avLst/>
          </a:prstGeom>
        </p:spPr>
        <p:txBody>
          <a:bodyPr/>
          <a:lstStyle>
            <a:lvl1pPr algn="l" rtl="0" eaLnBrk="0" fontAlgn="base" hangingPunct="0">
              <a:spcBef>
                <a:spcPct val="0"/>
              </a:spcBef>
              <a:spcAft>
                <a:spcPct val="0"/>
              </a:spcAft>
              <a:defRPr sz="3600" b="1" kern="1200">
                <a:solidFill>
                  <a:schemeClr val="tx1"/>
                </a:solidFill>
                <a:latin typeface="+mj-lt"/>
                <a:ea typeface="MS PGothic" pitchFamily="34" charset="-128"/>
                <a:cs typeface="MS PGothic" charset="0"/>
              </a:defRPr>
            </a:lvl1pPr>
            <a:lvl2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2pPr>
            <a:lvl3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3pPr>
            <a:lvl4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4pPr>
            <a:lvl5pPr algn="l" rtl="0" eaLnBrk="0" fontAlgn="base" hangingPunct="0">
              <a:spcBef>
                <a:spcPct val="0"/>
              </a:spcBef>
              <a:spcAft>
                <a:spcPct val="0"/>
              </a:spcAft>
              <a:defRPr sz="3600" b="1">
                <a:solidFill>
                  <a:schemeClr val="tx1"/>
                </a:solidFill>
                <a:latin typeface="Calibri" charset="0"/>
                <a:ea typeface="MS PGothic" pitchFamily="34" charset="-128"/>
                <a:cs typeface="MS PGothic" charset="0"/>
              </a:defRPr>
            </a:lvl5pPr>
            <a:lvl6pPr marL="457200" algn="l" rtl="0" fontAlgn="base">
              <a:spcBef>
                <a:spcPct val="0"/>
              </a:spcBef>
              <a:spcAft>
                <a:spcPct val="0"/>
              </a:spcAft>
              <a:defRPr sz="3600" b="1">
                <a:solidFill>
                  <a:schemeClr val="tx1"/>
                </a:solidFill>
                <a:latin typeface="Calibri" charset="0"/>
                <a:ea typeface="ＭＳ Ｐゴシック" charset="0"/>
                <a:cs typeface="ＭＳ Ｐゴシック" charset="0"/>
              </a:defRPr>
            </a:lvl6pPr>
            <a:lvl7pPr marL="914400" algn="l" rtl="0" fontAlgn="base">
              <a:spcBef>
                <a:spcPct val="0"/>
              </a:spcBef>
              <a:spcAft>
                <a:spcPct val="0"/>
              </a:spcAft>
              <a:defRPr sz="3600" b="1">
                <a:solidFill>
                  <a:schemeClr val="tx1"/>
                </a:solidFill>
                <a:latin typeface="Calibri" charset="0"/>
                <a:ea typeface="ＭＳ Ｐゴシック" charset="0"/>
                <a:cs typeface="ＭＳ Ｐゴシック" charset="0"/>
              </a:defRPr>
            </a:lvl7pPr>
            <a:lvl8pPr marL="1371600" algn="l" rtl="0" fontAlgn="base">
              <a:spcBef>
                <a:spcPct val="0"/>
              </a:spcBef>
              <a:spcAft>
                <a:spcPct val="0"/>
              </a:spcAft>
              <a:defRPr sz="3600" b="1">
                <a:solidFill>
                  <a:schemeClr val="tx1"/>
                </a:solidFill>
                <a:latin typeface="Calibri" charset="0"/>
                <a:ea typeface="ＭＳ Ｐゴシック" charset="0"/>
                <a:cs typeface="ＭＳ Ｐゴシック" charset="0"/>
              </a:defRPr>
            </a:lvl8pPr>
            <a:lvl9pPr marL="1828800" algn="l" rtl="0" fontAlgn="base">
              <a:spcBef>
                <a:spcPct val="0"/>
              </a:spcBef>
              <a:spcAft>
                <a:spcPct val="0"/>
              </a:spcAft>
              <a:defRPr sz="3600" b="1">
                <a:solidFill>
                  <a:schemeClr val="tx1"/>
                </a:solidFill>
                <a:latin typeface="Calibri" charset="0"/>
                <a:ea typeface="ＭＳ Ｐゴシック" charset="0"/>
                <a:cs typeface="ＭＳ Ｐゴシック" charset="0"/>
              </a:defRPr>
            </a:lvl9pPr>
          </a:lstStyle>
          <a:p>
            <a:r>
              <a:rPr lang="en-AU" altLang="en-US" dirty="0"/>
              <a:t>Thank you!</a:t>
            </a:r>
          </a:p>
        </p:txBody>
      </p:sp>
      <p:sp>
        <p:nvSpPr>
          <p:cNvPr id="10" name="Footer Placeholder 1">
            <a:extLst>
              <a:ext uri="{FF2B5EF4-FFF2-40B4-BE49-F238E27FC236}">
                <a16:creationId xmlns:a16="http://schemas.microsoft.com/office/drawing/2014/main" id="{A6A02B4C-C9D2-461A-B417-71A34E197393}"/>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1" name="Slide Number Placeholder 4">
            <a:extLst>
              <a:ext uri="{FF2B5EF4-FFF2-40B4-BE49-F238E27FC236}">
                <a16:creationId xmlns:a16="http://schemas.microsoft.com/office/drawing/2014/main" id="{42327087-D1E6-4383-8AF6-7BB9B9E93C5E}"/>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64</a:t>
            </a:fld>
            <a:r>
              <a:rPr lang="en-AU" altLang="en-US" sz="1400" dirty="0">
                <a:solidFill>
                  <a:schemeClr val="bg1"/>
                </a:solidFill>
              </a:rPr>
              <a:t>  |</a:t>
            </a:r>
          </a:p>
        </p:txBody>
      </p:sp>
    </p:spTree>
    <p:extLst>
      <p:ext uri="{BB962C8B-B14F-4D97-AF65-F5344CB8AC3E}">
        <p14:creationId xmlns:p14="http://schemas.microsoft.com/office/powerpoint/2010/main" val="35767621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6700" fill="hold"/>
                                        <p:tgtEl>
                                          <p:spTgt spid="6"/>
                                        </p:tgtEl>
                                      </p:cBhvr>
                                    </p:cmd>
                                  </p:childTnLst>
                                </p:cTn>
                              </p:par>
                              <p:par>
                                <p:cTn id="7" presetID="1" presetClass="mediacall" presetSubtype="0" fill="hold" nodeType="withEffect">
                                  <p:stCondLst>
                                    <p:cond delay="0"/>
                                  </p:stCondLst>
                                  <p:childTnLst>
                                    <p:cmd type="call" cmd="playFrom(0.0)">
                                      <p:cBhvr>
                                        <p:cTn id="8" dur="167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2" presetClass="mediacall" presetSubtype="0" fill="hold" nodeType="with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seq concurrent="1" nextAc="seek">
              <p:cTn id="15" restart="whenNotActive" fill="hold" evtFilter="cancelBubble" nodeType="interactiveSeq">
                <p:stCondLst>
                  <p:cond evt="onClick" delay="0">
                    <p:tgtEl>
                      <p:spTgt spid="15"/>
                    </p:tgtEl>
                  </p:cond>
                </p:stCondLst>
                <p:endSync evt="end" delay="0">
                  <p:rtn val="all"/>
                </p:endSync>
                <p:childTnLst>
                  <p:par>
                    <p:cTn id="16" fill="hold" nodeType="clickPar">
                      <p:stCondLst>
                        <p:cond delay="0"/>
                      </p:stCondLst>
                      <p:childTnLst>
                        <p:par>
                          <p:cTn id="17" fill="hold" nodeType="withGroup">
                            <p:stCondLst>
                              <p:cond delay="0"/>
                            </p:stCondLst>
                            <p:childTnLst>
                              <p:par>
                                <p:cTn id="18" presetID="2" presetClass="mediacall" presetSubtype="0" fill="hold" nodeType="withEffect">
                                  <p:stCondLst>
                                    <p:cond delay="0"/>
                                  </p:stCondLst>
                                  <p:childTnLst>
                                    <p:cmd type="call" cmd="togglePause">
                                      <p:cBhvr>
                                        <p:cTn id="19" dur="1" fill="hold"/>
                                        <p:tgtEl>
                                          <p:spTgt spid="15"/>
                                        </p:tgtEl>
                                      </p:cBhvr>
                                    </p:cmd>
                                  </p:childTnLst>
                                </p:cTn>
                              </p:par>
                            </p:childTnLst>
                          </p:cTn>
                        </p:par>
                      </p:childTnLst>
                    </p:cTn>
                  </p:par>
                </p:childTnLst>
              </p:cTn>
              <p:nextCondLst>
                <p:cond evt="onClick" delay="0">
                  <p:tgtEl>
                    <p:spTgt spid="15"/>
                  </p:tgtEl>
                </p:cond>
              </p:nextCondLst>
            </p:seq>
            <p:video>
              <p:cMediaNode vol="80000" showWhenStopped="0">
                <p:cTn id="20" repeatCount="indefinite" fill="hold" display="0">
                  <p:stCondLst>
                    <p:cond delay="indefinite"/>
                  </p:stCondLst>
                </p:cTn>
                <p:tgtEl>
                  <p:spTgt spid="1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a:xfrm>
            <a:off x="358775" y="262606"/>
            <a:ext cx="7021513" cy="852487"/>
          </a:xfrm>
        </p:spPr>
        <p:txBody>
          <a:bodyPr/>
          <a:lstStyle/>
          <a:p>
            <a:r>
              <a:rPr lang="en-AU" altLang="en-US" dirty="0"/>
              <a:t>Which one is the best map?</a:t>
            </a:r>
          </a:p>
        </p:txBody>
      </p:sp>
      <p:sp>
        <p:nvSpPr>
          <p:cNvPr id="18" name="Footer Placeholder 1">
            <a:extLst>
              <a:ext uri="{FF2B5EF4-FFF2-40B4-BE49-F238E27FC236}">
                <a16:creationId xmlns:a16="http://schemas.microsoft.com/office/drawing/2014/main" id="{D313BFE3-8FA2-4B57-9DD3-84B7A0924989}"/>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19" name="Slide Number Placeholder 4">
            <a:extLst>
              <a:ext uri="{FF2B5EF4-FFF2-40B4-BE49-F238E27FC236}">
                <a16:creationId xmlns:a16="http://schemas.microsoft.com/office/drawing/2014/main" id="{E31723AB-796A-4BD6-9BFC-C5EDC47D5216}"/>
              </a:ext>
            </a:extLst>
          </p:cNvPr>
          <p:cNvSpPr>
            <a:spLocks noGrp="1" noChangeArrowheads="1"/>
          </p:cNvSpPr>
          <p:nvPr>
            <p:ph type="sldNum" sz="quarter" idx="11"/>
          </p:nvPr>
        </p:nvSpPr>
        <p:spPr bwMode="auto">
          <a:xfrm>
            <a:off x="330200" y="6503988"/>
            <a:ext cx="288925" cy="127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7</a:t>
            </a:fld>
            <a:r>
              <a:rPr lang="en-AU" altLang="en-US" sz="1400" dirty="0">
                <a:solidFill>
                  <a:schemeClr val="bg1"/>
                </a:solidFill>
              </a:rPr>
              <a:t>  |</a:t>
            </a:r>
          </a:p>
        </p:txBody>
      </p:sp>
      <p:sp>
        <p:nvSpPr>
          <p:cNvPr id="26" name="Rectangle 25">
            <a:extLst>
              <a:ext uri="{FF2B5EF4-FFF2-40B4-BE49-F238E27FC236}">
                <a16:creationId xmlns:a16="http://schemas.microsoft.com/office/drawing/2014/main" id="{B6A6E478-E88D-4FD5-8975-3F4C75B9F055}"/>
              </a:ext>
            </a:extLst>
          </p:cNvPr>
          <p:cNvSpPr/>
          <p:nvPr/>
        </p:nvSpPr>
        <p:spPr>
          <a:xfrm>
            <a:off x="1277998" y="4075523"/>
            <a:ext cx="61106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a:t>
            </a:r>
          </a:p>
        </p:txBody>
      </p:sp>
      <p:sp>
        <p:nvSpPr>
          <p:cNvPr id="27" name="Rectangle 26">
            <a:extLst>
              <a:ext uri="{FF2B5EF4-FFF2-40B4-BE49-F238E27FC236}">
                <a16:creationId xmlns:a16="http://schemas.microsoft.com/office/drawing/2014/main" id="{F5447737-FD55-4A4C-B075-5827EDD96E9D}"/>
              </a:ext>
            </a:extLst>
          </p:cNvPr>
          <p:cNvSpPr/>
          <p:nvPr/>
        </p:nvSpPr>
        <p:spPr>
          <a:xfrm>
            <a:off x="4276941" y="4075523"/>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B</a:t>
            </a:r>
          </a:p>
        </p:txBody>
      </p:sp>
      <p:sp>
        <p:nvSpPr>
          <p:cNvPr id="28" name="Rectangle 27">
            <a:extLst>
              <a:ext uri="{FF2B5EF4-FFF2-40B4-BE49-F238E27FC236}">
                <a16:creationId xmlns:a16="http://schemas.microsoft.com/office/drawing/2014/main" id="{1FBC9D4C-CBA5-4365-AD0B-2DD5EE84172A}"/>
              </a:ext>
            </a:extLst>
          </p:cNvPr>
          <p:cNvSpPr/>
          <p:nvPr/>
        </p:nvSpPr>
        <p:spPr>
          <a:xfrm>
            <a:off x="7274141" y="4076350"/>
            <a:ext cx="579005"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a:t>
            </a:r>
          </a:p>
        </p:txBody>
      </p:sp>
      <p:sp>
        <p:nvSpPr>
          <p:cNvPr id="29" name="TextBox 28">
            <a:extLst>
              <a:ext uri="{FF2B5EF4-FFF2-40B4-BE49-F238E27FC236}">
                <a16:creationId xmlns:a16="http://schemas.microsoft.com/office/drawing/2014/main" id="{04714B5A-F22F-41F3-82FE-C6BEA9A7FD13}"/>
              </a:ext>
            </a:extLst>
          </p:cNvPr>
          <p:cNvSpPr txBox="1"/>
          <p:nvPr/>
        </p:nvSpPr>
        <p:spPr>
          <a:xfrm>
            <a:off x="2074487" y="4955463"/>
            <a:ext cx="5039841" cy="923330"/>
          </a:xfrm>
          <a:prstGeom prst="rect">
            <a:avLst/>
          </a:prstGeom>
          <a:noFill/>
        </p:spPr>
        <p:txBody>
          <a:bodyPr wrap="none" rtlCol="0">
            <a:spAutoFit/>
          </a:bodyPr>
          <a:lstStyle/>
          <a:p>
            <a:pPr algn="ctr"/>
            <a:r>
              <a:rPr lang="en-AU" dirty="0"/>
              <a:t>This is the first two attributes of iris</a:t>
            </a:r>
          </a:p>
          <a:p>
            <a:pPr algn="ctr"/>
            <a:r>
              <a:rPr lang="en-AU" dirty="0"/>
              <a:t>This dataset is actually not separable by any means!</a:t>
            </a:r>
          </a:p>
          <a:p>
            <a:pPr algn="ctr"/>
            <a:r>
              <a:rPr lang="en-AU" dirty="0"/>
              <a:t>The same point can have different labels!</a:t>
            </a:r>
          </a:p>
        </p:txBody>
      </p:sp>
      <p:pic>
        <p:nvPicPr>
          <p:cNvPr id="16" name="Picture 7">
            <a:extLst>
              <a:ext uri="{FF2B5EF4-FFF2-40B4-BE49-F238E27FC236}">
                <a16:creationId xmlns:a16="http://schemas.microsoft.com/office/drawing/2014/main" id="{B4166AF0-4B41-4C2E-96AF-9FCF9813D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2" y="1172815"/>
            <a:ext cx="2808289" cy="28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a:extLst>
              <a:ext uri="{FF2B5EF4-FFF2-40B4-BE49-F238E27FC236}">
                <a16:creationId xmlns:a16="http://schemas.microsoft.com/office/drawing/2014/main" id="{F4FC54A2-BA33-45C5-9998-B8502304F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9" y="1169502"/>
            <a:ext cx="2803524" cy="28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4">
            <a:extLst>
              <a:ext uri="{FF2B5EF4-FFF2-40B4-BE49-F238E27FC236}">
                <a16:creationId xmlns:a16="http://schemas.microsoft.com/office/drawing/2014/main" id="{6569C876-48BA-4EE7-9F5C-A8E21C3FE3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1945" y="1164737"/>
            <a:ext cx="2813051" cy="281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a:extLst>
              <a:ext uri="{FF2B5EF4-FFF2-40B4-BE49-F238E27FC236}">
                <a16:creationId xmlns:a16="http://schemas.microsoft.com/office/drawing/2014/main" id="{B1D9DE3F-2567-4CA9-B646-E29FF8ED8A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7497" y="3830749"/>
            <a:ext cx="617892" cy="617892"/>
          </a:xfrm>
          <a:prstGeom prst="rect">
            <a:avLst/>
          </a:prstGeom>
        </p:spPr>
      </p:pic>
    </p:spTree>
    <p:extLst>
      <p:ext uri="{BB962C8B-B14F-4D97-AF65-F5344CB8AC3E}">
        <p14:creationId xmlns:p14="http://schemas.microsoft.com/office/powerpoint/2010/main" val="221110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a:xfrm>
            <a:off x="358775" y="262606"/>
            <a:ext cx="7021513" cy="852487"/>
          </a:xfrm>
        </p:spPr>
        <p:txBody>
          <a:bodyPr/>
          <a:lstStyle/>
          <a:p>
            <a:r>
              <a:rPr lang="en-AU" altLang="en-US" dirty="0"/>
              <a:t>Which one is the best map?</a:t>
            </a:r>
          </a:p>
        </p:txBody>
      </p:sp>
      <p:sp>
        <p:nvSpPr>
          <p:cNvPr id="11" name="TextBox 10">
            <a:extLst>
              <a:ext uri="{FF2B5EF4-FFF2-40B4-BE49-F238E27FC236}">
                <a16:creationId xmlns:a16="http://schemas.microsoft.com/office/drawing/2014/main" id="{22932F86-D487-4885-90E7-02D1226A4AA4}"/>
              </a:ext>
            </a:extLst>
          </p:cNvPr>
          <p:cNvSpPr txBox="1"/>
          <p:nvPr/>
        </p:nvSpPr>
        <p:spPr>
          <a:xfrm>
            <a:off x="1664113" y="4035319"/>
            <a:ext cx="5860643" cy="369332"/>
          </a:xfrm>
          <a:prstGeom prst="rect">
            <a:avLst/>
          </a:prstGeom>
          <a:noFill/>
        </p:spPr>
        <p:txBody>
          <a:bodyPr wrap="none" rtlCol="0">
            <a:spAutoFit/>
          </a:bodyPr>
          <a:lstStyle/>
          <a:p>
            <a:pPr algn="ctr"/>
            <a:r>
              <a:rPr lang="en-AU" dirty="0"/>
              <a:t>Same kernel model – only the hyperparameters are different</a:t>
            </a:r>
          </a:p>
        </p:txBody>
      </p:sp>
      <p:sp>
        <p:nvSpPr>
          <p:cNvPr id="17" name="Footer Placeholder 1">
            <a:extLst>
              <a:ext uri="{FF2B5EF4-FFF2-40B4-BE49-F238E27FC236}">
                <a16:creationId xmlns:a16="http://schemas.microsoft.com/office/drawing/2014/main" id="{A78A6DDA-BE64-41FA-BE08-1DB3F4E3C915}"/>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DC9564-5C15-40A9-99C5-9B67FD4A61C1}"/>
                  </a:ext>
                </a:extLst>
              </p:cNvPr>
              <p:cNvSpPr txBox="1"/>
              <p:nvPr/>
            </p:nvSpPr>
            <p:spPr>
              <a:xfrm>
                <a:off x="214778" y="4342170"/>
                <a:ext cx="2052966" cy="1033232"/>
              </a:xfrm>
              <a:prstGeom prst="rect">
                <a:avLst/>
              </a:prstGeom>
              <a:noFill/>
            </p:spPr>
            <p:txBody>
              <a:bodyPr wrap="square" lIns="0" tIns="0" rIns="0" bIns="0" rtlCol="0">
                <a:spAutoFit/>
              </a:bodyPr>
              <a:lstStyle/>
              <a:p>
                <a:r>
                  <a:rPr lang="en-AU" b="0" dirty="0">
                    <a:latin typeface="+mj-lt"/>
                  </a:rPr>
                  <a:t>Kernel machines:</a:t>
                </a:r>
              </a:p>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𝑓</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m:t>
                      </m:r>
                      <m:nary>
                        <m:naryPr>
                          <m:chr m:val="∑"/>
                          <m:ctrlPr>
                            <a:rPr lang="en-AU" b="0" i="1" smtClean="0">
                              <a:latin typeface="Cambria Math" panose="02040503050406030204" pitchFamily="18" charset="0"/>
                            </a:rPr>
                          </m:ctrlPr>
                        </m:naryPr>
                        <m:sub>
                          <m:r>
                            <m:rPr>
                              <m:brk m:alnAt="23"/>
                            </m:rPr>
                            <a:rPr lang="en-AU" b="0" i="1" smtClean="0">
                              <a:latin typeface="Cambria Math" panose="02040503050406030204" pitchFamily="18" charset="0"/>
                            </a:rPr>
                            <m:t>𝑖</m:t>
                          </m:r>
                          <m:r>
                            <a:rPr lang="en-AU" b="0" i="1" smtClean="0">
                              <a:latin typeface="Cambria Math" panose="02040503050406030204" pitchFamily="18" charset="0"/>
                            </a:rPr>
                            <m:t>=1</m:t>
                          </m:r>
                        </m:sub>
                        <m:sup>
                          <m:r>
                            <a:rPr lang="en-AU" b="0" i="1" smtClean="0">
                              <a:latin typeface="Cambria Math" panose="02040503050406030204" pitchFamily="18" charset="0"/>
                            </a:rPr>
                            <m:t>𝑛</m:t>
                          </m:r>
                        </m:sup>
                        <m:e>
                          <m:sSub>
                            <m:sSubPr>
                              <m:ctrlPr>
                                <a:rPr lang="en-AU" b="0" i="1" smtClean="0">
                                  <a:latin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𝛼</m:t>
                              </m:r>
                            </m:e>
                            <m:sub>
                              <m:r>
                                <a:rPr lang="en-AU" b="0" i="1" smtClean="0">
                                  <a:latin typeface="Cambria Math" panose="02040503050406030204" pitchFamily="18" charset="0"/>
                                </a:rPr>
                                <m:t>𝑖</m:t>
                              </m:r>
                            </m:sub>
                          </m:sSub>
                          <m:r>
                            <a:rPr lang="en-AU" b="0" i="1" smtClean="0">
                              <a:latin typeface="Cambria Math" panose="02040503050406030204" pitchFamily="18" charset="0"/>
                            </a:rPr>
                            <m:t>𝑘</m:t>
                          </m:r>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𝑥</m:t>
                                  </m:r>
                                </m:e>
                                <m:sub>
                                  <m:r>
                                    <a:rPr lang="en-AU" b="0" i="1" smtClean="0">
                                      <a:latin typeface="Cambria Math" panose="02040503050406030204" pitchFamily="18" charset="0"/>
                                    </a:rPr>
                                    <m:t>𝑖</m:t>
                                  </m:r>
                                </m:sub>
                              </m:sSub>
                              <m:r>
                                <a:rPr lang="en-AU" b="0" i="1" smtClean="0">
                                  <a:latin typeface="Cambria Math" panose="02040503050406030204" pitchFamily="18" charset="0"/>
                                </a:rPr>
                                <m:t>,</m:t>
                              </m:r>
                              <m:r>
                                <a:rPr lang="en-AU" b="0" i="1" smtClean="0">
                                  <a:latin typeface="Cambria Math" panose="02040503050406030204" pitchFamily="18" charset="0"/>
                                </a:rPr>
                                <m:t>𝑥</m:t>
                              </m:r>
                            </m:e>
                          </m:d>
                        </m:e>
                      </m:nary>
                    </m:oMath>
                  </m:oMathPara>
                </a14:m>
                <a:endParaRPr lang="en-AU" dirty="0"/>
              </a:p>
            </p:txBody>
          </p:sp>
        </mc:Choice>
        <mc:Fallback xmlns="">
          <p:sp>
            <p:nvSpPr>
              <p:cNvPr id="2" name="TextBox 1">
                <a:extLst>
                  <a:ext uri="{FF2B5EF4-FFF2-40B4-BE49-F238E27FC236}">
                    <a16:creationId xmlns:a16="http://schemas.microsoft.com/office/drawing/2014/main" id="{85DC9564-5C15-40A9-99C5-9B67FD4A61C1}"/>
                  </a:ext>
                </a:extLst>
              </p:cNvPr>
              <p:cNvSpPr txBox="1">
                <a:spLocks noRot="1" noChangeAspect="1" noMove="1" noResize="1" noEditPoints="1" noAdjustHandles="1" noChangeArrowheads="1" noChangeShapeType="1" noTextEdit="1"/>
              </p:cNvSpPr>
              <p:nvPr/>
            </p:nvSpPr>
            <p:spPr>
              <a:xfrm>
                <a:off x="214778" y="4342170"/>
                <a:ext cx="2052966" cy="1033232"/>
              </a:xfrm>
              <a:prstGeom prst="rect">
                <a:avLst/>
              </a:prstGeom>
              <a:blipFill>
                <a:blip r:embed="rId3"/>
                <a:stretch>
                  <a:fillRect l="-6825" t="-7647"/>
                </a:stretch>
              </a:blipFill>
            </p:spPr>
            <p:txBody>
              <a:bodyPr/>
              <a:lstStyle/>
              <a:p>
                <a:r>
                  <a:rPr lang="en-AU">
                    <a:noFill/>
                  </a:rPr>
                  <a:t> </a:t>
                </a:r>
              </a:p>
            </p:txBody>
          </p:sp>
        </mc:Fallback>
      </mc:AlternateContent>
      <p:sp>
        <p:nvSpPr>
          <p:cNvPr id="18" name="Slide Number Placeholder 4">
            <a:extLst>
              <a:ext uri="{FF2B5EF4-FFF2-40B4-BE49-F238E27FC236}">
                <a16:creationId xmlns:a16="http://schemas.microsoft.com/office/drawing/2014/main" id="{1BBC1B33-E926-4788-9336-385F4852E972}"/>
              </a:ext>
            </a:extLst>
          </p:cNvPr>
          <p:cNvSpPr>
            <a:spLocks noGrp="1" noChangeArrowheads="1"/>
          </p:cNvSpPr>
          <p:nvPr>
            <p:ph type="sldNum" sz="quarter" idx="11"/>
          </p:nvPr>
        </p:nvSpPr>
        <p:spPr bwMode="auto">
          <a:xfrm>
            <a:off x="330200" y="6503988"/>
            <a:ext cx="288925" cy="127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8</a:t>
            </a:fld>
            <a:r>
              <a:rPr lang="en-AU" altLang="en-US" sz="1400" dirty="0">
                <a:solidFill>
                  <a:schemeClr val="bg1"/>
                </a:solidFill>
              </a:rPr>
              <a:t>  |</a:t>
            </a:r>
          </a:p>
        </p:txBody>
      </p:sp>
      <p:sp>
        <p:nvSpPr>
          <p:cNvPr id="3" name="TextBox 2">
            <a:extLst>
              <a:ext uri="{FF2B5EF4-FFF2-40B4-BE49-F238E27FC236}">
                <a16:creationId xmlns:a16="http://schemas.microsoft.com/office/drawing/2014/main" id="{2B058765-BB42-46DF-B46E-0E15F783F8A3}"/>
              </a:ext>
            </a:extLst>
          </p:cNvPr>
          <p:cNvSpPr txBox="1"/>
          <p:nvPr/>
        </p:nvSpPr>
        <p:spPr>
          <a:xfrm>
            <a:off x="143910" y="5671639"/>
            <a:ext cx="2997424" cy="646331"/>
          </a:xfrm>
          <a:prstGeom prst="rect">
            <a:avLst/>
          </a:prstGeom>
          <a:noFill/>
        </p:spPr>
        <p:txBody>
          <a:bodyPr wrap="none" rtlCol="0">
            <a:spAutoFit/>
          </a:bodyPr>
          <a:lstStyle/>
          <a:p>
            <a:r>
              <a:rPr lang="en-AU" dirty="0"/>
              <a:t>trained by the kernel machine</a:t>
            </a:r>
          </a:p>
          <a:p>
            <a:pPr algn="ctr"/>
            <a:r>
              <a:rPr lang="en-AU" dirty="0"/>
              <a:t>(parameters)</a:t>
            </a:r>
          </a:p>
        </p:txBody>
      </p:sp>
      <p:cxnSp>
        <p:nvCxnSpPr>
          <p:cNvPr id="6" name="Straight Arrow Connector 5">
            <a:extLst>
              <a:ext uri="{FF2B5EF4-FFF2-40B4-BE49-F238E27FC236}">
                <a16:creationId xmlns:a16="http://schemas.microsoft.com/office/drawing/2014/main" id="{6BA35E55-1468-4772-8A4F-EA4EC254DC8E}"/>
              </a:ext>
            </a:extLst>
          </p:cNvPr>
          <p:cNvCxnSpPr>
            <a:stCxn id="3" idx="0"/>
          </p:cNvCxnSpPr>
          <p:nvPr/>
        </p:nvCxnSpPr>
        <p:spPr>
          <a:xfrm flipH="1" flipV="1">
            <a:off x="1475657" y="5206437"/>
            <a:ext cx="166965" cy="46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483A951-6894-43B9-824B-D504ACA2BCB6}"/>
                  </a:ext>
                </a:extLst>
              </p:cNvPr>
              <p:cNvSpPr txBox="1"/>
              <p:nvPr/>
            </p:nvSpPr>
            <p:spPr>
              <a:xfrm>
                <a:off x="6130479" y="4322556"/>
                <a:ext cx="2966041" cy="1181990"/>
              </a:xfrm>
              <a:prstGeom prst="rect">
                <a:avLst/>
              </a:prstGeom>
              <a:noFill/>
            </p:spPr>
            <p:txBody>
              <a:bodyPr wrap="square" lIns="0" tIns="0" rIns="0" bIns="0" rtlCol="0">
                <a:spAutoFit/>
              </a:bodyPr>
              <a:lstStyle/>
              <a:p>
                <a:r>
                  <a:rPr lang="en-AU" dirty="0">
                    <a:latin typeface="+mj-lt"/>
                  </a:rPr>
                  <a:t>Example – Gaussian kernel:</a:t>
                </a:r>
              </a:p>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𝑘</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r>
                            <a:rPr lang="en-AU" b="0" i="1" smtClean="0">
                              <a:latin typeface="Cambria Math" panose="02040503050406030204" pitchFamily="18" charset="0"/>
                            </a:rPr>
                            <m:t>, </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𝑥</m:t>
                              </m:r>
                            </m:e>
                            <m:sup>
                              <m:r>
                                <a:rPr lang="en-AU" b="0" i="1" smtClean="0">
                                  <a:latin typeface="Cambria Math" panose="02040503050406030204" pitchFamily="18" charset="0"/>
                                </a:rPr>
                                <m:t>′</m:t>
                              </m:r>
                            </m:sup>
                          </m:sSup>
                        </m:e>
                      </m:d>
                      <m:r>
                        <a:rPr lang="en-AU" b="0" i="1" smtClean="0">
                          <a:latin typeface="Cambria Math" panose="02040503050406030204" pitchFamily="18" charset="0"/>
                        </a:rPr>
                        <m:t>=</m:t>
                      </m:r>
                      <m:r>
                        <m:rPr>
                          <m:sty m:val="p"/>
                        </m:rPr>
                        <a:rPr lang="en-AU" b="0" i="0" smtClean="0">
                          <a:latin typeface="Cambria Math" panose="02040503050406030204" pitchFamily="18" charset="0"/>
                        </a:rPr>
                        <m:t>exp</m:t>
                      </m:r>
                      <m:d>
                        <m:dPr>
                          <m:ctrlPr>
                            <a:rPr lang="en-AU" b="0" i="1" smtClean="0">
                              <a:latin typeface="Cambria Math" panose="02040503050406030204" pitchFamily="18" charset="0"/>
                            </a:rPr>
                          </m:ctrlPr>
                        </m:dPr>
                        <m:e>
                          <m:r>
                            <a:rPr lang="en-AU" i="1">
                              <a:latin typeface="Cambria Math" panose="02040503050406030204" pitchFamily="18" charset="0"/>
                            </a:rPr>
                            <m:t>⁡−</m:t>
                          </m:r>
                          <m:f>
                            <m:fPr>
                              <m:ctrlPr>
                                <a:rPr lang="en-AU" i="1">
                                  <a:latin typeface="Cambria Math" panose="02040503050406030204" pitchFamily="18" charset="0"/>
                                </a:rPr>
                              </m:ctrlPr>
                            </m:fPr>
                            <m:num>
                              <m:sSup>
                                <m:sSupPr>
                                  <m:ctrlPr>
                                    <a:rPr lang="en-AU" i="1">
                                      <a:latin typeface="Cambria Math" panose="02040503050406030204" pitchFamily="18" charset="0"/>
                                    </a:rPr>
                                  </m:ctrlPr>
                                </m:sSupPr>
                                <m:e>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e>
                                <m:sup>
                                  <m:r>
                                    <a:rPr lang="en-AU" i="1">
                                      <a:latin typeface="Cambria Math" panose="02040503050406030204" pitchFamily="18" charset="0"/>
                                    </a:rPr>
                                    <m:t>2</m:t>
                                  </m:r>
                                </m:sup>
                              </m:sSup>
                            </m:num>
                            <m:den>
                              <m:r>
                                <a:rPr lang="en-AU" i="1">
                                  <a:latin typeface="Cambria Math" panose="02040503050406030204" pitchFamily="18" charset="0"/>
                                </a:rPr>
                                <m:t>2</m:t>
                              </m:r>
                              <m:sSup>
                                <m:sSupPr>
                                  <m:ctrlPr>
                                    <a:rPr lang="en-AU" i="1">
                                      <a:latin typeface="Cambria Math" panose="02040503050406030204" pitchFamily="18" charset="0"/>
                                    </a:rPr>
                                  </m:ctrlPr>
                                </m:sSupPr>
                                <m:e>
                                  <m:r>
                                    <a:rPr lang="en-AU" i="1">
                                      <a:latin typeface="Cambria Math" panose="02040503050406030204" pitchFamily="18" charset="0"/>
                                      <a:ea typeface="Cambria Math" panose="02040503050406030204" pitchFamily="18" charset="0"/>
                                    </a:rPr>
                                    <m:t>ℓ</m:t>
                                  </m:r>
                                </m:e>
                                <m:sup>
                                  <m:r>
                                    <a:rPr lang="en-AU" i="1">
                                      <a:latin typeface="Cambria Math" panose="02040503050406030204" pitchFamily="18" charset="0"/>
                                    </a:rPr>
                                    <m:t>2</m:t>
                                  </m:r>
                                </m:sup>
                              </m:sSup>
                            </m:den>
                          </m:f>
                        </m:e>
                      </m:d>
                    </m:oMath>
                  </m:oMathPara>
                </a14:m>
                <a:endParaRPr lang="en-AU" dirty="0"/>
              </a:p>
              <a:p>
                <a14:m>
                  <m:oMath xmlns:m="http://schemas.openxmlformats.org/officeDocument/2006/math">
                    <m:r>
                      <a:rPr lang="en-AU" i="1">
                        <a:latin typeface="Cambria Math" panose="02040503050406030204" pitchFamily="18" charset="0"/>
                        <a:ea typeface="Cambria Math" panose="02040503050406030204" pitchFamily="18" charset="0"/>
                      </a:rPr>
                      <m:t>ℓ</m:t>
                    </m:r>
                  </m:oMath>
                </a14:m>
                <a:r>
                  <a:rPr lang="en-AU" dirty="0"/>
                  <a:t>: Length Scale</a:t>
                </a:r>
              </a:p>
            </p:txBody>
          </p:sp>
        </mc:Choice>
        <mc:Fallback xmlns="">
          <p:sp>
            <p:nvSpPr>
              <p:cNvPr id="26" name="TextBox 25">
                <a:extLst>
                  <a:ext uri="{FF2B5EF4-FFF2-40B4-BE49-F238E27FC236}">
                    <a16:creationId xmlns:a16="http://schemas.microsoft.com/office/drawing/2014/main" id="{B483A951-6894-43B9-824B-D504ACA2BCB6}"/>
                  </a:ext>
                </a:extLst>
              </p:cNvPr>
              <p:cNvSpPr txBox="1">
                <a:spLocks noRot="1" noChangeAspect="1" noMove="1" noResize="1" noEditPoints="1" noAdjustHandles="1" noChangeArrowheads="1" noChangeShapeType="1" noTextEdit="1"/>
              </p:cNvSpPr>
              <p:nvPr/>
            </p:nvSpPr>
            <p:spPr>
              <a:xfrm>
                <a:off x="6130479" y="4322556"/>
                <a:ext cx="2966041" cy="1181990"/>
              </a:xfrm>
              <a:prstGeom prst="rect">
                <a:avLst/>
              </a:prstGeom>
              <a:blipFill>
                <a:blip r:embed="rId10"/>
                <a:stretch>
                  <a:fillRect l="-4938" t="-6701" b="-11340"/>
                </a:stretch>
              </a:blipFill>
            </p:spPr>
            <p:txBody>
              <a:bodyPr/>
              <a:lstStyle/>
              <a:p>
                <a:r>
                  <a:rPr lang="en-AU">
                    <a:noFill/>
                  </a:rPr>
                  <a:t> </a:t>
                </a:r>
              </a:p>
            </p:txBody>
          </p:sp>
        </mc:Fallback>
      </mc:AlternateContent>
      <p:sp>
        <p:nvSpPr>
          <p:cNvPr id="27" name="TextBox 26">
            <a:extLst>
              <a:ext uri="{FF2B5EF4-FFF2-40B4-BE49-F238E27FC236}">
                <a16:creationId xmlns:a16="http://schemas.microsoft.com/office/drawing/2014/main" id="{873E5881-EECD-49BE-ABCD-709C9597F711}"/>
              </a:ext>
            </a:extLst>
          </p:cNvPr>
          <p:cNvSpPr txBox="1"/>
          <p:nvPr/>
        </p:nvSpPr>
        <p:spPr>
          <a:xfrm>
            <a:off x="7138238" y="5432539"/>
            <a:ext cx="2068323" cy="923330"/>
          </a:xfrm>
          <a:prstGeom prst="rect">
            <a:avLst/>
          </a:prstGeom>
          <a:noFill/>
        </p:spPr>
        <p:txBody>
          <a:bodyPr wrap="none" rtlCol="0">
            <a:spAutoFit/>
          </a:bodyPr>
          <a:lstStyle/>
          <a:p>
            <a:pPr algn="ctr"/>
            <a:r>
              <a:rPr lang="en-AU" dirty="0"/>
              <a:t>not trained by </a:t>
            </a:r>
          </a:p>
          <a:p>
            <a:pPr algn="ctr"/>
            <a:r>
              <a:rPr lang="en-AU" dirty="0"/>
              <a:t>the kernel machine</a:t>
            </a:r>
          </a:p>
          <a:p>
            <a:pPr algn="ctr"/>
            <a:r>
              <a:rPr lang="en-AU" dirty="0"/>
              <a:t>(hyperparameters)</a:t>
            </a:r>
          </a:p>
        </p:txBody>
      </p:sp>
      <p:cxnSp>
        <p:nvCxnSpPr>
          <p:cNvPr id="28" name="Straight Arrow Connector 27">
            <a:extLst>
              <a:ext uri="{FF2B5EF4-FFF2-40B4-BE49-F238E27FC236}">
                <a16:creationId xmlns:a16="http://schemas.microsoft.com/office/drawing/2014/main" id="{0C6A6018-5FFE-4A9B-A5BA-7698D3298DE6}"/>
              </a:ext>
            </a:extLst>
          </p:cNvPr>
          <p:cNvCxnSpPr>
            <a:cxnSpLocks/>
          </p:cNvCxnSpPr>
          <p:nvPr/>
        </p:nvCxnSpPr>
        <p:spPr>
          <a:xfrm flipV="1">
            <a:off x="8460432" y="5208357"/>
            <a:ext cx="0" cy="260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4">
            <a:extLst>
              <a:ext uri="{FF2B5EF4-FFF2-40B4-BE49-F238E27FC236}">
                <a16:creationId xmlns:a16="http://schemas.microsoft.com/office/drawing/2014/main" id="{0F952E9F-3ED0-4243-9E06-DEFB987032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1945" y="1164737"/>
            <a:ext cx="2813051" cy="281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a:extLst>
              <a:ext uri="{FF2B5EF4-FFF2-40B4-BE49-F238E27FC236}">
                <a16:creationId xmlns:a16="http://schemas.microsoft.com/office/drawing/2014/main" id="{8C65852B-52B5-4741-9E1D-7F84ACB990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6322" y="1172815"/>
            <a:ext cx="2808289" cy="28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a:extLst>
              <a:ext uri="{FF2B5EF4-FFF2-40B4-BE49-F238E27FC236}">
                <a16:creationId xmlns:a16="http://schemas.microsoft.com/office/drawing/2014/main" id="{93C20FB8-C6B8-4985-8C38-4604458C1CC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9" y="1169502"/>
            <a:ext cx="2803524" cy="28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558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0AC61C9-4F23-4B8D-8BEE-ADB97AF5A2D8}"/>
              </a:ext>
            </a:extLst>
          </p:cNvPr>
          <p:cNvSpPr>
            <a:spLocks noGrp="1"/>
          </p:cNvSpPr>
          <p:nvPr>
            <p:ph type="title"/>
          </p:nvPr>
        </p:nvSpPr>
        <p:spPr>
          <a:xfrm>
            <a:off x="358775" y="262606"/>
            <a:ext cx="7021513" cy="852487"/>
          </a:xfrm>
        </p:spPr>
        <p:txBody>
          <a:bodyPr/>
          <a:lstStyle/>
          <a:p>
            <a:r>
              <a:rPr lang="en-AU" altLang="en-US" dirty="0"/>
              <a:t>Which one is the best map?</a:t>
            </a:r>
          </a:p>
        </p:txBody>
      </p:sp>
      <p:cxnSp>
        <p:nvCxnSpPr>
          <p:cNvPr id="16" name="Straight Arrow Connector 15">
            <a:extLst>
              <a:ext uri="{FF2B5EF4-FFF2-40B4-BE49-F238E27FC236}">
                <a16:creationId xmlns:a16="http://schemas.microsoft.com/office/drawing/2014/main" id="{8A58309E-8BCF-49C4-AB26-C1F8C13BB883}"/>
              </a:ext>
            </a:extLst>
          </p:cNvPr>
          <p:cNvCxnSpPr/>
          <p:nvPr/>
        </p:nvCxnSpPr>
        <p:spPr>
          <a:xfrm>
            <a:off x="193726" y="4119195"/>
            <a:ext cx="360040" cy="0"/>
          </a:xfrm>
          <a:prstGeom prst="straightConnector1">
            <a:avLst/>
          </a:prstGeom>
          <a:ln>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8A83E5C-9302-4658-A563-D969DAAF53F3}"/>
              </a:ext>
            </a:extLst>
          </p:cNvPr>
          <p:cNvCxnSpPr/>
          <p:nvPr/>
        </p:nvCxnSpPr>
        <p:spPr>
          <a:xfrm>
            <a:off x="193602" y="4047187"/>
            <a:ext cx="0" cy="14401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CD64886-AE49-4ABA-B085-B68F829F0BE7}"/>
              </a:ext>
            </a:extLst>
          </p:cNvPr>
          <p:cNvCxnSpPr/>
          <p:nvPr/>
        </p:nvCxnSpPr>
        <p:spPr>
          <a:xfrm>
            <a:off x="549169" y="4047187"/>
            <a:ext cx="0" cy="14401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7D6531-4182-4668-9205-3159052E30E3}"/>
              </a:ext>
            </a:extLst>
          </p:cNvPr>
          <p:cNvCxnSpPr>
            <a:cxnSpLocks/>
          </p:cNvCxnSpPr>
          <p:nvPr/>
        </p:nvCxnSpPr>
        <p:spPr>
          <a:xfrm flipV="1">
            <a:off x="3155646" y="4119195"/>
            <a:ext cx="630236" cy="791"/>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AEBB9F2-5C85-40E2-87AD-DCCD863AA1D9}"/>
              </a:ext>
            </a:extLst>
          </p:cNvPr>
          <p:cNvCxnSpPr/>
          <p:nvPr/>
        </p:nvCxnSpPr>
        <p:spPr>
          <a:xfrm>
            <a:off x="3155522" y="4047978"/>
            <a:ext cx="0" cy="1440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45F2DC-32D8-4325-8961-4F7A0A2DFAF7}"/>
              </a:ext>
            </a:extLst>
          </p:cNvPr>
          <p:cNvCxnSpPr/>
          <p:nvPr/>
        </p:nvCxnSpPr>
        <p:spPr>
          <a:xfrm>
            <a:off x="3785882" y="4047978"/>
            <a:ext cx="0" cy="14401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F0FE4A-4ED5-4DC0-8EF3-15550C8A2BBB}"/>
              </a:ext>
            </a:extLst>
          </p:cNvPr>
          <p:cNvCxnSpPr>
            <a:cxnSpLocks/>
          </p:cNvCxnSpPr>
          <p:nvPr/>
        </p:nvCxnSpPr>
        <p:spPr>
          <a:xfrm>
            <a:off x="6163360" y="4119195"/>
            <a:ext cx="1400283"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C72E21E-00F7-482B-B614-9E8E70C7082C}"/>
              </a:ext>
            </a:extLst>
          </p:cNvPr>
          <p:cNvCxnSpPr/>
          <p:nvPr/>
        </p:nvCxnSpPr>
        <p:spPr>
          <a:xfrm>
            <a:off x="6163236" y="4047187"/>
            <a:ext cx="0" cy="1440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15D4F2-747D-4A9C-913F-7A757B0C9A97}"/>
              </a:ext>
            </a:extLst>
          </p:cNvPr>
          <p:cNvCxnSpPr/>
          <p:nvPr/>
        </p:nvCxnSpPr>
        <p:spPr>
          <a:xfrm>
            <a:off x="7556385" y="4047187"/>
            <a:ext cx="0" cy="14401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6856125-5AEA-4A94-84C7-66A4C77D9BAC}"/>
              </a:ext>
            </a:extLst>
          </p:cNvPr>
          <p:cNvSpPr txBox="1"/>
          <p:nvPr/>
        </p:nvSpPr>
        <p:spPr>
          <a:xfrm>
            <a:off x="1556757" y="3965304"/>
            <a:ext cx="1530227" cy="307777"/>
          </a:xfrm>
          <a:prstGeom prst="rect">
            <a:avLst/>
          </a:prstGeom>
          <a:noFill/>
        </p:spPr>
        <p:txBody>
          <a:bodyPr wrap="none" rtlCol="0">
            <a:spAutoFit/>
          </a:bodyPr>
          <a:lstStyle/>
          <a:p>
            <a:r>
              <a:rPr lang="en-AU" sz="1400" dirty="0"/>
              <a:t>Short Length Scale</a:t>
            </a:r>
          </a:p>
        </p:txBody>
      </p:sp>
      <p:sp>
        <p:nvSpPr>
          <p:cNvPr id="26" name="TextBox 25">
            <a:extLst>
              <a:ext uri="{FF2B5EF4-FFF2-40B4-BE49-F238E27FC236}">
                <a16:creationId xmlns:a16="http://schemas.microsoft.com/office/drawing/2014/main" id="{5D19BD52-8FDF-4E4D-AE89-ECCC991804A7}"/>
              </a:ext>
            </a:extLst>
          </p:cNvPr>
          <p:cNvSpPr txBox="1"/>
          <p:nvPr/>
        </p:nvSpPr>
        <p:spPr>
          <a:xfrm>
            <a:off x="7563643" y="3965305"/>
            <a:ext cx="1485343" cy="307777"/>
          </a:xfrm>
          <a:prstGeom prst="rect">
            <a:avLst/>
          </a:prstGeom>
          <a:noFill/>
        </p:spPr>
        <p:txBody>
          <a:bodyPr wrap="none" rtlCol="0">
            <a:spAutoFit/>
          </a:bodyPr>
          <a:lstStyle/>
          <a:p>
            <a:r>
              <a:rPr lang="en-AU" sz="1400" dirty="0"/>
              <a:t>Long Length Scale</a:t>
            </a:r>
          </a:p>
        </p:txBody>
      </p:sp>
      <p:sp>
        <p:nvSpPr>
          <p:cNvPr id="27" name="TextBox 26">
            <a:extLst>
              <a:ext uri="{FF2B5EF4-FFF2-40B4-BE49-F238E27FC236}">
                <a16:creationId xmlns:a16="http://schemas.microsoft.com/office/drawing/2014/main" id="{35879252-A57A-47BC-9B70-51C5B6F2AE2B}"/>
              </a:ext>
            </a:extLst>
          </p:cNvPr>
          <p:cNvSpPr txBox="1"/>
          <p:nvPr/>
        </p:nvSpPr>
        <p:spPr>
          <a:xfrm>
            <a:off x="4350829" y="3990581"/>
            <a:ext cx="1696939" cy="307777"/>
          </a:xfrm>
          <a:prstGeom prst="rect">
            <a:avLst/>
          </a:prstGeom>
          <a:noFill/>
        </p:spPr>
        <p:txBody>
          <a:bodyPr wrap="none" rtlCol="0">
            <a:spAutoFit/>
          </a:bodyPr>
          <a:lstStyle/>
          <a:p>
            <a:r>
              <a:rPr lang="en-AU" sz="1400" dirty="0"/>
              <a:t>Median Length Scale</a:t>
            </a:r>
          </a:p>
        </p:txBody>
      </p:sp>
      <p:sp>
        <p:nvSpPr>
          <p:cNvPr id="29" name="Footer Placeholder 1">
            <a:extLst>
              <a:ext uri="{FF2B5EF4-FFF2-40B4-BE49-F238E27FC236}">
                <a16:creationId xmlns:a16="http://schemas.microsoft.com/office/drawing/2014/main" id="{BE0D1D42-276A-4995-82E8-A0CAED454054}"/>
              </a:ext>
            </a:extLst>
          </p:cNvPr>
          <p:cNvSpPr>
            <a:spLocks noGrp="1"/>
          </p:cNvSpPr>
          <p:nvPr>
            <p:ph type="ftr" sz="quarter" idx="10"/>
          </p:nvPr>
        </p:nvSpPr>
        <p:spPr>
          <a:xfrm>
            <a:off x="677863" y="6503988"/>
            <a:ext cx="7199312" cy="123825"/>
          </a:xfrm>
        </p:spPr>
        <p:txBody>
          <a:bodyPr/>
          <a:lstStyle/>
          <a:p>
            <a:pPr>
              <a:defRPr/>
            </a:pPr>
            <a:r>
              <a:rPr lang="en-AU" sz="1400" dirty="0"/>
              <a:t>Hyperparameter Learning for Conditional Mean Embeddings with Rademacher Complexity Bounds Kelvin Hsu, Richard Nock, and Fabio Ramos</a:t>
            </a:r>
          </a:p>
        </p:txBody>
      </p:sp>
      <p:sp>
        <p:nvSpPr>
          <p:cNvPr id="30" name="Slide Number Placeholder 4">
            <a:extLst>
              <a:ext uri="{FF2B5EF4-FFF2-40B4-BE49-F238E27FC236}">
                <a16:creationId xmlns:a16="http://schemas.microsoft.com/office/drawing/2014/main" id="{D4FFBDB3-75C2-4C7F-994E-03F63BAFF675}"/>
              </a:ext>
            </a:extLst>
          </p:cNvPr>
          <p:cNvSpPr>
            <a:spLocks noGrp="1" noChangeArrowheads="1"/>
          </p:cNvSpPr>
          <p:nvPr>
            <p:ph type="sldNum" sz="quarter" idx="11"/>
          </p:nvPr>
        </p:nvSpPr>
        <p:spPr bwMode="auto">
          <a:xfrm>
            <a:off x="251520" y="6503988"/>
            <a:ext cx="367605" cy="12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1D8EDAC-FDB5-4180-9139-1EFE2434E1A4}" type="slidenum">
              <a:rPr lang="en-AU" altLang="en-US" sz="1400" smtClean="0">
                <a:solidFill>
                  <a:schemeClr val="bg1"/>
                </a:solidFill>
              </a:rPr>
              <a:pPr/>
              <a:t>9</a:t>
            </a:fld>
            <a:r>
              <a:rPr lang="en-AU" altLang="en-US" sz="1400" dirty="0">
                <a:solidFill>
                  <a:schemeClr val="bg1"/>
                </a:solidFill>
              </a:rPr>
              <a:t>  |</a:t>
            </a:r>
          </a:p>
        </p:txBody>
      </p:sp>
      <p:sp>
        <p:nvSpPr>
          <p:cNvPr id="31" name="Footer Placeholder 1">
            <a:extLst>
              <a:ext uri="{FF2B5EF4-FFF2-40B4-BE49-F238E27FC236}">
                <a16:creationId xmlns:a16="http://schemas.microsoft.com/office/drawing/2014/main" id="{1726BF16-2C85-484E-9A38-0ABAC6EE52A7}"/>
              </a:ext>
            </a:extLst>
          </p:cNvPr>
          <p:cNvSpPr txBox="1">
            <a:spLocks/>
          </p:cNvSpPr>
          <p:nvPr/>
        </p:nvSpPr>
        <p:spPr>
          <a:xfrm>
            <a:off x="677863" y="6503988"/>
            <a:ext cx="7199312" cy="123825"/>
          </a:xfrm>
          <a:prstGeom prst="rect">
            <a:avLst/>
          </a:prstGeom>
        </p:spPr>
        <p:txBody>
          <a:bodyPr vert="horz" lIns="0" tIns="0" rIns="0" bIns="0" rtlCol="0" anchor="ctr"/>
          <a:lstStyle>
            <a:defPPr>
              <a:defRPr lang="en-US"/>
            </a:defPPr>
            <a:lvl1pPr algn="l" rtl="0" eaLnBrk="1" fontAlgn="auto" hangingPunct="1">
              <a:spcBef>
                <a:spcPts val="0"/>
              </a:spcBef>
              <a:spcAft>
                <a:spcPts val="0"/>
              </a:spcAft>
              <a:defRPr sz="900" kern="1200">
                <a:solidFill>
                  <a:srgbClr val="FFFFFF"/>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a:defRPr/>
            </a:pPr>
            <a:r>
              <a:rPr lang="en-AU" sz="1400"/>
              <a:t>Hyperparameter Learning for Conditional Mean Embeddings with Rademacher Complexity Bounds Kelvin Hsu, Richard Nock, and Fabio Ramos</a:t>
            </a:r>
            <a:endParaRPr lang="en-AU" sz="1400" dirty="0"/>
          </a:p>
        </p:txBody>
      </p:sp>
      <p:pic>
        <p:nvPicPr>
          <p:cNvPr id="55" name="Picture 54">
            <a:extLst>
              <a:ext uri="{FF2B5EF4-FFF2-40B4-BE49-F238E27FC236}">
                <a16:creationId xmlns:a16="http://schemas.microsoft.com/office/drawing/2014/main" id="{D9779550-05C5-43C4-8740-A8002F79F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059" y="4365104"/>
            <a:ext cx="3399881" cy="1923165"/>
          </a:xfrm>
          <a:prstGeom prst="rect">
            <a:avLst/>
          </a:prstGeom>
        </p:spPr>
      </p:pic>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F8BA875C-38C2-49F2-A870-6CBD91631F3B}"/>
                  </a:ext>
                </a:extLst>
              </p:cNvPr>
              <p:cNvSpPr/>
              <p:nvPr/>
            </p:nvSpPr>
            <p:spPr>
              <a:xfrm>
                <a:off x="3405421" y="4499771"/>
                <a:ext cx="8720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AU" i="1" smtClean="0">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𝑥</m:t>
                          </m:r>
                        </m:e>
                        <m:sup>
                          <m:r>
                            <a:rPr lang="en-AU" i="1">
                              <a:latin typeface="Cambria Math" panose="02040503050406030204" pitchFamily="18" charset="0"/>
                              <a:ea typeface="Cambria Math" panose="02040503050406030204" pitchFamily="18" charset="0"/>
                            </a:rPr>
                            <m:t>′</m:t>
                          </m:r>
                        </m:sup>
                      </m:sSup>
                      <m:r>
                        <a:rPr lang="en-AU" b="0" i="1" smtClean="0">
                          <a:latin typeface="Cambria Math" panose="02040503050406030204" pitchFamily="18" charset="0"/>
                          <a:ea typeface="Cambria Math" panose="02040503050406030204" pitchFamily="18" charset="0"/>
                        </a:rPr>
                        <m:t>=0</m:t>
                      </m:r>
                    </m:oMath>
                  </m:oMathPara>
                </a14:m>
                <a:endParaRPr lang="en-AU" dirty="0"/>
              </a:p>
            </p:txBody>
          </p:sp>
        </mc:Choice>
        <mc:Fallback xmlns="">
          <p:sp>
            <p:nvSpPr>
              <p:cNvPr id="57" name="Rectangle 56">
                <a:extLst>
                  <a:ext uri="{FF2B5EF4-FFF2-40B4-BE49-F238E27FC236}">
                    <a16:creationId xmlns:a16="http://schemas.microsoft.com/office/drawing/2014/main" id="{F8BA875C-38C2-49F2-A870-6CBD91631F3B}"/>
                  </a:ext>
                </a:extLst>
              </p:cNvPr>
              <p:cNvSpPr>
                <a:spLocks noRot="1" noChangeAspect="1" noMove="1" noResize="1" noEditPoints="1" noAdjustHandles="1" noChangeArrowheads="1" noChangeShapeType="1" noTextEdit="1"/>
              </p:cNvSpPr>
              <p:nvPr/>
            </p:nvSpPr>
            <p:spPr>
              <a:xfrm>
                <a:off x="3405421" y="4499771"/>
                <a:ext cx="872098" cy="369332"/>
              </a:xfrm>
              <a:prstGeom prst="rect">
                <a:avLst/>
              </a:prstGeom>
              <a:blipFill>
                <a:blip r:embed="rId10"/>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C5D19B0E-C676-4CBA-847E-6351450B3313}"/>
                  </a:ext>
                </a:extLst>
              </p:cNvPr>
              <p:cNvSpPr/>
              <p:nvPr/>
            </p:nvSpPr>
            <p:spPr>
              <a:xfrm>
                <a:off x="6087947" y="5764862"/>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𝑥</m:t>
                      </m:r>
                    </m:oMath>
                  </m:oMathPara>
                </a14:m>
                <a:endParaRPr lang="en-AU" dirty="0"/>
              </a:p>
            </p:txBody>
          </p:sp>
        </mc:Choice>
        <mc:Fallback xmlns="">
          <p:sp>
            <p:nvSpPr>
              <p:cNvPr id="58" name="Rectangle 57">
                <a:extLst>
                  <a:ext uri="{FF2B5EF4-FFF2-40B4-BE49-F238E27FC236}">
                    <a16:creationId xmlns:a16="http://schemas.microsoft.com/office/drawing/2014/main" id="{C5D19B0E-C676-4CBA-847E-6351450B3313}"/>
                  </a:ext>
                </a:extLst>
              </p:cNvPr>
              <p:cNvSpPr>
                <a:spLocks noRot="1" noChangeAspect="1" noMove="1" noResize="1" noEditPoints="1" noAdjustHandles="1" noChangeArrowheads="1" noChangeShapeType="1" noTextEdit="1"/>
              </p:cNvSpPr>
              <p:nvPr/>
            </p:nvSpPr>
            <p:spPr>
              <a:xfrm>
                <a:off x="6087947" y="5764862"/>
                <a:ext cx="367985" cy="369332"/>
              </a:xfrm>
              <a:prstGeom prst="rect">
                <a:avLst/>
              </a:prstGeom>
              <a:blipFill>
                <a:blip r:embed="rId13"/>
                <a:stretch>
                  <a:fillRect/>
                </a:stretch>
              </a:blipFill>
            </p:spPr>
            <p:txBody>
              <a:bodyPr/>
              <a:lstStyle/>
              <a:p>
                <a:r>
                  <a:rPr lang="en-AU">
                    <a:noFill/>
                  </a:rPr>
                  <a:t> </a:t>
                </a:r>
              </a:p>
            </p:txBody>
          </p:sp>
        </mc:Fallback>
      </mc:AlternateContent>
      <p:cxnSp>
        <p:nvCxnSpPr>
          <p:cNvPr id="3" name="Straight Arrow Connector 2">
            <a:extLst>
              <a:ext uri="{FF2B5EF4-FFF2-40B4-BE49-F238E27FC236}">
                <a16:creationId xmlns:a16="http://schemas.microsoft.com/office/drawing/2014/main" id="{D4316C64-E8AE-4892-BCC0-C03D058FE020}"/>
              </a:ext>
            </a:extLst>
          </p:cNvPr>
          <p:cNvCxnSpPr/>
          <p:nvPr/>
        </p:nvCxnSpPr>
        <p:spPr>
          <a:xfrm flipH="1" flipV="1">
            <a:off x="2771800" y="4298358"/>
            <a:ext cx="1656184" cy="12438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 name="Straight Arrow Connector 4">
            <a:extLst>
              <a:ext uri="{FF2B5EF4-FFF2-40B4-BE49-F238E27FC236}">
                <a16:creationId xmlns:a16="http://schemas.microsoft.com/office/drawing/2014/main" id="{E9A2C6F9-B655-457B-9845-6148DE77C581}"/>
              </a:ext>
            </a:extLst>
          </p:cNvPr>
          <p:cNvCxnSpPr/>
          <p:nvPr/>
        </p:nvCxnSpPr>
        <p:spPr>
          <a:xfrm flipH="1" flipV="1">
            <a:off x="4139952" y="4119195"/>
            <a:ext cx="210877" cy="6779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742B21E-E70D-4FB1-8361-6EB24E6DFC38}"/>
              </a:ext>
            </a:extLst>
          </p:cNvPr>
          <p:cNvCxnSpPr/>
          <p:nvPr/>
        </p:nvCxnSpPr>
        <p:spPr>
          <a:xfrm flipV="1">
            <a:off x="5079958" y="4273081"/>
            <a:ext cx="1364250" cy="45753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3F4439F-598B-401C-8BF2-E1B96CFBCC18}"/>
                  </a:ext>
                </a:extLst>
              </p:cNvPr>
              <p:cNvSpPr txBox="1"/>
              <p:nvPr/>
            </p:nvSpPr>
            <p:spPr>
              <a:xfrm>
                <a:off x="214778" y="4342170"/>
                <a:ext cx="2052966" cy="1033232"/>
              </a:xfrm>
              <a:prstGeom prst="rect">
                <a:avLst/>
              </a:prstGeom>
              <a:noFill/>
            </p:spPr>
            <p:txBody>
              <a:bodyPr wrap="square" lIns="0" tIns="0" rIns="0" bIns="0" rtlCol="0">
                <a:spAutoFit/>
              </a:bodyPr>
              <a:lstStyle/>
              <a:p>
                <a:r>
                  <a:rPr lang="en-AU" b="0" dirty="0">
                    <a:latin typeface="+mj-lt"/>
                  </a:rPr>
                  <a:t>Kernel machines:</a:t>
                </a:r>
              </a:p>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𝑓</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m:t>
                      </m:r>
                      <m:nary>
                        <m:naryPr>
                          <m:chr m:val="∑"/>
                          <m:ctrlPr>
                            <a:rPr lang="en-AU" b="0" i="1" smtClean="0">
                              <a:latin typeface="Cambria Math" panose="02040503050406030204" pitchFamily="18" charset="0"/>
                            </a:rPr>
                          </m:ctrlPr>
                        </m:naryPr>
                        <m:sub>
                          <m:r>
                            <m:rPr>
                              <m:brk m:alnAt="23"/>
                            </m:rPr>
                            <a:rPr lang="en-AU" b="0" i="1" smtClean="0">
                              <a:latin typeface="Cambria Math" panose="02040503050406030204" pitchFamily="18" charset="0"/>
                            </a:rPr>
                            <m:t>𝑖</m:t>
                          </m:r>
                          <m:r>
                            <a:rPr lang="en-AU" b="0" i="1" smtClean="0">
                              <a:latin typeface="Cambria Math" panose="02040503050406030204" pitchFamily="18" charset="0"/>
                            </a:rPr>
                            <m:t>=1</m:t>
                          </m:r>
                        </m:sub>
                        <m:sup>
                          <m:r>
                            <a:rPr lang="en-AU" b="0" i="1" smtClean="0">
                              <a:latin typeface="Cambria Math" panose="02040503050406030204" pitchFamily="18" charset="0"/>
                            </a:rPr>
                            <m:t>𝑛</m:t>
                          </m:r>
                        </m:sup>
                        <m:e>
                          <m:sSub>
                            <m:sSubPr>
                              <m:ctrlPr>
                                <a:rPr lang="en-AU" b="0" i="1" smtClean="0">
                                  <a:latin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𝛼</m:t>
                              </m:r>
                            </m:e>
                            <m:sub>
                              <m:r>
                                <a:rPr lang="en-AU" b="0" i="1" smtClean="0">
                                  <a:latin typeface="Cambria Math" panose="02040503050406030204" pitchFamily="18" charset="0"/>
                                </a:rPr>
                                <m:t>𝑖</m:t>
                              </m:r>
                            </m:sub>
                          </m:sSub>
                          <m:r>
                            <a:rPr lang="en-AU" b="0" i="1" smtClean="0">
                              <a:latin typeface="Cambria Math" panose="02040503050406030204" pitchFamily="18" charset="0"/>
                            </a:rPr>
                            <m:t>𝑘</m:t>
                          </m:r>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𝑥</m:t>
                                  </m:r>
                                </m:e>
                                <m:sub>
                                  <m:r>
                                    <a:rPr lang="en-AU" b="0" i="1" smtClean="0">
                                      <a:latin typeface="Cambria Math" panose="02040503050406030204" pitchFamily="18" charset="0"/>
                                    </a:rPr>
                                    <m:t>𝑖</m:t>
                                  </m:r>
                                </m:sub>
                              </m:sSub>
                              <m:r>
                                <a:rPr lang="en-AU" b="0" i="1" smtClean="0">
                                  <a:latin typeface="Cambria Math" panose="02040503050406030204" pitchFamily="18" charset="0"/>
                                </a:rPr>
                                <m:t>,</m:t>
                              </m:r>
                              <m:r>
                                <a:rPr lang="en-AU" b="0" i="1" smtClean="0">
                                  <a:latin typeface="Cambria Math" panose="02040503050406030204" pitchFamily="18" charset="0"/>
                                </a:rPr>
                                <m:t>𝑥</m:t>
                              </m:r>
                            </m:e>
                          </m:d>
                        </m:e>
                      </m:nary>
                    </m:oMath>
                  </m:oMathPara>
                </a14:m>
                <a:endParaRPr lang="en-AU" dirty="0"/>
              </a:p>
            </p:txBody>
          </p:sp>
        </mc:Choice>
        <mc:Fallback xmlns="">
          <p:sp>
            <p:nvSpPr>
              <p:cNvPr id="32" name="TextBox 31">
                <a:extLst>
                  <a:ext uri="{FF2B5EF4-FFF2-40B4-BE49-F238E27FC236}">
                    <a16:creationId xmlns:a16="http://schemas.microsoft.com/office/drawing/2014/main" id="{D3F4439F-598B-401C-8BF2-E1B96CFBCC18}"/>
                  </a:ext>
                </a:extLst>
              </p:cNvPr>
              <p:cNvSpPr txBox="1">
                <a:spLocks noRot="1" noChangeAspect="1" noMove="1" noResize="1" noEditPoints="1" noAdjustHandles="1" noChangeArrowheads="1" noChangeShapeType="1" noTextEdit="1"/>
              </p:cNvSpPr>
              <p:nvPr/>
            </p:nvSpPr>
            <p:spPr>
              <a:xfrm>
                <a:off x="214778" y="4342170"/>
                <a:ext cx="2052966" cy="1033232"/>
              </a:xfrm>
              <a:prstGeom prst="rect">
                <a:avLst/>
              </a:prstGeom>
              <a:blipFill>
                <a:blip r:embed="rId14"/>
                <a:stretch>
                  <a:fillRect l="-6825" t="-764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D266024-DA15-44CD-BB2E-2EE803AE8AFC}"/>
                  </a:ext>
                </a:extLst>
              </p:cNvPr>
              <p:cNvSpPr txBox="1"/>
              <p:nvPr/>
            </p:nvSpPr>
            <p:spPr>
              <a:xfrm>
                <a:off x="6130479" y="4322556"/>
                <a:ext cx="2966041" cy="1181990"/>
              </a:xfrm>
              <a:prstGeom prst="rect">
                <a:avLst/>
              </a:prstGeom>
              <a:noFill/>
            </p:spPr>
            <p:txBody>
              <a:bodyPr wrap="square" lIns="0" tIns="0" rIns="0" bIns="0" rtlCol="0">
                <a:spAutoFit/>
              </a:bodyPr>
              <a:lstStyle/>
              <a:p>
                <a:r>
                  <a:rPr lang="en-AU" dirty="0">
                    <a:latin typeface="+mj-lt"/>
                  </a:rPr>
                  <a:t>Example – Gaussian kernel:</a:t>
                </a:r>
              </a:p>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𝑘</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r>
                            <a:rPr lang="en-AU" b="0" i="1" smtClean="0">
                              <a:latin typeface="Cambria Math" panose="02040503050406030204" pitchFamily="18" charset="0"/>
                            </a:rPr>
                            <m:t>, </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𝑥</m:t>
                              </m:r>
                            </m:e>
                            <m:sup>
                              <m:r>
                                <a:rPr lang="en-AU" b="0" i="1" smtClean="0">
                                  <a:latin typeface="Cambria Math" panose="02040503050406030204" pitchFamily="18" charset="0"/>
                                </a:rPr>
                                <m:t>′</m:t>
                              </m:r>
                            </m:sup>
                          </m:sSup>
                        </m:e>
                      </m:d>
                      <m:r>
                        <a:rPr lang="en-AU" b="0" i="1" smtClean="0">
                          <a:latin typeface="Cambria Math" panose="02040503050406030204" pitchFamily="18" charset="0"/>
                        </a:rPr>
                        <m:t>=</m:t>
                      </m:r>
                      <m:r>
                        <m:rPr>
                          <m:sty m:val="p"/>
                        </m:rPr>
                        <a:rPr lang="en-AU" b="0" i="0" smtClean="0">
                          <a:latin typeface="Cambria Math" panose="02040503050406030204" pitchFamily="18" charset="0"/>
                        </a:rPr>
                        <m:t>exp</m:t>
                      </m:r>
                      <m:d>
                        <m:dPr>
                          <m:ctrlPr>
                            <a:rPr lang="en-AU" b="0" i="1" smtClean="0">
                              <a:latin typeface="Cambria Math" panose="02040503050406030204" pitchFamily="18" charset="0"/>
                            </a:rPr>
                          </m:ctrlPr>
                        </m:dPr>
                        <m:e>
                          <m:r>
                            <a:rPr lang="en-AU" i="1">
                              <a:latin typeface="Cambria Math" panose="02040503050406030204" pitchFamily="18" charset="0"/>
                            </a:rPr>
                            <m:t>⁡−</m:t>
                          </m:r>
                          <m:f>
                            <m:fPr>
                              <m:ctrlPr>
                                <a:rPr lang="en-AU" i="1">
                                  <a:latin typeface="Cambria Math" panose="02040503050406030204" pitchFamily="18" charset="0"/>
                                </a:rPr>
                              </m:ctrlPr>
                            </m:fPr>
                            <m:num>
                              <m:sSup>
                                <m:sSupPr>
                                  <m:ctrlPr>
                                    <a:rPr lang="en-AU" i="1">
                                      <a:latin typeface="Cambria Math" panose="02040503050406030204" pitchFamily="18" charset="0"/>
                                    </a:rPr>
                                  </m:ctrlPr>
                                </m:sSupPr>
                                <m:e>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e>
                                <m:sup>
                                  <m:r>
                                    <a:rPr lang="en-AU" i="1">
                                      <a:latin typeface="Cambria Math" panose="02040503050406030204" pitchFamily="18" charset="0"/>
                                    </a:rPr>
                                    <m:t>2</m:t>
                                  </m:r>
                                </m:sup>
                              </m:sSup>
                            </m:num>
                            <m:den>
                              <m:r>
                                <a:rPr lang="en-AU" i="1">
                                  <a:latin typeface="Cambria Math" panose="02040503050406030204" pitchFamily="18" charset="0"/>
                                </a:rPr>
                                <m:t>2</m:t>
                              </m:r>
                              <m:sSup>
                                <m:sSupPr>
                                  <m:ctrlPr>
                                    <a:rPr lang="en-AU" i="1">
                                      <a:latin typeface="Cambria Math" panose="02040503050406030204" pitchFamily="18" charset="0"/>
                                    </a:rPr>
                                  </m:ctrlPr>
                                </m:sSupPr>
                                <m:e>
                                  <m:r>
                                    <a:rPr lang="en-AU" i="1">
                                      <a:latin typeface="Cambria Math" panose="02040503050406030204" pitchFamily="18" charset="0"/>
                                      <a:ea typeface="Cambria Math" panose="02040503050406030204" pitchFamily="18" charset="0"/>
                                    </a:rPr>
                                    <m:t>ℓ</m:t>
                                  </m:r>
                                </m:e>
                                <m:sup>
                                  <m:r>
                                    <a:rPr lang="en-AU" i="1">
                                      <a:latin typeface="Cambria Math" panose="02040503050406030204" pitchFamily="18" charset="0"/>
                                    </a:rPr>
                                    <m:t>2</m:t>
                                  </m:r>
                                </m:sup>
                              </m:sSup>
                            </m:den>
                          </m:f>
                        </m:e>
                      </m:d>
                    </m:oMath>
                  </m:oMathPara>
                </a14:m>
                <a:endParaRPr lang="en-AU" dirty="0"/>
              </a:p>
              <a:p>
                <a14:m>
                  <m:oMath xmlns:m="http://schemas.openxmlformats.org/officeDocument/2006/math">
                    <m:r>
                      <a:rPr lang="en-AU" i="1">
                        <a:latin typeface="Cambria Math" panose="02040503050406030204" pitchFamily="18" charset="0"/>
                        <a:ea typeface="Cambria Math" panose="02040503050406030204" pitchFamily="18" charset="0"/>
                      </a:rPr>
                      <m:t>ℓ</m:t>
                    </m:r>
                  </m:oMath>
                </a14:m>
                <a:r>
                  <a:rPr lang="en-AU" dirty="0"/>
                  <a:t>: Length Scale</a:t>
                </a:r>
              </a:p>
            </p:txBody>
          </p:sp>
        </mc:Choice>
        <mc:Fallback xmlns="">
          <p:sp>
            <p:nvSpPr>
              <p:cNvPr id="33" name="TextBox 32">
                <a:extLst>
                  <a:ext uri="{FF2B5EF4-FFF2-40B4-BE49-F238E27FC236}">
                    <a16:creationId xmlns:a16="http://schemas.microsoft.com/office/drawing/2014/main" id="{0D266024-DA15-44CD-BB2E-2EE803AE8AFC}"/>
                  </a:ext>
                </a:extLst>
              </p:cNvPr>
              <p:cNvSpPr txBox="1">
                <a:spLocks noRot="1" noChangeAspect="1" noMove="1" noResize="1" noEditPoints="1" noAdjustHandles="1" noChangeArrowheads="1" noChangeShapeType="1" noTextEdit="1"/>
              </p:cNvSpPr>
              <p:nvPr/>
            </p:nvSpPr>
            <p:spPr>
              <a:xfrm>
                <a:off x="6130479" y="4322556"/>
                <a:ext cx="2966041" cy="1181990"/>
              </a:xfrm>
              <a:prstGeom prst="rect">
                <a:avLst/>
              </a:prstGeom>
              <a:blipFill>
                <a:blip r:embed="rId15"/>
                <a:stretch>
                  <a:fillRect l="-4938" t="-6701" b="-11340"/>
                </a:stretch>
              </a:blipFill>
            </p:spPr>
            <p:txBody>
              <a:bodyPr/>
              <a:lstStyle/>
              <a:p>
                <a:r>
                  <a:rPr lang="en-AU">
                    <a:noFill/>
                  </a:rPr>
                  <a:t> </a:t>
                </a:r>
              </a:p>
            </p:txBody>
          </p:sp>
        </mc:Fallback>
      </mc:AlternateContent>
      <p:sp>
        <p:nvSpPr>
          <p:cNvPr id="34" name="TextBox 33">
            <a:extLst>
              <a:ext uri="{FF2B5EF4-FFF2-40B4-BE49-F238E27FC236}">
                <a16:creationId xmlns:a16="http://schemas.microsoft.com/office/drawing/2014/main" id="{2B825BE9-8721-49BC-BCB4-E6862F857342}"/>
              </a:ext>
            </a:extLst>
          </p:cNvPr>
          <p:cNvSpPr txBox="1"/>
          <p:nvPr/>
        </p:nvSpPr>
        <p:spPr>
          <a:xfrm>
            <a:off x="143910" y="5671639"/>
            <a:ext cx="2997424" cy="646331"/>
          </a:xfrm>
          <a:prstGeom prst="rect">
            <a:avLst/>
          </a:prstGeom>
          <a:noFill/>
        </p:spPr>
        <p:txBody>
          <a:bodyPr wrap="none" rtlCol="0">
            <a:spAutoFit/>
          </a:bodyPr>
          <a:lstStyle/>
          <a:p>
            <a:r>
              <a:rPr lang="en-AU" dirty="0"/>
              <a:t>trained by the kernel machine</a:t>
            </a:r>
          </a:p>
          <a:p>
            <a:pPr algn="ctr"/>
            <a:r>
              <a:rPr lang="en-AU" dirty="0"/>
              <a:t>(parameters)</a:t>
            </a:r>
          </a:p>
        </p:txBody>
      </p:sp>
      <p:sp>
        <p:nvSpPr>
          <p:cNvPr id="35" name="TextBox 34">
            <a:extLst>
              <a:ext uri="{FF2B5EF4-FFF2-40B4-BE49-F238E27FC236}">
                <a16:creationId xmlns:a16="http://schemas.microsoft.com/office/drawing/2014/main" id="{0053CB1D-F0FC-4CFE-BA1E-0D1E3E46629E}"/>
              </a:ext>
            </a:extLst>
          </p:cNvPr>
          <p:cNvSpPr txBox="1"/>
          <p:nvPr/>
        </p:nvSpPr>
        <p:spPr>
          <a:xfrm>
            <a:off x="7138238" y="5432539"/>
            <a:ext cx="2068323" cy="923330"/>
          </a:xfrm>
          <a:prstGeom prst="rect">
            <a:avLst/>
          </a:prstGeom>
          <a:noFill/>
        </p:spPr>
        <p:txBody>
          <a:bodyPr wrap="none" rtlCol="0">
            <a:spAutoFit/>
          </a:bodyPr>
          <a:lstStyle/>
          <a:p>
            <a:pPr algn="ctr"/>
            <a:r>
              <a:rPr lang="en-AU" dirty="0"/>
              <a:t>not trained by </a:t>
            </a:r>
          </a:p>
          <a:p>
            <a:pPr algn="ctr"/>
            <a:r>
              <a:rPr lang="en-AU" dirty="0"/>
              <a:t>the kernel machine</a:t>
            </a:r>
          </a:p>
          <a:p>
            <a:pPr algn="ctr"/>
            <a:r>
              <a:rPr lang="en-AU" dirty="0"/>
              <a:t>(hyperparameters)</a:t>
            </a:r>
          </a:p>
        </p:txBody>
      </p:sp>
      <p:cxnSp>
        <p:nvCxnSpPr>
          <p:cNvPr id="36" name="Straight Arrow Connector 35">
            <a:extLst>
              <a:ext uri="{FF2B5EF4-FFF2-40B4-BE49-F238E27FC236}">
                <a16:creationId xmlns:a16="http://schemas.microsoft.com/office/drawing/2014/main" id="{9C68E418-51D7-4480-B6E2-FE256156B775}"/>
              </a:ext>
            </a:extLst>
          </p:cNvPr>
          <p:cNvCxnSpPr>
            <a:stCxn id="34" idx="0"/>
          </p:cNvCxnSpPr>
          <p:nvPr/>
        </p:nvCxnSpPr>
        <p:spPr>
          <a:xfrm flipH="1" flipV="1">
            <a:off x="1475657" y="5206437"/>
            <a:ext cx="166965" cy="46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D5DE4EC-696D-4B59-9C3A-DB364C6698A9}"/>
              </a:ext>
            </a:extLst>
          </p:cNvPr>
          <p:cNvCxnSpPr>
            <a:cxnSpLocks/>
          </p:cNvCxnSpPr>
          <p:nvPr/>
        </p:nvCxnSpPr>
        <p:spPr>
          <a:xfrm flipV="1">
            <a:off x="8460432" y="5208357"/>
            <a:ext cx="0" cy="260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Picture 4">
            <a:extLst>
              <a:ext uri="{FF2B5EF4-FFF2-40B4-BE49-F238E27FC236}">
                <a16:creationId xmlns:a16="http://schemas.microsoft.com/office/drawing/2014/main" id="{6366F197-D60B-429D-9044-EF9DAFEA03F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61945" y="1164737"/>
            <a:ext cx="2813051" cy="281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7">
            <a:extLst>
              <a:ext uri="{FF2B5EF4-FFF2-40B4-BE49-F238E27FC236}">
                <a16:creationId xmlns:a16="http://schemas.microsoft.com/office/drawing/2014/main" id="{F58FED80-7D69-4F54-8CA0-E7926A3AC0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56322" y="1172815"/>
            <a:ext cx="2808289" cy="28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
            <a:extLst>
              <a:ext uri="{FF2B5EF4-FFF2-40B4-BE49-F238E27FC236}">
                <a16:creationId xmlns:a16="http://schemas.microsoft.com/office/drawing/2014/main" id="{4E20CF1F-ADB3-42AA-82DD-0B165E31A93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9389" y="1169502"/>
            <a:ext cx="2803524" cy="28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463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owerPoint">
  <a:themeElements>
    <a:clrScheme name="CSIRO DATA61">
      <a:dk1>
        <a:sysClr val="windowText" lastClr="000000"/>
      </a:dk1>
      <a:lt1>
        <a:srgbClr val="FFFFFF"/>
      </a:lt1>
      <a:dk2>
        <a:srgbClr val="000000"/>
      </a:dk2>
      <a:lt2>
        <a:srgbClr val="FFFFFF"/>
      </a:lt2>
      <a:accent1>
        <a:srgbClr val="30B787"/>
      </a:accent1>
      <a:accent2>
        <a:srgbClr val="71CC98"/>
      </a:accent2>
      <a:accent3>
        <a:srgbClr val="007A53"/>
      </a:accent3>
      <a:accent4>
        <a:srgbClr val="00A9CE"/>
      </a:accent4>
      <a:accent5>
        <a:srgbClr val="78BE20"/>
      </a:accent5>
      <a:accent6>
        <a:srgbClr val="9FAEE5"/>
      </a:accent6>
      <a:hlink>
        <a:srgbClr val="00313C"/>
      </a:hlink>
      <a:folHlink>
        <a:srgbClr val="1E22AA"/>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9321</TotalTime>
  <Words>5514</Words>
  <Application>Microsoft Office PowerPoint</Application>
  <PresentationFormat>On-screen Show (4:3)</PresentationFormat>
  <Paragraphs>723</Paragraphs>
  <Slides>64</Slides>
  <Notes>39</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MS PGothic</vt:lpstr>
      <vt:lpstr>MS PGothic</vt:lpstr>
      <vt:lpstr>Arial</vt:lpstr>
      <vt:lpstr>Calibri</vt:lpstr>
      <vt:lpstr>Cambria Math</vt:lpstr>
      <vt:lpstr>Wingdings</vt:lpstr>
      <vt:lpstr>PowerPoint</vt:lpstr>
      <vt:lpstr>PowerPoint Presentation</vt:lpstr>
      <vt:lpstr>PowerPoint Presentation</vt:lpstr>
      <vt:lpstr>Which one is the best map?</vt:lpstr>
      <vt:lpstr>Which one is the best map?</vt:lpstr>
      <vt:lpstr>Which one is the best map?</vt:lpstr>
      <vt:lpstr>Which one is the best map?</vt:lpstr>
      <vt:lpstr>Which one is the best map?</vt:lpstr>
      <vt:lpstr>Which one is the best map?</vt:lpstr>
      <vt:lpstr>Which one is the best map?</vt:lpstr>
      <vt:lpstr>Which one is the best map?</vt:lpstr>
      <vt:lpstr>Which one is the best map?</vt:lpstr>
      <vt:lpstr>Which one is the best map?</vt:lpstr>
      <vt:lpstr>Current Methods for Hyperparameter Learning</vt:lpstr>
      <vt:lpstr>Current Methods for Hyperparameter Learning</vt:lpstr>
      <vt:lpstr>Current Methods for Hyperparameter Learning</vt:lpstr>
      <vt:lpstr>Current Methods for Hyperparameter Learning</vt:lpstr>
      <vt:lpstr>Current Methods for Hyperparameter Learning</vt:lpstr>
      <vt:lpstr>The envious success of  Gaussian processes</vt:lpstr>
      <vt:lpstr>The envious success of  Gaussian processes</vt:lpstr>
      <vt:lpstr>The envious success of  Gaussian processes</vt:lpstr>
      <vt:lpstr>The Research Question</vt:lpstr>
      <vt:lpstr>The Research Question</vt:lpstr>
      <vt:lpstr>The Research Question</vt:lpstr>
      <vt:lpstr>Yes we can!</vt:lpstr>
      <vt:lpstr>Remainder of this Talk</vt:lpstr>
      <vt:lpstr>Kernel Mean Embeddings</vt:lpstr>
      <vt:lpstr>Kernel Mean Embeddings</vt:lpstr>
      <vt:lpstr>Kernel Mean Embeddings</vt:lpstr>
      <vt:lpstr>Kernel Mean Embeddings</vt:lpstr>
      <vt:lpstr>Kernel Mean Embeddings</vt:lpstr>
      <vt:lpstr>Kernel Mean Embeddings</vt:lpstr>
      <vt:lpstr>Kernel Mean Embeddings</vt:lpstr>
      <vt:lpstr>Kernel Mean Embeddings</vt:lpstr>
      <vt:lpstr>Kernel Mean Embeddings</vt:lpstr>
      <vt:lpstr>Kernel Mean Embeddings</vt:lpstr>
      <vt:lpstr>Kernel Mean Embeddings (Analogy)</vt:lpstr>
      <vt:lpstr>Kernel Mean Embeddings (Analogy)</vt:lpstr>
      <vt:lpstr>Conditional Mean Embeddings</vt:lpstr>
      <vt:lpstr>Conditional Mean Embeddings</vt:lpstr>
      <vt:lpstr>Conditional Mean Embeddings</vt:lpstr>
      <vt:lpstr>Conditional Mean Embeddings</vt:lpstr>
      <vt:lpstr>Conditional Mean Embeddings</vt:lpstr>
      <vt:lpstr>Using conditional mean embeddings to approximate conditional expectations</vt:lpstr>
      <vt:lpstr>Multiclass Conditional Embeddings: Using conditional means for classification</vt:lpstr>
      <vt:lpstr>Multiclass Conditional Embeddings: Using conditional means for classification</vt:lpstr>
      <vt:lpstr>Multiclass Conditional Embeddings are consistent probability estimates (analogy)</vt:lpstr>
      <vt:lpstr>Loss for probabilistic classification</vt:lpstr>
      <vt:lpstr>Rademacher Complexities</vt:lpstr>
      <vt:lpstr>The main result</vt:lpstr>
      <vt:lpstr>The learning objective</vt:lpstr>
      <vt:lpstr>Batch Stochastic Gradient Updates</vt:lpstr>
      <vt:lpstr>Learning Algorithm</vt:lpstr>
      <vt:lpstr>Conditional Embedding Network</vt:lpstr>
      <vt:lpstr>PowerPoint Presentation</vt:lpstr>
      <vt:lpstr>PowerPoint Presentation</vt:lpstr>
      <vt:lpstr>PowerPoint Presentation</vt:lpstr>
      <vt:lpstr>PowerPoint Presentation</vt:lpstr>
      <vt:lpstr>PowerPoint Presentation</vt:lpstr>
      <vt:lpstr>Benchmarking with UCI Datasets</vt:lpstr>
      <vt:lpstr>Learning MNIST Pixel Relevance</vt:lpstr>
      <vt:lpstr>Conditional Embedding Network</vt:lpstr>
      <vt:lpstr>Summary</vt:lpstr>
      <vt:lpstr>What I learned</vt:lpstr>
      <vt:lpstr>PowerPoint Presentation</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Duffy, Siobhan (Comms, Campbell)</dc:creator>
  <cp:lastModifiedBy>Yuan-Shuo Kelvin Hsu</cp:lastModifiedBy>
  <cp:revision>548</cp:revision>
  <cp:lastPrinted>2015-10-15T05:40:18Z</cp:lastPrinted>
  <dcterms:created xsi:type="dcterms:W3CDTF">2015-08-19T02:58:18Z</dcterms:created>
  <dcterms:modified xsi:type="dcterms:W3CDTF">2018-09-12T15:12:27Z</dcterms:modified>
</cp:coreProperties>
</file>